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92" r:id="rId3"/>
    <p:sldId id="323" r:id="rId4"/>
    <p:sldId id="295" r:id="rId5"/>
    <p:sldId id="306" r:id="rId6"/>
    <p:sldId id="317" r:id="rId7"/>
    <p:sldId id="328" r:id="rId8"/>
    <p:sldId id="318" r:id="rId9"/>
    <p:sldId id="327" r:id="rId10"/>
    <p:sldId id="326" r:id="rId11"/>
    <p:sldId id="321" r:id="rId12"/>
    <p:sldId id="325" r:id="rId13"/>
    <p:sldId id="329" r:id="rId14"/>
    <p:sldId id="330" r:id="rId15"/>
    <p:sldId id="312" r:id="rId16"/>
  </p:sldIdLst>
  <p:sldSz cx="12192000" cy="6858000"/>
  <p:notesSz cx="7077075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6FF"/>
    <a:srgbClr val="65A3FF"/>
    <a:srgbClr val="FFA3E0"/>
    <a:srgbClr val="FFEBFF"/>
    <a:srgbClr val="FFC9FF"/>
    <a:srgbClr val="37F74E"/>
    <a:srgbClr val="D9D9FF"/>
    <a:srgbClr val="AFAFFF"/>
    <a:srgbClr val="0000AC"/>
    <a:srgbClr val="F3A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3FB6-CCBC-4C96-BE75-D4AE0BB70BA8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0235-D4CD-4EC1-BE19-CEE773424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3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3FB6-CCBC-4C96-BE75-D4AE0BB70BA8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0235-D4CD-4EC1-BE19-CEE773424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8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3FB6-CCBC-4C96-BE75-D4AE0BB70BA8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0235-D4CD-4EC1-BE19-CEE773424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5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3FB6-CCBC-4C96-BE75-D4AE0BB70BA8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0235-D4CD-4EC1-BE19-CEE773424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6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3FB6-CCBC-4C96-BE75-D4AE0BB70BA8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0235-D4CD-4EC1-BE19-CEE773424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6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3FB6-CCBC-4C96-BE75-D4AE0BB70BA8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0235-D4CD-4EC1-BE19-CEE773424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6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3FB6-CCBC-4C96-BE75-D4AE0BB70BA8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0235-D4CD-4EC1-BE19-CEE773424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3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3FB6-CCBC-4C96-BE75-D4AE0BB70BA8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0235-D4CD-4EC1-BE19-CEE773424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1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3FB6-CCBC-4C96-BE75-D4AE0BB70BA8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0235-D4CD-4EC1-BE19-CEE773424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1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3FB6-CCBC-4C96-BE75-D4AE0BB70BA8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0235-D4CD-4EC1-BE19-CEE773424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9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3FB6-CCBC-4C96-BE75-D4AE0BB70BA8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0235-D4CD-4EC1-BE19-CEE773424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3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13FB6-CCBC-4C96-BE75-D4AE0BB70BA8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80235-D4CD-4EC1-BE19-CEE773424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6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82" y="575845"/>
            <a:ext cx="5384991" cy="5081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73318" y="1066801"/>
            <a:ext cx="3697487" cy="181588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GPUS National Meeting</a:t>
            </a:r>
          </a:p>
          <a:p>
            <a:pPr algn="ctr"/>
            <a:r>
              <a:rPr lang="en-US" sz="2800" b="1" dirty="0" smtClean="0"/>
              <a:t>Salt Lake City, 2018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Sue Peters, Speaker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4579627"/>
            <a:ext cx="6980349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/>
              <a:t>PARITY </a:t>
            </a:r>
            <a:r>
              <a:rPr lang="en-US" sz="3200" b="1" dirty="0" smtClean="0"/>
              <a:t>ECONOMY</a:t>
            </a:r>
            <a:r>
              <a:rPr lang="en-US" sz="3200" b="1" dirty="0" smtClean="0"/>
              <a:t>:</a:t>
            </a:r>
          </a:p>
          <a:p>
            <a:pPr algn="ctr"/>
            <a:r>
              <a:rPr lang="en-US" sz="3200" b="1" dirty="0" smtClean="0"/>
              <a:t>THE NATURAL LAWS OF AN ECONOMY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758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9492" y="2549398"/>
            <a:ext cx="2894078" cy="2673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211" y="1725337"/>
            <a:ext cx="2302672" cy="2604898"/>
          </a:xfrm>
          <a:prstGeom prst="rect">
            <a:avLst/>
          </a:prstGeom>
        </p:spPr>
      </p:pic>
      <p:pic>
        <p:nvPicPr>
          <p:cNvPr id="2050" name="Picture 2" descr="https://s17-us2.ixquick.com/cgi-bin/serveimage?url=http%3A%2F%2Fglobalforwarding.com%2Fsites%2Fdefault%2Ffiles%2Fckeditor-uploader%2FTruck_0.jpeg&amp;sp=f933a321dc3132a5e9b6255caba70ec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77" y="1557200"/>
            <a:ext cx="2433226" cy="172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17-us2.ixquick.com/cgi-bin/serveimage?url=https%3A%2F%2Fstatic1.squarespace.com%2Fstatic%2F55f070cde4b07334ec9fb3be%2Ft%2F560c2ccbe4b09eceea21008e%2F1443638479283%2FLoblaws-City-Market.png&amp;sp=b2938fc3c67726756cfb4188db49f9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03" y="2079804"/>
            <a:ext cx="2601480" cy="172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Arrow 18"/>
          <p:cNvSpPr/>
          <p:nvPr/>
        </p:nvSpPr>
        <p:spPr>
          <a:xfrm rot="285801">
            <a:off x="509137" y="5988078"/>
            <a:ext cx="11388436" cy="397759"/>
          </a:xfrm>
          <a:prstGeom prst="rightArrow">
            <a:avLst/>
          </a:prstGeom>
          <a:solidFill>
            <a:srgbClr val="FFA3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252" y="5652291"/>
            <a:ext cx="534666" cy="5346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348" y="6281693"/>
            <a:ext cx="534666" cy="5346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98" y="6084228"/>
            <a:ext cx="534666" cy="5346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971" y="5888886"/>
            <a:ext cx="534666" cy="5346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086" y="6156219"/>
            <a:ext cx="534666" cy="5346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77" y="5985424"/>
            <a:ext cx="534666" cy="5346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709" y="5819170"/>
            <a:ext cx="534666" cy="5346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796" y="4362629"/>
            <a:ext cx="2633496" cy="1483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863" y="4127556"/>
            <a:ext cx="1328387" cy="207740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1082" y="-17414"/>
            <a:ext cx="11730809" cy="1569660"/>
          </a:xfrm>
          <a:prstGeom prst="rect">
            <a:avLst/>
          </a:prstGeom>
          <a:solidFill>
            <a:srgbClr val="FFA3E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Gross farm income generates earned national income.  </a:t>
            </a:r>
          </a:p>
          <a:p>
            <a:r>
              <a:rPr lang="en-US" sz="3200" b="1" u="sng" dirty="0" smtClean="0"/>
              <a:t>If earned national income is too low to avoid deficits (debts),</a:t>
            </a:r>
          </a:p>
          <a:p>
            <a:r>
              <a:rPr lang="en-US" sz="3200" b="1" u="sng" dirty="0" smtClean="0"/>
              <a:t>ag prices are below parity.  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331574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15637" y="280157"/>
            <a:ext cx="11249891" cy="1077218"/>
          </a:xfrm>
          <a:prstGeom prst="rect">
            <a:avLst/>
          </a:prstGeom>
          <a:solidFill>
            <a:srgbClr val="FFA3E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With parity, gross </a:t>
            </a:r>
            <a:r>
              <a:rPr lang="en-US" sz="3200" b="1" dirty="0"/>
              <a:t>farm income will multiply as it is spent through the domestic economy at least 7 times</a:t>
            </a:r>
            <a:r>
              <a:rPr lang="en-US" sz="3200" b="1" dirty="0" smtClean="0"/>
              <a:t>.                 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637" y="2514283"/>
            <a:ext cx="2894078" cy="2673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56" y="1690222"/>
            <a:ext cx="2302672" cy="2604898"/>
          </a:xfrm>
          <a:prstGeom prst="rect">
            <a:avLst/>
          </a:prstGeom>
        </p:spPr>
      </p:pic>
      <p:pic>
        <p:nvPicPr>
          <p:cNvPr id="2050" name="Picture 2" descr="https://s17-us2.ixquick.com/cgi-bin/serveimage?url=http%3A%2F%2Fglobalforwarding.com%2Fsites%2Fdefault%2Ffiles%2Fckeditor-uploader%2FTruck_0.jpeg&amp;sp=f933a321dc3132a5e9b6255caba70ec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822" y="1522085"/>
            <a:ext cx="2433226" cy="172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17-us2.ixquick.com/cgi-bin/serveimage?url=https%3A%2F%2Fstatic1.squarespace.com%2Fstatic%2F55f070cde4b07334ec9fb3be%2Ft%2F560c2ccbe4b09eceea21008e%2F1443638479283%2FLoblaws-City-Market.png&amp;sp=b2938fc3c67726756cfb4188db49f9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048" y="2044689"/>
            <a:ext cx="2601480" cy="172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Arrow 18"/>
          <p:cNvSpPr/>
          <p:nvPr/>
        </p:nvSpPr>
        <p:spPr>
          <a:xfrm rot="285801">
            <a:off x="495282" y="5952963"/>
            <a:ext cx="11388436" cy="397759"/>
          </a:xfrm>
          <a:prstGeom prst="rightArrow">
            <a:avLst/>
          </a:prstGeom>
          <a:solidFill>
            <a:srgbClr val="FFA3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397" y="5617176"/>
            <a:ext cx="534666" cy="5346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3" y="6246578"/>
            <a:ext cx="534666" cy="5346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443" y="6049113"/>
            <a:ext cx="534666" cy="5346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116" y="5853771"/>
            <a:ext cx="534666" cy="5346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231" y="6121104"/>
            <a:ext cx="534666" cy="5346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22" y="5950309"/>
            <a:ext cx="534666" cy="5346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854" y="5784055"/>
            <a:ext cx="534666" cy="5346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941" y="4327514"/>
            <a:ext cx="2633496" cy="1483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008" y="4092441"/>
            <a:ext cx="1328387" cy="20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15637" y="280157"/>
            <a:ext cx="11249891" cy="1569660"/>
          </a:xfrm>
          <a:prstGeom prst="rect">
            <a:avLst/>
          </a:prstGeom>
          <a:solidFill>
            <a:srgbClr val="FFA3E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With parity, earned income will be fairly distributed to owners and workers throughout our private enterprise economy =  PROSPERITY.    With no debt creation!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198" y="3089388"/>
            <a:ext cx="2397720" cy="2215327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2710681" y="3219658"/>
            <a:ext cx="2791956" cy="764751"/>
          </a:xfrm>
          <a:prstGeom prst="rightArrow">
            <a:avLst/>
          </a:prstGeom>
          <a:solidFill>
            <a:srgbClr val="FFA3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776" y="3418538"/>
            <a:ext cx="2828348" cy="18861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71" y="2455003"/>
            <a:ext cx="2733291" cy="18297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837" y="5031754"/>
            <a:ext cx="2815070" cy="1582813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3713019" y="4284728"/>
            <a:ext cx="4807526" cy="577484"/>
          </a:xfrm>
          <a:prstGeom prst="rightArrow">
            <a:avLst/>
          </a:prstGeom>
          <a:solidFill>
            <a:srgbClr val="FFA3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676401" y="5956327"/>
            <a:ext cx="3466882" cy="658240"/>
          </a:xfrm>
          <a:prstGeom prst="rightArrow">
            <a:avLst/>
          </a:prstGeom>
          <a:solidFill>
            <a:srgbClr val="FFA3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8750" y="2736484"/>
            <a:ext cx="1564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PARITY PRICES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676401" y="6121049"/>
            <a:ext cx="2966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PAY WORKERS GOOD WAGES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994395" y="4426351"/>
            <a:ext cx="313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PURCHASE TRACTORS &amp; MORE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722728" y="3435733"/>
            <a:ext cx="302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BUY FROM RURAL STORES</a:t>
            </a:r>
            <a:endParaRPr lang="en-US" b="1" dirty="0"/>
          </a:p>
        </p:txBody>
      </p:sp>
      <p:sp>
        <p:nvSpPr>
          <p:cNvPr id="6" name="Curved Right Arrow 5"/>
          <p:cNvSpPr/>
          <p:nvPr/>
        </p:nvSpPr>
        <p:spPr>
          <a:xfrm rot="20383795">
            <a:off x="113812" y="3164259"/>
            <a:ext cx="731520" cy="1151024"/>
          </a:xfrm>
          <a:prstGeom prst="curvedRightArrow">
            <a:avLst/>
          </a:prstGeom>
          <a:solidFill>
            <a:srgbClr val="FFA3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2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515" y="1860762"/>
            <a:ext cx="3901285" cy="1381201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2660073" y="3837709"/>
            <a:ext cx="484632" cy="978408"/>
          </a:xfrm>
          <a:prstGeom prst="downArrow">
            <a:avLst/>
          </a:prstGeom>
          <a:solidFill>
            <a:srgbClr val="FFA3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8722841" y="3699164"/>
            <a:ext cx="484632" cy="978408"/>
          </a:xfrm>
          <a:prstGeom prst="downArrow">
            <a:avLst/>
          </a:prstGeom>
          <a:solidFill>
            <a:srgbClr val="FFA3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1773" y="181763"/>
            <a:ext cx="11269175" cy="707886"/>
          </a:xfrm>
          <a:prstGeom prst="rect">
            <a:avLst/>
          </a:prstGeom>
          <a:solidFill>
            <a:srgbClr val="FFA3E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Both </a:t>
            </a:r>
            <a:r>
              <a:rPr lang="en-US" sz="2000" dirty="0" smtClean="0"/>
              <a:t>the Green Party and </a:t>
            </a:r>
            <a:r>
              <a:rPr lang="en-US" sz="2000" dirty="0" smtClean="0"/>
              <a:t>NORM want a just world, where all citizens have the opportunity for a decent life.</a:t>
            </a:r>
          </a:p>
          <a:p>
            <a:r>
              <a:rPr lang="en-US" sz="2000" dirty="0" smtClean="0"/>
              <a:t>And </a:t>
            </a:r>
            <a:r>
              <a:rPr lang="en-US" sz="2000" dirty="0" smtClean="0"/>
              <a:t>both want to get public U.S. money into the hands of our citizens.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14992" y="5053697"/>
            <a:ext cx="58594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Congress will create and distribute new public U.S. money</a:t>
            </a:r>
          </a:p>
          <a:p>
            <a:r>
              <a:rPr lang="en-US" b="1" dirty="0" smtClean="0"/>
              <a:t>into the economy for infrastructure, education, health care.</a:t>
            </a:r>
          </a:p>
          <a:p>
            <a:r>
              <a:rPr lang="en-US" b="1" dirty="0" smtClean="0"/>
              <a:t>This will happen with ‘Greening the Dollar’ in the Green</a:t>
            </a:r>
          </a:p>
          <a:p>
            <a:r>
              <a:rPr lang="en-US" b="1" dirty="0" smtClean="0"/>
              <a:t>Party national platform.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97782" y="5029199"/>
            <a:ext cx="5601090" cy="92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parity price will fairly distribute public U.S. money</a:t>
            </a:r>
          </a:p>
          <a:p>
            <a:r>
              <a:rPr lang="en-US" b="1" dirty="0" smtClean="0"/>
              <a:t>as earned </a:t>
            </a:r>
            <a:r>
              <a:rPr lang="en-US" b="1" dirty="0"/>
              <a:t>income </a:t>
            </a:r>
            <a:r>
              <a:rPr lang="en-US" b="1" dirty="0" smtClean="0"/>
              <a:t>to </a:t>
            </a:r>
            <a:r>
              <a:rPr lang="en-US" b="1" dirty="0"/>
              <a:t>owners and </a:t>
            </a:r>
            <a:r>
              <a:rPr lang="en-US" b="1" dirty="0" smtClean="0"/>
              <a:t>workers</a:t>
            </a:r>
          </a:p>
          <a:p>
            <a:r>
              <a:rPr lang="en-US" b="1" dirty="0" smtClean="0"/>
              <a:t>throughout </a:t>
            </a:r>
            <a:r>
              <a:rPr lang="en-US" b="1" dirty="0"/>
              <a:t>our private enterprise </a:t>
            </a:r>
            <a:r>
              <a:rPr lang="en-US" b="1" dirty="0" smtClean="0"/>
              <a:t>economy.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08" y="1127229"/>
            <a:ext cx="2579900" cy="247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9727" y="3437599"/>
            <a:ext cx="3509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GreensForMonetaryReform.org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50195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8218" y="512619"/>
            <a:ext cx="4725974" cy="584775"/>
          </a:xfrm>
          <a:prstGeom prst="rect">
            <a:avLst/>
          </a:prstGeom>
          <a:solidFill>
            <a:srgbClr val="9FC6FF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NORM’S EQUITABLE TRADE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147455" y="1537855"/>
            <a:ext cx="85305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addition, NORM has proposed Equitable Trade.   Not the current ‘free, cheating’ trade!</a:t>
            </a:r>
          </a:p>
          <a:p>
            <a:endParaRPr lang="en-US" dirty="0"/>
          </a:p>
          <a:p>
            <a:r>
              <a:rPr lang="en-US" dirty="0" smtClean="0"/>
              <a:t>With Equitable Trade, the standard of living of the poorer countries will be encouraged</a:t>
            </a:r>
          </a:p>
          <a:p>
            <a:r>
              <a:rPr lang="en-US" dirty="0" smtClean="0"/>
              <a:t>to come up to our standard.</a:t>
            </a:r>
          </a:p>
          <a:p>
            <a:endParaRPr lang="en-US" dirty="0"/>
          </a:p>
          <a:p>
            <a:r>
              <a:rPr lang="en-US" dirty="0" smtClean="0"/>
              <a:t>Middlemen, international traders, and bankers cannot make a profit off of this trade.  </a:t>
            </a:r>
          </a:p>
          <a:p>
            <a:r>
              <a:rPr lang="en-US" b="1" u="sng" dirty="0" smtClean="0"/>
              <a:t>Equitable trade takes place between importers/exporters in each country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180" y="4009641"/>
            <a:ext cx="26860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41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8217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THAT WAS ALL I NEEDED!</a:t>
            </a:r>
          </a:p>
          <a:p>
            <a:endParaRPr lang="en-US" b="1" dirty="0"/>
          </a:p>
          <a:p>
            <a:r>
              <a:rPr lang="en-US" b="1" dirty="0" smtClean="0"/>
              <a:t>	</a:t>
            </a:r>
            <a:r>
              <a:rPr lang="en-US" b="1" u="sng" dirty="0" smtClean="0"/>
              <a:t>I READ….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		</a:t>
            </a:r>
          </a:p>
          <a:p>
            <a:r>
              <a:rPr lang="en-US" b="1" dirty="0"/>
              <a:t>	</a:t>
            </a:r>
            <a:r>
              <a:rPr lang="en-US" b="1" dirty="0" smtClean="0"/>
              <a:t>		</a:t>
            </a:r>
          </a:p>
          <a:p>
            <a:r>
              <a:rPr lang="en-US" b="1" dirty="0"/>
              <a:t>	</a:t>
            </a:r>
            <a:r>
              <a:rPr lang="en-US" b="1" dirty="0" smtClean="0"/>
              <a:t>	</a:t>
            </a:r>
          </a:p>
          <a:p>
            <a:endParaRPr lang="en-US" b="1" dirty="0"/>
          </a:p>
          <a:p>
            <a:r>
              <a:rPr lang="en-US" b="1" dirty="0" smtClean="0"/>
              <a:t>                                          </a:t>
            </a:r>
          </a:p>
          <a:p>
            <a:endParaRPr lang="en-US" b="1" dirty="0"/>
          </a:p>
          <a:p>
            <a:pPr lvl="3"/>
            <a:r>
              <a:rPr lang="en-US" b="1" u="sng" dirty="0" smtClean="0"/>
              <a:t>I ASKED QUESTIONS…..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			</a:t>
            </a:r>
            <a:r>
              <a:rPr lang="en-US" b="1" u="sng" dirty="0" smtClean="0"/>
              <a:t>I JOINED NORM AS A MEMBER</a:t>
            </a:r>
            <a:r>
              <a:rPr lang="en-US" b="1" u="sng" dirty="0"/>
              <a:t>…. </a:t>
            </a:r>
            <a:r>
              <a:rPr lang="en-US" sz="3200" b="1" u="sng" dirty="0"/>
              <a:t>http://normeconomics.org/</a:t>
            </a:r>
            <a:endParaRPr lang="en-US" sz="3200" b="1" u="sng" dirty="0" smtClean="0"/>
          </a:p>
          <a:p>
            <a:r>
              <a:rPr lang="en-US" b="1" dirty="0"/>
              <a:t>	</a:t>
            </a:r>
            <a:r>
              <a:rPr lang="en-US" b="1" dirty="0" smtClean="0"/>
              <a:t>	</a:t>
            </a:r>
          </a:p>
          <a:p>
            <a:r>
              <a:rPr lang="en-US" b="1" dirty="0"/>
              <a:t>	</a:t>
            </a:r>
            <a:r>
              <a:rPr lang="en-US" b="1" dirty="0" smtClean="0"/>
              <a:t>			</a:t>
            </a:r>
          </a:p>
          <a:p>
            <a:r>
              <a:rPr lang="en-US" b="1" dirty="0"/>
              <a:t>	</a:t>
            </a:r>
            <a:r>
              <a:rPr lang="en-US" b="1" dirty="0" smtClean="0"/>
              <a:t>			</a:t>
            </a:r>
          </a:p>
          <a:p>
            <a:r>
              <a:rPr lang="en-US" b="1" dirty="0"/>
              <a:t>	</a:t>
            </a:r>
            <a:r>
              <a:rPr lang="en-US" b="1" dirty="0" smtClean="0"/>
              <a:t>			</a:t>
            </a:r>
            <a:r>
              <a:rPr lang="en-US" b="1" u="sng" dirty="0" smtClean="0"/>
              <a:t>I PARTICIPATE EVERY WEEK IN THEIR MEMBER CONFERENCE CALLS.</a:t>
            </a:r>
            <a:r>
              <a:rPr lang="en-US" b="1" dirty="0" smtClean="0"/>
              <a:t>	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067" y="627884"/>
            <a:ext cx="2152803" cy="3214255"/>
          </a:xfrm>
          <a:prstGeom prst="rect">
            <a:avLst/>
          </a:prstGeom>
          <a:solidFill>
            <a:srgbClr val="FFC9FF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3" y="627883"/>
            <a:ext cx="2152803" cy="3214255"/>
          </a:xfrm>
          <a:prstGeom prst="rect">
            <a:avLst/>
          </a:prstGeom>
          <a:solidFill>
            <a:srgbClr val="FFC9FF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92" y="794298"/>
            <a:ext cx="3352800" cy="2401510"/>
          </a:xfrm>
          <a:prstGeom prst="rect">
            <a:avLst/>
          </a:prstGeom>
          <a:solidFill>
            <a:srgbClr val="FFC9FF"/>
          </a:solidFill>
        </p:spPr>
      </p:pic>
      <p:sp>
        <p:nvSpPr>
          <p:cNvPr id="7" name="TextBox 6"/>
          <p:cNvSpPr txBox="1"/>
          <p:nvPr/>
        </p:nvSpPr>
        <p:spPr>
          <a:xfrm>
            <a:off x="2534284" y="3195808"/>
            <a:ext cx="3400808" cy="646331"/>
          </a:xfrm>
          <a:prstGeom prst="rect">
            <a:avLst/>
          </a:prstGeom>
          <a:solidFill>
            <a:srgbClr val="FFA3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CHARLES WALTERS</a:t>
            </a:r>
          </a:p>
          <a:p>
            <a:pPr algn="ctr"/>
            <a:r>
              <a:rPr lang="en-US" b="1" dirty="0" smtClean="0"/>
              <a:t>economist, eco-farmer, author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490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93" y="445789"/>
            <a:ext cx="8507012" cy="5696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6805" y="2206580"/>
            <a:ext cx="838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#1</a:t>
            </a:r>
            <a:r>
              <a:rPr lang="en-US" sz="2400" b="1" dirty="0"/>
              <a:t>   </a:t>
            </a:r>
            <a:r>
              <a:rPr lang="en-US" sz="3200" b="1" dirty="0"/>
              <a:t>Make war -- take the wealth by force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6805" y="3195736"/>
            <a:ext cx="838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#2</a:t>
            </a:r>
            <a:r>
              <a:rPr lang="en-US" sz="2400" b="1" dirty="0" smtClean="0"/>
              <a:t>   </a:t>
            </a:r>
            <a:r>
              <a:rPr lang="en-US" sz="3200" b="1" dirty="0" smtClean="0"/>
              <a:t>Trade – to be profitable requires cheating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916805" y="3780511"/>
            <a:ext cx="8285018" cy="923330"/>
          </a:xfrm>
          <a:prstGeom prst="rect">
            <a:avLst/>
          </a:prstGeom>
          <a:solidFill>
            <a:srgbClr val="0000A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                                                                       </a:t>
            </a:r>
          </a:p>
          <a:p>
            <a:r>
              <a:rPr lang="en-US" dirty="0" smtClean="0"/>
              <a:t>   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6805" y="4269025"/>
            <a:ext cx="8382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#3   Or…  it can profit through agriculture, </a:t>
            </a:r>
          </a:p>
          <a:p>
            <a:r>
              <a:rPr lang="en-US" sz="3200" b="1" dirty="0"/>
              <a:t>                           whereby planting a seed </a:t>
            </a:r>
            <a:r>
              <a:rPr lang="en-US" sz="3200" b="1" dirty="0" smtClean="0"/>
              <a:t>creates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                      </a:t>
            </a:r>
            <a:r>
              <a:rPr lang="en-US" sz="3200" b="1" dirty="0"/>
              <a:t>new </a:t>
            </a:r>
            <a:r>
              <a:rPr lang="en-US" sz="3200" b="1" dirty="0" smtClean="0"/>
              <a:t>wealth as </a:t>
            </a:r>
            <a:r>
              <a:rPr lang="en-US" sz="3200" b="1" dirty="0"/>
              <a:t>if by a </a:t>
            </a:r>
            <a:r>
              <a:rPr lang="en-US" sz="3200" b="1" dirty="0" smtClean="0"/>
              <a:t>miracle 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91793" y="5698393"/>
            <a:ext cx="8507012" cy="646331"/>
          </a:xfrm>
          <a:prstGeom prst="rect">
            <a:avLst/>
          </a:prstGeom>
          <a:solidFill>
            <a:srgbClr val="0000A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                                                     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2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10" y="0"/>
            <a:ext cx="11873346" cy="3539430"/>
          </a:xfrm>
          <a:prstGeom prst="rect">
            <a:avLst/>
          </a:prstGeom>
          <a:solidFill>
            <a:srgbClr val="FFA3E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friend said to me about ‘TRADE’: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          </a:t>
            </a:r>
            <a:r>
              <a:rPr lang="en-US" sz="2800" b="1" dirty="0" smtClean="0"/>
              <a:t>“ Look at the World Trade Center in New York.  It’s all about cheating.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The world’s traders have built a showcase – a theater -  to make us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think this is where wealth comes from.“</a:t>
            </a:r>
          </a:p>
          <a:p>
            <a:endParaRPr lang="en-US" sz="2800" b="1" dirty="0"/>
          </a:p>
          <a:p>
            <a:r>
              <a:rPr lang="en-US" sz="2800" b="1" dirty="0" smtClean="0"/>
              <a:t>            “It’s the guy who is working down here on the farm that’s created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our wealth.  Just hard work.”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17" y="4380551"/>
            <a:ext cx="1777844" cy="204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836" y="62035"/>
            <a:ext cx="10917382" cy="6555641"/>
          </a:xfrm>
          <a:prstGeom prst="rect">
            <a:avLst/>
          </a:prstGeom>
          <a:solidFill>
            <a:srgbClr val="FFA3E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My friend told me about:</a:t>
            </a:r>
          </a:p>
          <a:p>
            <a:endParaRPr lang="en-US" sz="2800" b="1" dirty="0" smtClean="0"/>
          </a:p>
          <a:p>
            <a:pPr algn="ctr"/>
            <a:r>
              <a:rPr lang="en-US" sz="2800" b="1" u="sng" dirty="0" smtClean="0"/>
              <a:t>The National Organization for Raw Materials</a:t>
            </a:r>
          </a:p>
          <a:p>
            <a:pPr algn="ctr"/>
            <a:r>
              <a:rPr lang="en-US" sz="2800" b="1" u="sng" dirty="0" smtClean="0"/>
              <a:t>normeconomics.org</a:t>
            </a:r>
            <a:endParaRPr lang="en-US" sz="2800" b="1" u="sng" dirty="0" smtClean="0"/>
          </a:p>
          <a:p>
            <a:endParaRPr lang="en-US" sz="2800" b="1" dirty="0"/>
          </a:p>
          <a:p>
            <a:r>
              <a:rPr lang="en-US" sz="2800" b="1" dirty="0" smtClean="0"/>
              <a:t>I </a:t>
            </a:r>
            <a:r>
              <a:rPr lang="en-US" sz="2800" b="1" dirty="0" smtClean="0"/>
              <a:t>discovered:</a:t>
            </a:r>
            <a:endParaRPr lang="en-US" sz="2800" b="1" dirty="0" smtClean="0"/>
          </a:p>
          <a:p>
            <a:endParaRPr lang="en-US" sz="28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NORM </a:t>
            </a:r>
            <a:r>
              <a:rPr lang="en-US" sz="2800" b="1" dirty="0" smtClean="0"/>
              <a:t>has </a:t>
            </a:r>
            <a:r>
              <a:rPr lang="en-US" sz="2800" b="1" dirty="0" smtClean="0"/>
              <a:t>knowledge that is PROVABLE (not theory)</a:t>
            </a:r>
          </a:p>
          <a:p>
            <a:pPr lvl="1"/>
            <a:r>
              <a:rPr lang="en-US" sz="2800" b="1" dirty="0"/>
              <a:t> </a:t>
            </a:r>
            <a:r>
              <a:rPr lang="en-US" sz="2800" b="1" dirty="0" smtClean="0"/>
              <a:t>     about how an economy works and how money can be distributed</a:t>
            </a:r>
          </a:p>
          <a:p>
            <a:pPr lvl="1"/>
            <a:r>
              <a:rPr lang="en-US" sz="2800" b="1" dirty="0"/>
              <a:t> </a:t>
            </a:r>
            <a:r>
              <a:rPr lang="en-US" sz="2800" b="1" dirty="0" smtClean="0"/>
              <a:t>     as widely as possible to the owners and workers of</a:t>
            </a:r>
          </a:p>
          <a:p>
            <a:pPr lvl="1"/>
            <a:r>
              <a:rPr lang="en-US" sz="2800" b="1" dirty="0"/>
              <a:t> </a:t>
            </a:r>
            <a:r>
              <a:rPr lang="en-US" sz="2800" b="1" dirty="0" smtClean="0"/>
              <a:t>     private </a:t>
            </a:r>
            <a:r>
              <a:rPr lang="en-US" sz="2800" b="1" dirty="0" smtClean="0"/>
              <a:t>enterprise.  They discovered natural laws.</a:t>
            </a:r>
            <a:endParaRPr lang="en-US" sz="2800" b="1" dirty="0" smtClean="0"/>
          </a:p>
          <a:p>
            <a:pPr lvl="1"/>
            <a:endParaRPr lang="en-US" sz="28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Their teaching of PARITY AGRICULTURE was official policy from 1942 to 1950.  Then neoliberal economics slowly took over public and official discourse.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730" y="1473688"/>
            <a:ext cx="3666488" cy="129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9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9606" y="193963"/>
            <a:ext cx="12299649" cy="1384995"/>
          </a:xfrm>
          <a:prstGeom prst="rect">
            <a:avLst/>
          </a:prstGeom>
          <a:solidFill>
            <a:srgbClr val="FFA3E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I </a:t>
            </a:r>
            <a:r>
              <a:rPr lang="en-US" sz="2400" b="1" dirty="0" smtClean="0"/>
              <a:t>asked myself the question:</a:t>
            </a:r>
          </a:p>
          <a:p>
            <a:pPr algn="ctr"/>
            <a:endParaRPr lang="en-US" sz="2400" dirty="0"/>
          </a:p>
          <a:p>
            <a:pPr algn="ctr"/>
            <a:r>
              <a:rPr lang="en-US" sz="3600" b="1" dirty="0" smtClean="0"/>
              <a:t>WHY HAVEN’T I BEEN TAUGHT </a:t>
            </a:r>
            <a:r>
              <a:rPr lang="en-US" sz="3600" b="1" dirty="0" smtClean="0"/>
              <a:t>ABOUT THIS </a:t>
            </a:r>
            <a:r>
              <a:rPr lang="en-US" sz="3600" b="1" dirty="0" smtClean="0"/>
              <a:t>IN MY EDUCATION?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76" y="2433025"/>
            <a:ext cx="6068610" cy="3413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410" y="2433024"/>
            <a:ext cx="4196195" cy="341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1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64180" y="1149529"/>
            <a:ext cx="7509165" cy="4524315"/>
          </a:xfrm>
          <a:prstGeom prst="rect">
            <a:avLst/>
          </a:prstGeom>
          <a:solidFill>
            <a:srgbClr val="FFA3E0"/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Agriculture must be considered the foundation of the economy of the United </a:t>
            </a:r>
            <a:r>
              <a:rPr lang="en-US" sz="3200" b="1" u="sng" dirty="0" smtClean="0"/>
              <a:t>States</a:t>
            </a:r>
            <a:r>
              <a:rPr lang="en-US" sz="3200" b="1" dirty="0" smtClean="0"/>
              <a:t>:</a:t>
            </a:r>
          </a:p>
          <a:p>
            <a:endParaRPr lang="en-US" sz="32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it is the nation’s largest industry</a:t>
            </a:r>
          </a:p>
          <a:p>
            <a:pPr lvl="1"/>
            <a:endParaRPr lang="en-US" sz="32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it creates the biggest share of the raw material input of new wealth in any accounting period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169321"/>
            <a:ext cx="3920834" cy="1960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" y="2286001"/>
            <a:ext cx="3920835" cy="2463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9" y="4942524"/>
            <a:ext cx="3920835" cy="18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4073" y="4729669"/>
            <a:ext cx="2074364" cy="15842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0328" y="1898646"/>
            <a:ext cx="6594764" cy="1815882"/>
          </a:xfrm>
          <a:prstGeom prst="rect">
            <a:avLst/>
          </a:prstGeom>
          <a:solidFill>
            <a:srgbClr val="FFA3E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Wild berries feed no one until someone picks them</a:t>
            </a:r>
            <a:r>
              <a:rPr lang="en-US" sz="2800" b="1" dirty="0" smtClean="0"/>
              <a:t>.  New </a:t>
            </a:r>
            <a:r>
              <a:rPr lang="en-US" sz="2800" b="1" dirty="0"/>
              <a:t>wealth is created by the application of human labor to natural resources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88" y="3484417"/>
            <a:ext cx="2447379" cy="2037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89" y="1040237"/>
            <a:ext cx="2447379" cy="171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64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0" y="0"/>
            <a:ext cx="3574472" cy="2234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9819" y="2144911"/>
            <a:ext cx="6691746" cy="1569660"/>
          </a:xfrm>
          <a:prstGeom prst="rect">
            <a:avLst/>
          </a:prstGeom>
          <a:solidFill>
            <a:srgbClr val="FFA3E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Our cities, industries, and small businesses would not exist without the work of the farmers.</a:t>
            </a: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3" y="2312924"/>
            <a:ext cx="2424545" cy="18184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5692" y="4131333"/>
            <a:ext cx="2074364" cy="15842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7" y="4507490"/>
            <a:ext cx="2672195" cy="20041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809" y="4772458"/>
            <a:ext cx="3091872" cy="173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53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9976" y="1266763"/>
            <a:ext cx="8991601" cy="1631216"/>
          </a:xfrm>
          <a:prstGeom prst="rect">
            <a:avLst/>
          </a:prstGeom>
          <a:solidFill>
            <a:srgbClr val="FFA3E0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/>
              <a:t>PARITY PRICES keep agriculture in balance with the costs of labor and capital in the rest of the economy.</a:t>
            </a:r>
          </a:p>
          <a:p>
            <a:endParaRPr lang="en-US" sz="2000" b="1" dirty="0"/>
          </a:p>
          <a:p>
            <a:r>
              <a:rPr lang="en-US" sz="2000" b="1" dirty="0" smtClean="0"/>
              <a:t>Parity ensures that EARNED INCOME will be DISTRIBUTED throughout the economy as widely and as fairly as possible</a:t>
            </a:r>
            <a:r>
              <a:rPr lang="en-US" sz="2000" dirty="0" smtClean="0"/>
              <a:t>.   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826327" y="360218"/>
            <a:ext cx="6533776" cy="584775"/>
          </a:xfrm>
          <a:prstGeom prst="rect">
            <a:avLst/>
          </a:prstGeom>
          <a:solidFill>
            <a:srgbClr val="FFA3E0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 PARITY PRICE FOR RAW MATERIALS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102" y="3219750"/>
            <a:ext cx="4855351" cy="327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92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3575</TotalTime>
  <Words>633</Words>
  <Application>Microsoft Office PowerPoint</Application>
  <PresentationFormat>Widescreen</PresentationFormat>
  <Paragraphs>106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Peters</dc:creator>
  <cp:lastModifiedBy>Sue Peters</cp:lastModifiedBy>
  <cp:revision>311</cp:revision>
  <cp:lastPrinted>2017-09-10T11:35:51Z</cp:lastPrinted>
  <dcterms:created xsi:type="dcterms:W3CDTF">2017-09-04T17:55:53Z</dcterms:created>
  <dcterms:modified xsi:type="dcterms:W3CDTF">2018-07-20T14:42:53Z</dcterms:modified>
</cp:coreProperties>
</file>