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86" r:id="rId3"/>
    <p:sldId id="258" r:id="rId4"/>
    <p:sldId id="259" r:id="rId5"/>
    <p:sldId id="262" r:id="rId6"/>
    <p:sldId id="264" r:id="rId7"/>
    <p:sldId id="287" r:id="rId8"/>
    <p:sldId id="265" r:id="rId9"/>
    <p:sldId id="266" r:id="rId10"/>
    <p:sldId id="267" r:id="rId11"/>
    <p:sldId id="268" r:id="rId12"/>
    <p:sldId id="288" r:id="rId13"/>
    <p:sldId id="289" r:id="rId14"/>
    <p:sldId id="290" r:id="rId15"/>
    <p:sldId id="291" r:id="rId16"/>
    <p:sldId id="270" r:id="rId17"/>
    <p:sldId id="277" r:id="rId18"/>
    <p:sldId id="278" r:id="rId19"/>
    <p:sldId id="285" r:id="rId20"/>
    <p:sldId id="281" r:id="rId21"/>
    <p:sldId id="282" r:id="rId22"/>
    <p:sldId id="283" r:id="rId23"/>
  </p:sldIdLst>
  <p:sldSz cx="12192000" cy="6858000"/>
  <p:notesSz cx="7077075" cy="9385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3FFA3"/>
    <a:srgbClr val="5BFF5B"/>
    <a:srgbClr val="16EEE9"/>
    <a:srgbClr val="FA94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7089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70895"/>
          </a:xfrm>
          <a:prstGeom prst="rect">
            <a:avLst/>
          </a:prstGeom>
        </p:spPr>
        <p:txBody>
          <a:bodyPr vert="horz" lIns="94064" tIns="47032" rIns="94064" bIns="47032" rtlCol="0"/>
          <a:lstStyle>
            <a:lvl1pPr algn="r">
              <a:defRPr sz="1200"/>
            </a:lvl1pPr>
          </a:lstStyle>
          <a:p>
            <a:fld id="{83614300-E5F4-446D-A866-CF3A638C2DB0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3900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64" tIns="47032" rIns="94064" bIns="4703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16676"/>
            <a:ext cx="5661660" cy="3695462"/>
          </a:xfrm>
          <a:prstGeom prst="rect">
            <a:avLst/>
          </a:prstGeom>
        </p:spPr>
        <p:txBody>
          <a:bodyPr vert="horz" lIns="94064" tIns="47032" rIns="94064" bIns="4703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66733" cy="470894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914407"/>
            <a:ext cx="3066733" cy="470894"/>
          </a:xfrm>
          <a:prstGeom prst="rect">
            <a:avLst/>
          </a:prstGeom>
        </p:spPr>
        <p:txBody>
          <a:bodyPr vert="horz" lIns="94064" tIns="47032" rIns="94064" bIns="47032" rtlCol="0" anchor="b"/>
          <a:lstStyle>
            <a:lvl1pPr algn="r">
              <a:defRPr sz="1200"/>
            </a:lvl1pPr>
          </a:lstStyle>
          <a:p>
            <a:fld id="{570CE3EC-310A-44E4-B98F-AA825A4610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951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229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89A31-1C53-C445-815B-57943C255A49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86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671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23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77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5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21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619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4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13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13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3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3CCA5-2A68-4A2F-B54C-74030DD8AD6A}" type="datetimeFigureOut">
              <a:rPr lang="en-US" smtClean="0"/>
              <a:t>6/4/2018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2691A-34A0-433E-9934-37467E0D03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656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29.jpeg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g"/><Relationship Id="rId5" Type="http://schemas.openxmlformats.org/officeDocument/2006/relationships/image" Target="../media/image28.gif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7855" y="2955563"/>
            <a:ext cx="9144000" cy="1168545"/>
          </a:xfrm>
          <a:solidFill>
            <a:srgbClr val="5BFF5B"/>
          </a:solidFill>
        </p:spPr>
        <p:txBody>
          <a:bodyPr/>
          <a:lstStyle/>
          <a:p>
            <a:r>
              <a:rPr lang="en-US" b="1" dirty="0" smtClean="0"/>
              <a:t>PARITY FOR AGRICULTURE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69672" y="4973781"/>
            <a:ext cx="6109855" cy="969819"/>
          </a:xfrm>
          <a:solidFill>
            <a:srgbClr val="A3FFA3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Ann </a:t>
            </a:r>
            <a:r>
              <a:rPr lang="en-US" b="1" dirty="0" err="1" smtClean="0"/>
              <a:t>Webre</a:t>
            </a:r>
            <a:endParaRPr lang="en-US" b="1" dirty="0" smtClean="0"/>
          </a:p>
          <a:p>
            <a:r>
              <a:rPr lang="en-US" b="1" dirty="0" smtClean="0"/>
              <a:t>Fed Group of Upper West Side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592" y="166253"/>
            <a:ext cx="4585856" cy="19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822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7854" y="2955563"/>
            <a:ext cx="10235593" cy="1768837"/>
          </a:xfrm>
          <a:solidFill>
            <a:srgbClr val="5BFF5B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Part 1:  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smtClean="0"/>
              <a:t>THE IMPORTANCE OF AGRICULTURE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592" y="166253"/>
            <a:ext cx="4585856" cy="19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660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407" y="857718"/>
            <a:ext cx="8507012" cy="5696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79419" y="2618509"/>
            <a:ext cx="8382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#1</a:t>
            </a:r>
            <a:r>
              <a:rPr lang="en-US" sz="2400" b="1" dirty="0"/>
              <a:t>   </a:t>
            </a:r>
            <a:r>
              <a:rPr lang="en-US" sz="3200" b="1" dirty="0"/>
              <a:t>Make war -- take the wealth by force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79419" y="3607665"/>
            <a:ext cx="8382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#2</a:t>
            </a:r>
            <a:r>
              <a:rPr lang="en-US" sz="2400" b="1" dirty="0" smtClean="0"/>
              <a:t>   </a:t>
            </a:r>
            <a:r>
              <a:rPr lang="en-US" sz="3200" b="1" dirty="0" smtClean="0"/>
              <a:t>Trade – to be profitable requires cheating</a:t>
            </a:r>
            <a:endParaRPr lang="en-US" sz="32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1579419" y="4192440"/>
            <a:ext cx="8285018" cy="923330"/>
          </a:xfrm>
          <a:prstGeom prst="rect">
            <a:avLst/>
          </a:prstGeom>
          <a:solidFill>
            <a:srgbClr val="0000A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                  </a:t>
            </a:r>
          </a:p>
          <a:p>
            <a:r>
              <a:rPr lang="en-US" dirty="0" smtClean="0"/>
              <a:t>    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79419" y="4680954"/>
            <a:ext cx="8382000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/>
              <a:t>#3   Or…  it can profit through agriculture, </a:t>
            </a:r>
          </a:p>
          <a:p>
            <a:r>
              <a:rPr lang="en-US" sz="3200" b="1" dirty="0"/>
              <a:t>                           whereby planting a seed </a:t>
            </a:r>
            <a:r>
              <a:rPr lang="en-US" sz="3200" b="1" dirty="0" smtClean="0"/>
              <a:t>creates</a:t>
            </a:r>
          </a:p>
          <a:p>
            <a:r>
              <a:rPr lang="en-US" sz="3200" b="1" dirty="0"/>
              <a:t> </a:t>
            </a:r>
            <a:r>
              <a:rPr lang="en-US" sz="3200" b="1" dirty="0" smtClean="0"/>
              <a:t>                          </a:t>
            </a:r>
            <a:r>
              <a:rPr lang="en-US" sz="3200" b="1" dirty="0"/>
              <a:t>new </a:t>
            </a:r>
            <a:r>
              <a:rPr lang="en-US" sz="3200" b="1" dirty="0" smtClean="0"/>
              <a:t>wealth as </a:t>
            </a:r>
            <a:r>
              <a:rPr lang="en-US" sz="3200" b="1" dirty="0"/>
              <a:t>if by a </a:t>
            </a:r>
            <a:r>
              <a:rPr lang="en-US" sz="3200" b="1" dirty="0" smtClean="0"/>
              <a:t>miracle </a:t>
            </a:r>
            <a:endParaRPr lang="en-US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454407" y="6110322"/>
            <a:ext cx="8507012" cy="646331"/>
          </a:xfrm>
          <a:prstGeom prst="rect">
            <a:avLst/>
          </a:prstGeom>
          <a:solidFill>
            <a:srgbClr val="0000AC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                            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759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110" y="0"/>
            <a:ext cx="11873346" cy="4401205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When I asked my friend Will, what he thought about Ben Franklin’s choices of how a country can become wealthy, he said: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Will:  “Well, we all know about the wars we’re in.  And about #2 Trade?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Look at the World Trade Center in New York.  It’s all about cheating.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The world’s traders have built a showcase – a theater -  to make us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think this is where wealth comes from.“</a:t>
            </a:r>
          </a:p>
          <a:p>
            <a:endParaRPr lang="en-US" sz="2800" b="1" dirty="0"/>
          </a:p>
          <a:p>
            <a:r>
              <a:rPr lang="en-US" sz="2800" b="1" dirty="0" smtClean="0"/>
              <a:t>            “It’s the guy who is working down here on the farm that’s created</a:t>
            </a:r>
          </a:p>
          <a:p>
            <a:r>
              <a:rPr lang="en-US" sz="2800" b="1" dirty="0"/>
              <a:t> </a:t>
            </a:r>
            <a:r>
              <a:rPr lang="en-US" sz="2800" b="1" dirty="0" smtClean="0"/>
              <a:t>            our wealth.  Just hard work.”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306228" y="5443347"/>
            <a:ext cx="2063385" cy="3693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Norman, Oklahoma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988" y="4638128"/>
            <a:ext cx="1777844" cy="20421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47457" y="5323260"/>
            <a:ext cx="1011815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WILL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0793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544290" y="260154"/>
            <a:ext cx="7509165" cy="6494085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Agriculture must be considered the foundation of the economy of the United </a:t>
            </a:r>
            <a:r>
              <a:rPr lang="en-US" sz="3200" b="1" u="sng" dirty="0" smtClean="0"/>
              <a:t>States – it is the nation’s largest industry</a:t>
            </a:r>
            <a:r>
              <a:rPr lang="en-US" sz="3200" b="1" dirty="0" smtClean="0"/>
              <a:t>:</a:t>
            </a:r>
          </a:p>
          <a:p>
            <a:endParaRPr lang="en-US" sz="32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70% of all transactions in the economy come from agriculture</a:t>
            </a:r>
          </a:p>
          <a:p>
            <a:pPr lvl="1"/>
            <a:endParaRPr lang="en-US" sz="32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its capital investment is 2/3</a:t>
            </a:r>
            <a:r>
              <a:rPr lang="en-US" sz="3200" b="1" baseline="30000" dirty="0" smtClean="0"/>
              <a:t>rd</a:t>
            </a:r>
            <a:r>
              <a:rPr lang="en-US" sz="3200" b="1" dirty="0" smtClean="0"/>
              <a:t> that of all productive enterprise</a:t>
            </a:r>
          </a:p>
          <a:p>
            <a:pPr lvl="1"/>
            <a:endParaRPr lang="en-US" sz="3200" b="1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b="1" dirty="0" smtClean="0"/>
              <a:t>it creates the biggest share of the raw material input of new wealth in any accounting period</a:t>
            </a:r>
            <a:endParaRPr lang="en-US" sz="32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" y="169321"/>
            <a:ext cx="3920834" cy="19604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0" y="2286001"/>
            <a:ext cx="3920835" cy="2463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89" y="4942524"/>
            <a:ext cx="3920835" cy="1811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0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0" y="0"/>
            <a:ext cx="3574472" cy="2234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79819" y="2144911"/>
            <a:ext cx="6691746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Our cities, industries, and small businesses would not exist without the work of the farmers.</a:t>
            </a:r>
            <a:endParaRPr lang="en-US" sz="3200" b="1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83" y="2312924"/>
            <a:ext cx="2424545" cy="18184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25692" y="4131333"/>
            <a:ext cx="2074364" cy="158426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57" y="4507490"/>
            <a:ext cx="2672195" cy="200414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809" y="4772458"/>
            <a:ext cx="3091872" cy="173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797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37855" y="2955563"/>
            <a:ext cx="9144000" cy="1168545"/>
          </a:xfrm>
          <a:solidFill>
            <a:srgbClr val="5BFF5B"/>
          </a:solidFill>
        </p:spPr>
        <p:txBody>
          <a:bodyPr/>
          <a:lstStyle/>
          <a:p>
            <a:r>
              <a:rPr lang="en-US" b="1" dirty="0" smtClean="0"/>
              <a:t>Part 2:   Parity Prices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592" y="166253"/>
            <a:ext cx="4585856" cy="19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844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19976" y="864981"/>
            <a:ext cx="8991601" cy="3785652"/>
          </a:xfrm>
          <a:prstGeom prst="rect">
            <a:avLst/>
          </a:prstGeom>
          <a:solidFill>
            <a:srgbClr val="FFA3E0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/>
              <a:t>The PARITY PRICE is the buying power of a crop on par with the buying power of factory labor, services, professions, taking these things in terms of broad spectrum averages.</a:t>
            </a:r>
          </a:p>
          <a:p>
            <a:endParaRPr lang="en-US" sz="2000" b="1" dirty="0"/>
          </a:p>
          <a:p>
            <a:r>
              <a:rPr lang="en-US" sz="2000" dirty="0" smtClean="0"/>
              <a:t>With parity, when a farmer grows and sells his crop, he pays for all his expenses. He pays for seeds, machinery, labor, and so forth, and has money left over as income.</a:t>
            </a:r>
          </a:p>
          <a:p>
            <a:endParaRPr lang="en-US" sz="2000" b="1" dirty="0"/>
          </a:p>
          <a:p>
            <a:r>
              <a:rPr lang="en-US" sz="2000" dirty="0" smtClean="0"/>
              <a:t>When he pays for his expenses, this is income to the other sectors of the economy:  manufacturing, distribution, services, and retail.  </a:t>
            </a:r>
          </a:p>
          <a:p>
            <a:endParaRPr lang="en-US" sz="2000" b="1" dirty="0"/>
          </a:p>
          <a:p>
            <a:r>
              <a:rPr lang="en-US" sz="2000" dirty="0" smtClean="0"/>
              <a:t>Parity ensures that </a:t>
            </a:r>
            <a:r>
              <a:rPr lang="en-US" sz="2000" b="1" dirty="0" smtClean="0"/>
              <a:t>EARNED INCOME </a:t>
            </a:r>
            <a:r>
              <a:rPr lang="en-US" sz="2000" dirty="0" smtClean="0"/>
              <a:t>will be </a:t>
            </a:r>
            <a:r>
              <a:rPr lang="en-US" sz="2000" b="1" dirty="0" smtClean="0"/>
              <a:t>DISTRIBUTED</a:t>
            </a:r>
            <a:r>
              <a:rPr lang="en-US" sz="2000" dirty="0" smtClean="0"/>
              <a:t> throughout the economy as widely and as fairly as possible, without debt.  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826327" y="124691"/>
            <a:ext cx="6533776" cy="584775"/>
          </a:xfrm>
          <a:prstGeom prst="rect">
            <a:avLst/>
          </a:prstGeom>
          <a:solidFill>
            <a:srgbClr val="FFA3E0"/>
          </a:solidFill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A PARITY PRICE FOR RAW MATERIALS</a:t>
            </a:r>
            <a:endParaRPr lang="en-US" sz="3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867" y="5027327"/>
            <a:ext cx="2714133" cy="183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7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9492" y="2549398"/>
            <a:ext cx="2894078" cy="26739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211" y="1725337"/>
            <a:ext cx="2302672" cy="2604898"/>
          </a:xfrm>
          <a:prstGeom prst="rect">
            <a:avLst/>
          </a:prstGeom>
        </p:spPr>
      </p:pic>
      <p:pic>
        <p:nvPicPr>
          <p:cNvPr id="2050" name="Picture 2" descr="https://s17-us2.ixquick.com/cgi-bin/serveimage?url=http%3A%2F%2Fglobalforwarding.com%2Fsites%2Fdefault%2Ffiles%2Fckeditor-uploader%2FTruck_0.jpeg&amp;sp=f933a321dc3132a5e9b6255caba70ec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677" y="1557200"/>
            <a:ext cx="2433226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17-us2.ixquick.com/cgi-bin/serveimage?url=https%3A%2F%2Fstatic1.squarespace.com%2Fstatic%2F55f070cde4b07334ec9fb3be%2Ft%2F560c2ccbe4b09eceea21008e%2F1443638479283%2FLoblaws-City-Market.png&amp;sp=b2938fc3c67726756cfb4188db49f9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7903" y="2079804"/>
            <a:ext cx="2601480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285801">
            <a:off x="509137" y="5988078"/>
            <a:ext cx="11388436" cy="397759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52" y="5652291"/>
            <a:ext cx="534666" cy="53466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348" y="6281693"/>
            <a:ext cx="534666" cy="5346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298" y="6084228"/>
            <a:ext cx="534666" cy="5346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971" y="5888886"/>
            <a:ext cx="534666" cy="534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086" y="6156219"/>
            <a:ext cx="534666" cy="534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677" y="5985424"/>
            <a:ext cx="534666" cy="5346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709" y="5819170"/>
            <a:ext cx="534666" cy="534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796" y="4362629"/>
            <a:ext cx="2633496" cy="1483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863" y="4127556"/>
            <a:ext cx="1328387" cy="207740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1082" y="-17414"/>
            <a:ext cx="11730809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Gross farm income generates earned national income.  </a:t>
            </a:r>
          </a:p>
          <a:p>
            <a:r>
              <a:rPr lang="en-US" sz="3200" b="1" dirty="0" smtClean="0"/>
              <a:t>If earned national income is too low to avoid deficits (debts),</a:t>
            </a:r>
          </a:p>
          <a:p>
            <a:r>
              <a:rPr lang="en-US" sz="3200" b="1" dirty="0" smtClean="0"/>
              <a:t>ag prices are below parity. 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21183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5637" y="280157"/>
            <a:ext cx="11249891" cy="1077218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With parity, gross </a:t>
            </a:r>
            <a:r>
              <a:rPr lang="en-US" sz="3200" b="1" dirty="0"/>
              <a:t>farm income will multiply </a:t>
            </a:r>
            <a:r>
              <a:rPr lang="en-US" sz="3200" b="1" dirty="0" smtClean="0"/>
              <a:t>at least 7 times, as </a:t>
            </a:r>
            <a:r>
              <a:rPr lang="en-US" sz="3200" b="1" dirty="0"/>
              <a:t>it is spent through the domestic </a:t>
            </a:r>
            <a:r>
              <a:rPr lang="en-US" sz="3200" b="1" dirty="0" smtClean="0"/>
              <a:t>economy.                 </a:t>
            </a:r>
            <a:endParaRPr lang="en-US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5637" y="2514283"/>
            <a:ext cx="2894078" cy="26739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356" y="1690222"/>
            <a:ext cx="2302672" cy="2604898"/>
          </a:xfrm>
          <a:prstGeom prst="rect">
            <a:avLst/>
          </a:prstGeom>
        </p:spPr>
      </p:pic>
      <p:pic>
        <p:nvPicPr>
          <p:cNvPr id="2050" name="Picture 2" descr="https://s17-us2.ixquick.com/cgi-bin/serveimage?url=http%3A%2F%2Fglobalforwarding.com%2Fsites%2Fdefault%2Ffiles%2Fckeditor-uploader%2FTruck_0.jpeg&amp;sp=f933a321dc3132a5e9b6255caba70ec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822" y="1522085"/>
            <a:ext cx="2433226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17-us2.ixquick.com/cgi-bin/serveimage?url=https%3A%2F%2Fstatic1.squarespace.com%2Fstatic%2F55f070cde4b07334ec9fb3be%2Ft%2F560c2ccbe4b09eceea21008e%2F1443638479283%2FLoblaws-City-Market.png&amp;sp=b2938fc3c67726756cfb4188db49f93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048" y="2044689"/>
            <a:ext cx="2601480" cy="172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ight Arrow 18"/>
          <p:cNvSpPr/>
          <p:nvPr/>
        </p:nvSpPr>
        <p:spPr>
          <a:xfrm rot="285801">
            <a:off x="495282" y="5952963"/>
            <a:ext cx="11388436" cy="397759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97" y="5617176"/>
            <a:ext cx="534666" cy="53466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493" y="6246578"/>
            <a:ext cx="534666" cy="534666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443" y="6049113"/>
            <a:ext cx="534666" cy="53466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116" y="5853771"/>
            <a:ext cx="534666" cy="5346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231" y="6121104"/>
            <a:ext cx="534666" cy="53466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9822" y="5950309"/>
            <a:ext cx="534666" cy="53466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854" y="5784055"/>
            <a:ext cx="534666" cy="534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941" y="4327514"/>
            <a:ext cx="2633496" cy="14836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008" y="4092441"/>
            <a:ext cx="1328387" cy="207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0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415637" y="280157"/>
            <a:ext cx="11249891" cy="1569660"/>
          </a:xfrm>
          <a:prstGeom prst="rect">
            <a:avLst/>
          </a:prstGeom>
          <a:solidFill>
            <a:srgbClr val="FFA3E0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With parity, we will have PROSPERITY.  Earned income will be fairly distributed to owners and workers throughout our private enterprise economy – without creating debt.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1198" y="3089388"/>
            <a:ext cx="2397720" cy="2215327"/>
          </a:xfrm>
          <a:prstGeom prst="rect">
            <a:avLst/>
          </a:prstGeom>
        </p:spPr>
      </p:pic>
      <p:sp>
        <p:nvSpPr>
          <p:cNvPr id="19" name="Right Arrow 18"/>
          <p:cNvSpPr/>
          <p:nvPr/>
        </p:nvSpPr>
        <p:spPr>
          <a:xfrm>
            <a:off x="2710681" y="3219658"/>
            <a:ext cx="2791956" cy="764751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776" y="3418538"/>
            <a:ext cx="2828348" cy="18861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671" y="2455003"/>
            <a:ext cx="2733291" cy="18297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837" y="5031754"/>
            <a:ext cx="2815070" cy="1582813"/>
          </a:xfrm>
          <a:prstGeom prst="rect">
            <a:avLst/>
          </a:prstGeom>
        </p:spPr>
      </p:pic>
      <p:sp>
        <p:nvSpPr>
          <p:cNvPr id="15" name="Right Arrow 14"/>
          <p:cNvSpPr/>
          <p:nvPr/>
        </p:nvSpPr>
        <p:spPr>
          <a:xfrm>
            <a:off x="3713019" y="4284728"/>
            <a:ext cx="4807526" cy="577484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1676401" y="5956327"/>
            <a:ext cx="3466882" cy="658240"/>
          </a:xfrm>
          <a:prstGeom prst="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18750" y="2736484"/>
            <a:ext cx="1564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PARITY PRICES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676401" y="6121049"/>
            <a:ext cx="2785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PAY WORKERS FAIR WAGES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994395" y="4426351"/>
            <a:ext cx="2508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BUY TRACTORS &amp; MORE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722728" y="3435733"/>
            <a:ext cx="3029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BUY FROM RURAL STORES</a:t>
            </a:r>
            <a:endParaRPr lang="en-US" b="1" dirty="0"/>
          </a:p>
        </p:txBody>
      </p:sp>
      <p:sp>
        <p:nvSpPr>
          <p:cNvPr id="6" name="Curved Right Arrow 5"/>
          <p:cNvSpPr/>
          <p:nvPr/>
        </p:nvSpPr>
        <p:spPr>
          <a:xfrm rot="20383795">
            <a:off x="113812" y="3164259"/>
            <a:ext cx="731520" cy="1151024"/>
          </a:xfrm>
          <a:prstGeom prst="curvedRightArrow">
            <a:avLst/>
          </a:prstGeom>
          <a:solidFill>
            <a:srgbClr val="FF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98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55" y="2955563"/>
            <a:ext cx="11194472" cy="1168545"/>
          </a:xfrm>
          <a:solidFill>
            <a:srgbClr val="5BFF5B"/>
          </a:solidFill>
        </p:spPr>
        <p:txBody>
          <a:bodyPr>
            <a:normAutofit fontScale="90000"/>
          </a:bodyPr>
          <a:lstStyle/>
          <a:p>
            <a:r>
              <a:rPr lang="en-US" b="1" dirty="0" smtClean="0"/>
              <a:t>Part 3:   When Prices Are Below Parity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592" y="166253"/>
            <a:ext cx="4585856" cy="19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44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WHEN A FARMER RECEIVES A BELOW-PARITY PRICE FOR HIS CROP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018309"/>
            <a:ext cx="2978727" cy="1985818"/>
          </a:xfrm>
          <a:prstGeom prst="rect">
            <a:avLst/>
          </a:prstGeom>
        </p:spPr>
      </p:pic>
      <p:sp>
        <p:nvSpPr>
          <p:cNvPr id="9" name="AutoShape 6" descr="https://s15-us2.startpage.com/cgi-bin/serveimage?url=https%3A%2F%2Fwww.sikhnet.com%2Ffiles%2Fstyles%2Fhero-image%2Fpublic%2Fnews%2Fimage%2Fmain%2FHanged.JPG%3Fitok%3Dsah1Eklg&amp;sp=e400a749952201303c250dc11868fa7d"/>
          <p:cNvSpPr>
            <a:spLocks noChangeAspect="1" noChangeArrowheads="1"/>
          </p:cNvSpPr>
          <p:nvPr/>
        </p:nvSpPr>
        <p:spPr bwMode="auto">
          <a:xfrm>
            <a:off x="765175" y="1449243"/>
            <a:ext cx="6993370" cy="4570053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AutoNum type="arabicPeriod"/>
            </a:pPr>
            <a:r>
              <a:rPr lang="en-US" sz="2000" dirty="0" smtClean="0"/>
              <a:t>The farmer can’t afford to cover all his expenses, so he borrows.</a:t>
            </a:r>
          </a:p>
          <a:p>
            <a:pPr marL="342900" indent="-342900">
              <a:buAutoNum type="arabicPeriod"/>
            </a:pPr>
            <a:endParaRPr lang="en-US" sz="2000" dirty="0" smtClean="0"/>
          </a:p>
          <a:p>
            <a:pPr marL="342900" indent="-342900">
              <a:buAutoNum type="arabicPeriod"/>
            </a:pPr>
            <a:r>
              <a:rPr lang="en-US" sz="2000" dirty="0" smtClean="0"/>
              <a:t>If he can’t repay the loan, he may lose his farm.</a:t>
            </a:r>
          </a:p>
          <a:p>
            <a:pPr marL="342900" indent="-342900">
              <a:buAutoNum type="arabicPeriod"/>
            </a:pPr>
            <a:endParaRPr lang="en-US" sz="2000" dirty="0" smtClean="0"/>
          </a:p>
          <a:p>
            <a:pPr marL="342900" indent="-342900">
              <a:buAutoNum type="arabicPeriod"/>
            </a:pPr>
            <a:r>
              <a:rPr lang="en-US" sz="2000" dirty="0" smtClean="0"/>
              <a:t>Farmers are encouraged by land grant universities to take advantage of economies of scale and expand the size of their farms, usually with debt.</a:t>
            </a:r>
          </a:p>
          <a:p>
            <a:pPr marL="342900" indent="-342900">
              <a:buAutoNum type="arabicPeriod"/>
            </a:pPr>
            <a:endParaRPr lang="en-US" sz="2000" dirty="0" smtClean="0"/>
          </a:p>
          <a:p>
            <a:pPr marL="342900" indent="-342900">
              <a:buAutoNum type="arabicPeriod"/>
            </a:pPr>
            <a:r>
              <a:rPr lang="en-US" sz="2000" dirty="0" smtClean="0"/>
              <a:t>Even then, farmers may not be able to repay.</a:t>
            </a:r>
          </a:p>
          <a:p>
            <a:pPr marL="342900" indent="-342900">
              <a:buAutoNum type="arabicPeriod"/>
            </a:pPr>
            <a:endParaRPr lang="en-US" sz="2000" dirty="0" smtClean="0"/>
          </a:p>
          <a:p>
            <a:pPr marL="342900" indent="-342900">
              <a:buAutoNum type="arabicPeriod"/>
            </a:pPr>
            <a:r>
              <a:rPr lang="en-US" sz="2000" dirty="0" smtClean="0"/>
              <a:t>For over 60 years, farmers have been leaving agriculture; many commit suicide – at higher rates than any other occupation.  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346" y="3962400"/>
            <a:ext cx="3339610" cy="205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29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WHEN A FARMER RECEIVES A BELOW-PARITY PRICE FOR HIS CROP</a:t>
            </a:r>
            <a:endParaRPr lang="en-US" sz="3200" dirty="0"/>
          </a:p>
        </p:txBody>
      </p:sp>
      <p:sp>
        <p:nvSpPr>
          <p:cNvPr id="9" name="AutoShape 6" descr="https://s15-us2.startpage.com/cgi-bin/serveimage?url=https%3A%2F%2Fwww.sikhnet.com%2Ffiles%2Fstyles%2Fhero-image%2Fpublic%2Fnews%2Fimage%2Fmain%2FHanged.JPG%3Fitok%3Dsah1Eklg&amp;sp=e400a749952201303c250dc11868fa7d"/>
          <p:cNvSpPr>
            <a:spLocks noChangeAspect="1" noChangeArrowheads="1"/>
          </p:cNvSpPr>
          <p:nvPr/>
        </p:nvSpPr>
        <p:spPr bwMode="auto">
          <a:xfrm>
            <a:off x="238702" y="2017279"/>
            <a:ext cx="6993370" cy="313661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AutoNum type="arabicPeriod"/>
            </a:pPr>
            <a:endParaRPr lang="en-US" sz="2000" dirty="0" smtClean="0"/>
          </a:p>
          <a:p>
            <a:pPr marL="342900" indent="-342900">
              <a:buAutoNum type="arabicPeriod"/>
            </a:pPr>
            <a:r>
              <a:rPr lang="en-US" sz="2800" dirty="0" smtClean="0"/>
              <a:t>The other sectors of the economy are affected.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r>
              <a:rPr lang="en-US" sz="2800" dirty="0" smtClean="0"/>
              <a:t>The other sectors have less purchasing power and also go into debt.</a:t>
            </a:r>
            <a:endParaRPr lang="en-US" sz="2800" dirty="0"/>
          </a:p>
          <a:p>
            <a:pPr marL="342900" indent="-342900">
              <a:buAutoNum type="arabicPeriod"/>
            </a:pPr>
            <a:endParaRPr lang="en-US" sz="2800" dirty="0"/>
          </a:p>
          <a:p>
            <a:pPr marL="342900" indent="-342900">
              <a:buAutoNum type="arabicPeriod"/>
            </a:pPr>
            <a:endParaRPr lang="en-US" sz="2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676" y="2017279"/>
            <a:ext cx="4713488" cy="3136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91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8655" y="2955563"/>
            <a:ext cx="11194472" cy="1168545"/>
          </a:xfrm>
          <a:solidFill>
            <a:srgbClr val="5BFF5B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Part 4:   Equitable Trade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592" y="166253"/>
            <a:ext cx="4585856" cy="1939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678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09532" y="201570"/>
            <a:ext cx="3323346" cy="584775"/>
          </a:xfrm>
          <a:prstGeom prst="rect">
            <a:avLst/>
          </a:prstGeom>
          <a:solidFill>
            <a:srgbClr val="9FC6FF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EQUITABLE TRADE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690255" y="1029315"/>
            <a:ext cx="8947065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Equitable Trade, the standard of living of the poorer countries will be encouraged</a:t>
            </a:r>
          </a:p>
          <a:p>
            <a:r>
              <a:rPr lang="en-US" dirty="0" smtClean="0"/>
              <a:t>to come up to our standard.</a:t>
            </a:r>
          </a:p>
          <a:p>
            <a:endParaRPr lang="en-US" dirty="0"/>
          </a:p>
          <a:p>
            <a:pPr algn="ctr"/>
            <a:r>
              <a:rPr lang="en-US" sz="3600" dirty="0" smtClean="0"/>
              <a:t>Middlemen, international traders, and </a:t>
            </a:r>
            <a:r>
              <a:rPr lang="en-US" sz="3600" dirty="0" smtClean="0"/>
              <a:t>bankers</a:t>
            </a:r>
          </a:p>
          <a:p>
            <a:pPr algn="ctr"/>
            <a:r>
              <a:rPr lang="en-US" sz="3600" dirty="0" smtClean="0"/>
              <a:t>cannot </a:t>
            </a:r>
            <a:r>
              <a:rPr lang="en-US" sz="3600" dirty="0" smtClean="0"/>
              <a:t>make a profit off of this trade. </a:t>
            </a:r>
            <a:endParaRPr lang="en-US" sz="3600" dirty="0" smtClean="0"/>
          </a:p>
          <a:p>
            <a:pPr algn="ctr"/>
            <a:r>
              <a:rPr lang="en-US" sz="3600" dirty="0" smtClean="0"/>
              <a:t> </a:t>
            </a:r>
            <a:endParaRPr lang="en-US" sz="3600" dirty="0" smtClean="0"/>
          </a:p>
          <a:p>
            <a:pPr algn="ctr"/>
            <a:r>
              <a:rPr lang="en-US" sz="3600" b="1" u="sng" dirty="0" smtClean="0"/>
              <a:t>Equitable trade takes place </a:t>
            </a:r>
            <a:r>
              <a:rPr lang="en-US" sz="3600" b="1" u="sng" dirty="0" smtClean="0"/>
              <a:t>between</a:t>
            </a:r>
          </a:p>
          <a:p>
            <a:pPr algn="ctr"/>
            <a:r>
              <a:rPr lang="en-US" sz="3600" b="1" u="sng" dirty="0" smtClean="0"/>
              <a:t>importers/exporters </a:t>
            </a:r>
            <a:r>
              <a:rPr lang="en-US" sz="3600" b="1" u="sng" dirty="0" smtClean="0"/>
              <a:t>in each country.</a:t>
            </a:r>
            <a:endParaRPr lang="en-US" sz="3600" b="1" u="sn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180" y="4965604"/>
            <a:ext cx="268605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439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0890" y="1155940"/>
            <a:ext cx="7292381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WHAT IS EQUITABLE TRADE?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2890628" y="3657599"/>
            <a:ext cx="5923994" cy="52322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ENCOURAGES DOMESTIC PRODUCTION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882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8486" y="0"/>
            <a:ext cx="12191999" cy="69865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HOW?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668" y="1528016"/>
            <a:ext cx="3642003" cy="28095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28089" y="2932789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406605" y="2101791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1953491" y="4770537"/>
            <a:ext cx="823719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Equitable Trade </a:t>
            </a:r>
            <a:r>
              <a:rPr lang="en-US" dirty="0" smtClean="0"/>
              <a:t>account* </a:t>
            </a:r>
            <a:r>
              <a:rPr lang="en-US" dirty="0" smtClean="0"/>
              <a:t>is owned by the importers and exporters of the country;</a:t>
            </a:r>
          </a:p>
          <a:p>
            <a:r>
              <a:rPr lang="en-US" dirty="0" smtClean="0"/>
              <a:t>it is not owned by the governments.  </a:t>
            </a:r>
          </a:p>
          <a:p>
            <a:endParaRPr lang="en-US" dirty="0"/>
          </a:p>
          <a:p>
            <a:r>
              <a:rPr lang="en-US" dirty="0" smtClean="0"/>
              <a:t>*NORM </a:t>
            </a:r>
            <a:r>
              <a:rPr lang="en-US" dirty="0" smtClean="0"/>
              <a:t>has proposed that any funds sitting in this private fund for over a year and not</a:t>
            </a:r>
          </a:p>
          <a:p>
            <a:r>
              <a:rPr lang="en-US" dirty="0" smtClean="0"/>
              <a:t>used, should be turned over to the governments.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87668" y="3850734"/>
            <a:ext cx="9731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44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0"/>
            <a:ext cx="12191999" cy="704808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EQUITABLE TRADE FUND</a:t>
            </a:r>
          </a:p>
          <a:p>
            <a:pPr algn="ctr"/>
            <a:endParaRPr lang="en-US" sz="8000" dirty="0" smtClean="0"/>
          </a:p>
          <a:p>
            <a:endParaRPr lang="en-US" sz="2400" b="1" dirty="0" smtClean="0"/>
          </a:p>
          <a:p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  <a:p>
            <a:pPr marL="2171700" lvl="4" indent="-342900">
              <a:buFont typeface="Arial" panose="020B0604020202020204" pitchFamily="34" charset="0"/>
              <a:buChar char="•"/>
            </a:pPr>
            <a:endParaRPr lang="en-US" sz="2400" b="1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689" y="2224505"/>
            <a:ext cx="3172342" cy="24472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73317" y="3405423"/>
            <a:ext cx="33227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IMPORT-EXPORT</a:t>
            </a:r>
          </a:p>
          <a:p>
            <a:pPr algn="ctr"/>
            <a:r>
              <a:rPr lang="en-US" sz="2400" b="1" dirty="0" smtClean="0"/>
              <a:t>EQUITABLE TRADE FUND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0861" y="109580"/>
            <a:ext cx="2250872" cy="24067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2182" y="5818001"/>
            <a:ext cx="4012956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CHINESE </a:t>
            </a:r>
            <a:r>
              <a:rPr lang="en-US" sz="1600" dirty="0" smtClean="0"/>
              <a:t>IMPORTER buy American computer: </a:t>
            </a:r>
            <a:endParaRPr lang="en-US" sz="1600" dirty="0" smtClean="0"/>
          </a:p>
          <a:p>
            <a:pPr algn="ctr"/>
            <a:r>
              <a:rPr lang="en-US" sz="1600" dirty="0" smtClean="0"/>
              <a:t>pays:   $5 </a:t>
            </a:r>
            <a:r>
              <a:rPr lang="en-US" sz="1600" u="sng" dirty="0" smtClean="0"/>
              <a:t>from fund</a:t>
            </a:r>
            <a:r>
              <a:rPr lang="en-US" sz="1600" dirty="0" smtClean="0"/>
              <a:t>   +</a:t>
            </a:r>
          </a:p>
          <a:p>
            <a:pPr algn="ctr"/>
            <a:r>
              <a:rPr lang="en-US" sz="1600" dirty="0" smtClean="0"/>
              <a:t>$5 to U.S. exporter</a:t>
            </a:r>
            <a:endParaRPr lang="en-US" sz="1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3" y="4047636"/>
            <a:ext cx="1641372" cy="171432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784791" y="2294106"/>
            <a:ext cx="2512226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         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21131" y="2312127"/>
            <a:ext cx="3560200" cy="8515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U.S. </a:t>
            </a:r>
            <a:r>
              <a:rPr lang="en-US" sz="1600" dirty="0" smtClean="0"/>
              <a:t>IMPORTER buys Chinese computer:</a:t>
            </a:r>
          </a:p>
          <a:p>
            <a:pPr algn="ctr">
              <a:lnSpc>
                <a:spcPts val="2000"/>
              </a:lnSpc>
            </a:pPr>
            <a:r>
              <a:rPr lang="en-US" sz="1600" dirty="0" smtClean="0"/>
              <a:t>pays:   $5 </a:t>
            </a:r>
            <a:r>
              <a:rPr lang="en-US" sz="1600" u="sng" dirty="0" smtClean="0"/>
              <a:t>into fund</a:t>
            </a:r>
            <a:r>
              <a:rPr lang="en-US" sz="1600" dirty="0" smtClean="0"/>
              <a:t>    +</a:t>
            </a:r>
            <a:endParaRPr lang="en-US" sz="1600" dirty="0" smtClean="0"/>
          </a:p>
          <a:p>
            <a:pPr algn="ctr">
              <a:lnSpc>
                <a:spcPts val="2000"/>
              </a:lnSpc>
            </a:pPr>
            <a:r>
              <a:rPr lang="en-US" sz="1600" dirty="0" smtClean="0"/>
              <a:t>$</a:t>
            </a:r>
            <a:r>
              <a:rPr lang="en-US" sz="1600" dirty="0" smtClean="0"/>
              <a:t>5 to Chinese </a:t>
            </a:r>
            <a:r>
              <a:rPr lang="en-US" sz="1600" dirty="0" smtClean="0"/>
              <a:t>exporter</a:t>
            </a:r>
            <a:r>
              <a:rPr lang="en-US" dirty="0" smtClean="0"/>
              <a:t> 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12" name="Left Arrow 11"/>
          <p:cNvSpPr/>
          <p:nvPr/>
        </p:nvSpPr>
        <p:spPr>
          <a:xfrm>
            <a:off x="4100945" y="1239413"/>
            <a:ext cx="4675534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 rot="13305658">
            <a:off x="5976319" y="4016192"/>
            <a:ext cx="2884966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15548" y="1294488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949" y="6068797"/>
            <a:ext cx="1093212" cy="94953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02" y="62294"/>
            <a:ext cx="1093212" cy="949533"/>
          </a:xfrm>
          <a:prstGeom prst="rect">
            <a:avLst/>
          </a:prstGeom>
        </p:spPr>
      </p:pic>
      <p:sp>
        <p:nvSpPr>
          <p:cNvPr id="27" name="Left Arrow 26"/>
          <p:cNvSpPr/>
          <p:nvPr/>
        </p:nvSpPr>
        <p:spPr>
          <a:xfrm>
            <a:off x="4215138" y="6388672"/>
            <a:ext cx="5984064" cy="595195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AMERICAN COMPUTER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2522053">
            <a:off x="7664817" y="4554707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sp>
        <p:nvSpPr>
          <p:cNvPr id="24" name="Left Arrow 23"/>
          <p:cNvSpPr/>
          <p:nvPr/>
        </p:nvSpPr>
        <p:spPr>
          <a:xfrm rot="20203451">
            <a:off x="6372784" y="2575716"/>
            <a:ext cx="2233202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 rot="20116892">
            <a:off x="7915548" y="2260376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sp>
        <p:nvSpPr>
          <p:cNvPr id="33" name="Left Arrow 32"/>
          <p:cNvSpPr/>
          <p:nvPr/>
        </p:nvSpPr>
        <p:spPr>
          <a:xfrm rot="10800000">
            <a:off x="4215138" y="5206719"/>
            <a:ext cx="4590117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80059" y="5171582"/>
            <a:ext cx="608960" cy="461665"/>
          </a:xfrm>
          <a:prstGeom prst="rect">
            <a:avLst/>
          </a:prstGeom>
          <a:solidFill>
            <a:srgbClr val="A3FFFF"/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$5</a:t>
            </a:r>
            <a:endParaRPr lang="en-US" sz="2400" dirty="0"/>
          </a:p>
        </p:txBody>
      </p:sp>
      <p:sp>
        <p:nvSpPr>
          <p:cNvPr id="37" name="Left Arrow 36"/>
          <p:cNvSpPr/>
          <p:nvPr/>
        </p:nvSpPr>
        <p:spPr>
          <a:xfrm rot="10800000">
            <a:off x="1867984" y="514347"/>
            <a:ext cx="8052609" cy="61429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80736" y="628387"/>
            <a:ext cx="2126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CHINESE COMPUTER</a:t>
            </a:r>
            <a:endParaRPr lang="en-US" dirty="0"/>
          </a:p>
        </p:txBody>
      </p:sp>
      <p:sp>
        <p:nvSpPr>
          <p:cNvPr id="38" name="Explosion 1 37"/>
          <p:cNvSpPr/>
          <p:nvPr/>
        </p:nvSpPr>
        <p:spPr>
          <a:xfrm>
            <a:off x="9323112" y="4391891"/>
            <a:ext cx="2599383" cy="1616420"/>
          </a:xfrm>
          <a:prstGeom prst="irregularSeal1">
            <a:avLst/>
          </a:prstGeom>
          <a:solidFill>
            <a:srgbClr val="16EE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$10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WHOLESALE PRICE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31289" y="4219241"/>
            <a:ext cx="8194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999" y="6280317"/>
            <a:ext cx="965986" cy="7380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9" y="62294"/>
            <a:ext cx="841752" cy="97063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3168" y="953810"/>
            <a:ext cx="8723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15" name="Explosion 1 14"/>
          <p:cNvSpPr/>
          <p:nvPr/>
        </p:nvSpPr>
        <p:spPr>
          <a:xfrm>
            <a:off x="82129" y="720542"/>
            <a:ext cx="2456278" cy="1795740"/>
          </a:xfrm>
          <a:prstGeom prst="irregularSeal1">
            <a:avLst/>
          </a:prstGeom>
          <a:solidFill>
            <a:srgbClr val="16EE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$5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WHOLESALE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PRICE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08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060" y="3936587"/>
            <a:ext cx="2543175" cy="18002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" y="3602783"/>
            <a:ext cx="2428875" cy="1885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39" y="655941"/>
            <a:ext cx="2250872" cy="2406702"/>
          </a:xfrm>
          <a:prstGeom prst="rect">
            <a:avLst/>
          </a:prstGeom>
        </p:spPr>
      </p:pic>
      <p:sp>
        <p:nvSpPr>
          <p:cNvPr id="12" name="Oval Callout 11"/>
          <p:cNvSpPr/>
          <p:nvPr/>
        </p:nvSpPr>
        <p:spPr>
          <a:xfrm>
            <a:off x="4363410" y="771048"/>
            <a:ext cx="7153047" cy="1964769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NOW THAT THE CHINESE </a:t>
            </a:r>
            <a:r>
              <a:rPr lang="en-US" sz="2400" dirty="0" smtClean="0">
                <a:solidFill>
                  <a:schemeClr val="tx1"/>
                </a:solidFill>
              </a:rPr>
              <a:t>WHOLESALE PRICE </a:t>
            </a:r>
            <a:r>
              <a:rPr lang="en-US" sz="2400" dirty="0" smtClean="0">
                <a:solidFill>
                  <a:schemeClr val="tx1"/>
                </a:solidFill>
              </a:rPr>
              <a:t>IS THE SAME AS THE U.S. PRICE ….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I AM GOING TO BUY FROM MY U.S. PRODUCERS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641" y="3891404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5" name="Left Arrow 14"/>
          <p:cNvSpPr/>
          <p:nvPr/>
        </p:nvSpPr>
        <p:spPr>
          <a:xfrm rot="19632714">
            <a:off x="1311291" y="2422415"/>
            <a:ext cx="1573057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54968" y="6106504"/>
            <a:ext cx="11282063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   $10 OF U.S. MONEY WAS </a:t>
            </a:r>
            <a:r>
              <a:rPr lang="en-US" sz="3600" b="1" dirty="0" smtClean="0"/>
              <a:t>CIRCULATED IN OUR </a:t>
            </a:r>
            <a:r>
              <a:rPr lang="en-US" sz="3600" b="1" dirty="0" smtClean="0"/>
              <a:t>ECONOMY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EQUITABLE TRADE</a:t>
            </a:r>
            <a:endParaRPr lang="en-US" sz="4000" dirty="0"/>
          </a:p>
        </p:txBody>
      </p:sp>
      <p:sp>
        <p:nvSpPr>
          <p:cNvPr id="17" name="TextBox 16"/>
          <p:cNvSpPr txBox="1"/>
          <p:nvPr/>
        </p:nvSpPr>
        <p:spPr>
          <a:xfrm>
            <a:off x="29693" y="5428072"/>
            <a:ext cx="274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$10 IS MADE IN U.S.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771" y="3328271"/>
            <a:ext cx="3642003" cy="2809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1574" y="4699145"/>
            <a:ext cx="23394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IMPORT-EXPORT</a:t>
            </a:r>
          </a:p>
          <a:p>
            <a:r>
              <a:rPr lang="en-US" sz="2400" b="1" dirty="0" smtClean="0"/>
              <a:t>TARIFF FUND</a:t>
            </a:r>
            <a:endParaRPr lang="en-US" sz="2400" b="1" dirty="0"/>
          </a:p>
        </p:txBody>
      </p:sp>
      <p:sp>
        <p:nvSpPr>
          <p:cNvPr id="19" name="Left Arrow 18"/>
          <p:cNvSpPr/>
          <p:nvPr/>
        </p:nvSpPr>
        <p:spPr>
          <a:xfrm rot="12024757">
            <a:off x="7585050" y="3248710"/>
            <a:ext cx="2319606" cy="790313"/>
          </a:xfrm>
          <a:prstGeom prst="leftArrow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 rot="12801058">
            <a:off x="6377401" y="3643032"/>
            <a:ext cx="920294" cy="484632"/>
          </a:xfrm>
          <a:prstGeom prst="leftArrow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743563" y="1896334"/>
            <a:ext cx="287259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U.S. IMPORTER                                   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7225363" y="3863526"/>
            <a:ext cx="80412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$5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 rot="1201362">
            <a:off x="8380763" y="3478657"/>
            <a:ext cx="8335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$5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078408" y="2826502"/>
            <a:ext cx="198323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                     </a:t>
            </a:r>
            <a:endParaRPr lang="en-US" dirty="0"/>
          </a:p>
        </p:txBody>
      </p:sp>
      <p:sp>
        <p:nvSpPr>
          <p:cNvPr id="24" name="Left Arrow 23"/>
          <p:cNvSpPr/>
          <p:nvPr/>
        </p:nvSpPr>
        <p:spPr>
          <a:xfrm rot="5047059">
            <a:off x="2676148" y="3010782"/>
            <a:ext cx="1369603" cy="1033892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5149000">
            <a:off x="2718908" y="3331092"/>
            <a:ext cx="1284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AMERICAN</a:t>
            </a:r>
          </a:p>
          <a:p>
            <a:r>
              <a:rPr lang="en-US" dirty="0" smtClean="0"/>
              <a:t> GOOD</a:t>
            </a:r>
            <a:endParaRPr lang="en-US" dirty="0"/>
          </a:p>
        </p:txBody>
      </p:sp>
      <p:sp>
        <p:nvSpPr>
          <p:cNvPr id="26" name="Explosion 1 25"/>
          <p:cNvSpPr/>
          <p:nvPr/>
        </p:nvSpPr>
        <p:spPr>
          <a:xfrm>
            <a:off x="83885" y="3195834"/>
            <a:ext cx="1917101" cy="1182110"/>
          </a:xfrm>
          <a:prstGeom prst="irregularSeal1">
            <a:avLst/>
          </a:prstGeom>
          <a:solidFill>
            <a:srgbClr val="16EE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$10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REVENUE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98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2" y="3602783"/>
            <a:ext cx="2428875" cy="18859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930" y="35583"/>
            <a:ext cx="4394921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‘FREE’ TRADE IMPORTER: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641" y="3891404"/>
            <a:ext cx="2264348" cy="18253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010000" y="4758575"/>
            <a:ext cx="101181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CHINA</a:t>
            </a:r>
            <a:endParaRPr lang="en-US" sz="2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888282" y="6168449"/>
            <a:ext cx="10840916" cy="646331"/>
          </a:xfrm>
          <a:prstGeom prst="rect">
            <a:avLst/>
          </a:prstGeom>
          <a:solidFill>
            <a:srgbClr val="F6ACF6"/>
          </a:solidFill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   $10 OF U.S. MONEY WAS GAINED BY OUR ECONOMY</a:t>
            </a:r>
            <a:endParaRPr lang="en-US" sz="3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EQUITABLE TRADE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908" y="3399318"/>
            <a:ext cx="3642003" cy="28095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45308" y="4853325"/>
            <a:ext cx="33227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/>
              <a:t>IMPORT-EXPORT</a:t>
            </a:r>
          </a:p>
          <a:p>
            <a:pPr algn="ctr"/>
            <a:r>
              <a:rPr lang="en-US" sz="2400" b="1" dirty="0" smtClean="0"/>
              <a:t>EQUITABLE TRADE FUND</a:t>
            </a:r>
            <a:endParaRPr lang="en-US" sz="2400" b="1" dirty="0"/>
          </a:p>
        </p:txBody>
      </p:sp>
      <p:sp>
        <p:nvSpPr>
          <p:cNvPr id="20" name="Left Arrow 19"/>
          <p:cNvSpPr/>
          <p:nvPr/>
        </p:nvSpPr>
        <p:spPr>
          <a:xfrm rot="21342016">
            <a:off x="2537645" y="4881366"/>
            <a:ext cx="2599832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980306" y="2778792"/>
            <a:ext cx="2872595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CHINESE IMPORTER                                   </a:t>
            </a:r>
            <a:endParaRPr lang="en-US" sz="2800" dirty="0"/>
          </a:p>
        </p:txBody>
      </p:sp>
      <p:sp>
        <p:nvSpPr>
          <p:cNvPr id="12" name="Oval Callout 11"/>
          <p:cNvSpPr/>
          <p:nvPr/>
        </p:nvSpPr>
        <p:spPr>
          <a:xfrm rot="17354146" flipH="1">
            <a:off x="5538548" y="89720"/>
            <a:ext cx="3794011" cy="3304144"/>
          </a:xfrm>
          <a:prstGeom prst="wedgeEllipseCallout">
            <a:avLst/>
          </a:prstGeom>
          <a:solidFill>
            <a:srgbClr val="97C1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75443" y="851987"/>
            <a:ext cx="3104863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SINCE THERE IS MONEY IN THE EQUITABLE TRADE FUND, I CAN USE IT TO REDUCE MY COST FOR THAT AMERICAN GOOD.  I WILL BUY FROM THE U.S.</a:t>
            </a:r>
            <a:endParaRPr lang="en-US" b="1" dirty="0"/>
          </a:p>
        </p:txBody>
      </p:sp>
      <p:sp>
        <p:nvSpPr>
          <p:cNvPr id="19" name="Left Arrow 18"/>
          <p:cNvSpPr/>
          <p:nvPr/>
        </p:nvSpPr>
        <p:spPr>
          <a:xfrm rot="20523519">
            <a:off x="2486593" y="3080010"/>
            <a:ext cx="7644295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3508485" y="4699178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sp>
        <p:nvSpPr>
          <p:cNvPr id="24" name="TextBox 23"/>
          <p:cNvSpPr txBox="1"/>
          <p:nvPr/>
        </p:nvSpPr>
        <p:spPr>
          <a:xfrm>
            <a:off x="5420741" y="2968367"/>
            <a:ext cx="80412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$5</a:t>
            </a:r>
            <a:endParaRPr lang="en-US" sz="4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8630" y="988177"/>
            <a:ext cx="1641372" cy="171432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15808" y="5705071"/>
            <a:ext cx="8723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6" y="1222993"/>
            <a:ext cx="2543175" cy="1800225"/>
          </a:xfrm>
          <a:prstGeom prst="rect">
            <a:avLst/>
          </a:prstGeom>
        </p:spPr>
      </p:pic>
      <p:sp>
        <p:nvSpPr>
          <p:cNvPr id="25" name="Left Arrow 24"/>
          <p:cNvSpPr/>
          <p:nvPr/>
        </p:nvSpPr>
        <p:spPr>
          <a:xfrm rot="10800000">
            <a:off x="2409383" y="1634115"/>
            <a:ext cx="3011357" cy="614296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9251" y="1776757"/>
            <a:ext cx="1861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AMERICAN GOOD</a:t>
            </a:r>
            <a:endParaRPr lang="en-US" dirty="0"/>
          </a:p>
        </p:txBody>
      </p:sp>
      <p:sp>
        <p:nvSpPr>
          <p:cNvPr id="26" name="Explosion 1 25"/>
          <p:cNvSpPr/>
          <p:nvPr/>
        </p:nvSpPr>
        <p:spPr>
          <a:xfrm>
            <a:off x="665765" y="3236613"/>
            <a:ext cx="1917101" cy="1182110"/>
          </a:xfrm>
          <a:prstGeom prst="irregularSeal1">
            <a:avLst/>
          </a:prstGeom>
          <a:solidFill>
            <a:srgbClr val="16EE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$10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REVENUE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362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WHAT IS EQUITABLE TRADE?</a:t>
            </a:r>
            <a:endParaRPr lang="en-US" sz="4000" dirty="0"/>
          </a:p>
        </p:txBody>
      </p:sp>
      <p:pic>
        <p:nvPicPr>
          <p:cNvPr id="1026" name="Picture 2" descr="https://s16-us2.ixquick.com/cgi-bin/serveimage?url=http%3A%2F%2Fwww.tricityfamilyservices.org%2Fwp-content%2Fuploads%2F2015%2F03%2F830658431.jpg&amp;sp=313b6f0df072dbc7c18ccf3e988e138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504" y="1284341"/>
            <a:ext cx="3001694" cy="2003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322" y="1430984"/>
            <a:ext cx="3671532" cy="201675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98" y="4308989"/>
            <a:ext cx="4531406" cy="23110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7189" y="3447741"/>
            <a:ext cx="288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AMERICAN WORKERS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4912" y="3447741"/>
            <a:ext cx="2658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HAPPY CHINESE WORKERS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97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953</Words>
  <Application>Microsoft Office PowerPoint</Application>
  <PresentationFormat>Widescreen</PresentationFormat>
  <Paragraphs>170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PARITY FOR AGRICULTURE</vt:lpstr>
      <vt:lpstr>Part 1:    THE IMPORTANCE OF AGRICULTURE</vt:lpstr>
      <vt:lpstr>PowerPoint Presentation</vt:lpstr>
      <vt:lpstr>PowerPoint Presentation</vt:lpstr>
      <vt:lpstr>PowerPoint Presentation</vt:lpstr>
      <vt:lpstr>PowerPoint Presentation</vt:lpstr>
      <vt:lpstr>Part 2:   Parity Prices</vt:lpstr>
      <vt:lpstr>PowerPoint Presentation</vt:lpstr>
      <vt:lpstr>PowerPoint Presentation</vt:lpstr>
      <vt:lpstr>PowerPoint Presentation</vt:lpstr>
      <vt:lpstr>PowerPoint Presentation</vt:lpstr>
      <vt:lpstr>Part 3:   When Prices Are Below Parity</vt:lpstr>
      <vt:lpstr>PowerPoint Presentation</vt:lpstr>
      <vt:lpstr>PowerPoint Presentation</vt:lpstr>
      <vt:lpstr>Part 4:   Equitable Trade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 Ann to consider &amp; modify for her talk at Left Forum</dc:title>
  <dc:creator>Sue Peters</dc:creator>
  <cp:lastModifiedBy>Sue Peters</cp:lastModifiedBy>
  <cp:revision>58</cp:revision>
  <cp:lastPrinted>2018-06-02T03:02:15Z</cp:lastPrinted>
  <dcterms:created xsi:type="dcterms:W3CDTF">2018-05-25T19:23:52Z</dcterms:created>
  <dcterms:modified xsi:type="dcterms:W3CDTF">2018-06-04T13:31:39Z</dcterms:modified>
</cp:coreProperties>
</file>