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0" r:id="rId2"/>
    <p:sldId id="382" r:id="rId3"/>
    <p:sldId id="381" r:id="rId4"/>
    <p:sldId id="383" r:id="rId5"/>
    <p:sldId id="256" r:id="rId6"/>
    <p:sldId id="386" r:id="rId7"/>
    <p:sldId id="393" r:id="rId8"/>
    <p:sldId id="387" r:id="rId9"/>
    <p:sldId id="297" r:id="rId10"/>
    <p:sldId id="371" r:id="rId11"/>
    <p:sldId id="277" r:id="rId12"/>
    <p:sldId id="259" r:id="rId13"/>
    <p:sldId id="271" r:id="rId14"/>
    <p:sldId id="269" r:id="rId15"/>
    <p:sldId id="260" r:id="rId16"/>
    <p:sldId id="274" r:id="rId17"/>
    <p:sldId id="262" r:id="rId18"/>
    <p:sldId id="263" r:id="rId19"/>
    <p:sldId id="264" r:id="rId20"/>
    <p:sldId id="265" r:id="rId21"/>
    <p:sldId id="375" r:id="rId22"/>
    <p:sldId id="276" r:id="rId23"/>
    <p:sldId id="369" r:id="rId24"/>
    <p:sldId id="392" r:id="rId25"/>
    <p:sldId id="323" r:id="rId26"/>
    <p:sldId id="376" r:id="rId27"/>
    <p:sldId id="325" r:id="rId28"/>
    <p:sldId id="326" r:id="rId29"/>
    <p:sldId id="324" r:id="rId30"/>
    <p:sldId id="374" r:id="rId31"/>
    <p:sldId id="296" r:id="rId32"/>
    <p:sldId id="379" r:id="rId33"/>
    <p:sldId id="388" r:id="rId34"/>
    <p:sldId id="389" r:id="rId35"/>
    <p:sldId id="390" r:id="rId36"/>
    <p:sldId id="3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krich, Lucille" initials="EL" lastIdx="34" clrIdx="0">
    <p:extLst>
      <p:ext uri="{19B8F6BF-5375-455C-9EA6-DF929625EA0E}">
        <p15:presenceInfo xmlns:p15="http://schemas.microsoft.com/office/powerpoint/2012/main" userId="S-1-5-21-1275210071-1715567821-682003330-624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9E2FF"/>
    <a:srgbClr val="05CFFF"/>
    <a:srgbClr val="CCEB33"/>
    <a:srgbClr val="EAEAEA"/>
    <a:srgbClr val="FDE373"/>
    <a:srgbClr val="FFDAA3"/>
    <a:srgbClr val="FCD946"/>
    <a:srgbClr val="FF3300"/>
    <a:srgbClr val="00A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53DE-1689-421A-8803-F732C5C59872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C5544-CD55-464B-85A5-D99A9F0C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C5544-CD55-464B-85A5-D99A9F0CF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9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1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FB5C-8782-4277-95F6-4905ACF126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5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vereignmoney.eu/" TargetMode="External"/><Relationship Id="rId3" Type="http://schemas.openxmlformats.org/officeDocument/2006/relationships/hyperlink" Target="https://www.newabolitionism.org/" TargetMode="External"/><Relationship Id="rId7" Type="http://schemas.openxmlformats.org/officeDocument/2006/relationships/hyperlink" Target="http://www.alpheus.org/" TargetMode="External"/><Relationship Id="rId12" Type="http://schemas.openxmlformats.org/officeDocument/2006/relationships/hyperlink" Target="http://www.comer.org/" TargetMode="External"/><Relationship Id="rId2" Type="http://schemas.openxmlformats.org/officeDocument/2006/relationships/hyperlink" Target="http://www.moneta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e.us.com/" TargetMode="External"/><Relationship Id="rId11" Type="http://schemas.openxmlformats.org/officeDocument/2006/relationships/hyperlink" Target="http://positivemoney.org/" TargetMode="External"/><Relationship Id="rId5" Type="http://schemas.openxmlformats.org/officeDocument/2006/relationships/hyperlink" Target="https://usmoney.us/" TargetMode="External"/><Relationship Id="rId10" Type="http://schemas.openxmlformats.org/officeDocument/2006/relationships/hyperlink" Target="https://www.vollgeld-initiative.ch/english/" TargetMode="External"/><Relationship Id="rId4" Type="http://schemas.openxmlformats.org/officeDocument/2006/relationships/hyperlink" Target="http://greensformonetaryreform.org/" TargetMode="External"/><Relationship Id="rId9" Type="http://schemas.openxmlformats.org/officeDocument/2006/relationships/hyperlink" Target="https://internationalmoneyreform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hsanderson@hotmail.com" TargetMode="External"/><Relationship Id="rId2" Type="http://schemas.openxmlformats.org/officeDocument/2006/relationships/hyperlink" Target="mailto:peters.s@start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netarycoffeehouse@gmail.com" TargetMode="External"/><Relationship Id="rId4" Type="http://schemas.openxmlformats.org/officeDocument/2006/relationships/hyperlink" Target="mailto:llteckrich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hathitrus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 smtClean="0"/>
              <a:t>5H. “What’s </a:t>
            </a:r>
            <a:r>
              <a:rPr lang="en-US" b="1" dirty="0"/>
              <a:t>Money Got to Do With It?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Women </a:t>
            </a:r>
            <a:r>
              <a:rPr lang="en-US" b="1" dirty="0"/>
              <a:t>and Monetary </a:t>
            </a:r>
            <a:r>
              <a:rPr lang="en-US" b="1" dirty="0" smtClean="0"/>
              <a:t>Reform”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Presentation by </a:t>
            </a:r>
            <a:r>
              <a:rPr lang="en-US" sz="2400" b="1" dirty="0" smtClean="0"/>
              <a:t>Sue Peters</a:t>
            </a:r>
            <a:r>
              <a:rPr lang="en-US" sz="2400" dirty="0" smtClean="0"/>
              <a:t>, </a:t>
            </a:r>
            <a:r>
              <a:rPr lang="en-US" sz="2400" b="1" dirty="0" smtClean="0"/>
              <a:t>Mary Sanderson</a:t>
            </a:r>
            <a:r>
              <a:rPr lang="en-US" sz="2400" dirty="0" smtClean="0"/>
              <a:t>, </a:t>
            </a:r>
            <a:r>
              <a:rPr lang="en-US" sz="2400" b="1" dirty="0" smtClean="0"/>
              <a:t>Bo-Young Lim</a:t>
            </a:r>
            <a:r>
              <a:rPr lang="en-US" sz="2400" dirty="0" smtClean="0"/>
              <a:t>, and </a:t>
            </a:r>
            <a:r>
              <a:rPr lang="en-US" sz="2400" b="1" dirty="0" smtClean="0"/>
              <a:t>Lucille Eckrich</a:t>
            </a:r>
            <a:r>
              <a:rPr lang="en-US" sz="2400" dirty="0" smtClean="0"/>
              <a:t>—</a:t>
            </a:r>
          </a:p>
          <a:p>
            <a:pPr marL="0" indent="0" algn="ctr">
              <a:buNone/>
            </a:pPr>
            <a:r>
              <a:rPr lang="en-US" sz="2400" dirty="0" smtClean="0"/>
              <a:t>sisters in the movement for monetary reform, members of the</a:t>
            </a:r>
            <a:br>
              <a:rPr lang="en-US" sz="2400" dirty="0" smtClean="0"/>
            </a:br>
            <a:r>
              <a:rPr lang="en-US" sz="2400" i="1" dirty="0" smtClean="0"/>
              <a:t>American Monetary Institute </a:t>
            </a:r>
            <a:r>
              <a:rPr lang="en-US" sz="2400" dirty="0" smtClean="0"/>
              <a:t>(AMI) and the newly-forming </a:t>
            </a:r>
            <a:r>
              <a:rPr lang="en-US" sz="2400" i="1" dirty="0" smtClean="0"/>
              <a:t>Alliance For Just Money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smtClean="0"/>
              <a:t>Saturday, April 14, 2018, at the 3rd </a:t>
            </a:r>
            <a:r>
              <a:rPr lang="en-US" sz="2400" dirty="0"/>
              <a:t>Annual 4W Summit on Women, </a:t>
            </a:r>
            <a:r>
              <a:rPr lang="en-US" sz="2400" dirty="0" smtClean="0"/>
              <a:t>Gender and Well-being, and the </a:t>
            </a:r>
            <a:r>
              <a:rPr lang="en-US" sz="2400" dirty="0"/>
              <a:t>41st Wisconsin Women and Gender Studies </a:t>
            </a:r>
            <a:r>
              <a:rPr lang="en-US" sz="2400" dirty="0" smtClean="0"/>
              <a:t>Conference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Conference theme:</a:t>
            </a:r>
          </a:p>
          <a:p>
            <a:pPr marL="0" indent="0" algn="ctr">
              <a:buNone/>
            </a:pPr>
            <a:r>
              <a:rPr lang="en-US" dirty="0" smtClean="0"/>
              <a:t>“Our </a:t>
            </a:r>
            <a:r>
              <a:rPr lang="en-US" dirty="0"/>
              <a:t>Bodies, Our Earth: Voice, Violence, and </a:t>
            </a:r>
            <a:r>
              <a:rPr lang="en-US" dirty="0" smtClean="0"/>
              <a:t>Peacemaking”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867" y="1186662"/>
            <a:ext cx="8815580" cy="1677561"/>
          </a:xfrm>
          <a:solidFill>
            <a:srgbClr val="FCD94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 1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SYSTEM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60" y="3445937"/>
            <a:ext cx="2557436" cy="294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7522" y="6109940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95258" y="5136777"/>
            <a:ext cx="2223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Listen up!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42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23" y="3576917"/>
            <a:ext cx="9932896" cy="18556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Private</a:t>
            </a:r>
            <a:r>
              <a:rPr lang="en-US" dirty="0" smtClean="0"/>
              <a:t> banks </a:t>
            </a:r>
            <a:r>
              <a:rPr lang="en-US" u="sng" dirty="0" smtClean="0"/>
              <a:t>create</a:t>
            </a:r>
            <a:r>
              <a:rPr lang="en-US" dirty="0" smtClean="0"/>
              <a:t> the money we need…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" y="179592"/>
            <a:ext cx="2557436" cy="2940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43595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7736" y="1870432"/>
            <a:ext cx="384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Meet the system!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17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618" y="5810471"/>
            <a:ext cx="99443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don’t have to believe me.  Here… listen to others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ym typeface="Wingdings" panose="05000000000000000000" pitchFamily="2" charset="2"/>
              </a:rPr>
              <a:t> 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75038" y="149742"/>
            <a:ext cx="8388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banks create our money!   Not our government? </a:t>
            </a:r>
          </a:p>
          <a:p>
            <a:r>
              <a:rPr lang="en-US" sz="2800" dirty="0" smtClean="0"/>
              <a:t>I </a:t>
            </a:r>
            <a:r>
              <a:rPr lang="en-US" sz="2800" dirty="0"/>
              <a:t>don’t believe it…    It’s too hard to </a:t>
            </a:r>
            <a:r>
              <a:rPr lang="en-US" sz="2800" dirty="0" smtClean="0"/>
              <a:t>believe…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7" y="69180"/>
            <a:ext cx="1469648" cy="17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9" y="4448682"/>
            <a:ext cx="1896034" cy="812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7" y="1257238"/>
            <a:ext cx="6797461" cy="382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17" y="4990200"/>
            <a:ext cx="1581762" cy="183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666" y="6678910"/>
            <a:ext cx="1983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4" y="849076"/>
            <a:ext cx="10179423" cy="2063830"/>
          </a:xfrm>
          <a:solidFill>
            <a:srgbClr val="FFE7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When a bank makes a loan it simply </a:t>
            </a:r>
            <a:r>
              <a:rPr lang="en-US" dirty="0" smtClean="0"/>
              <a:t>adds </a:t>
            </a:r>
            <a:r>
              <a:rPr lang="en-US" dirty="0"/>
              <a:t>to the </a:t>
            </a:r>
            <a:r>
              <a:rPr lang="en-US" dirty="0" smtClean="0"/>
              <a:t>borrower’s </a:t>
            </a:r>
            <a:r>
              <a:rPr lang="en-US" dirty="0"/>
              <a:t>deposit account in the bank by the amount of the loan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money is not taken from anyone else's </a:t>
            </a:r>
            <a:r>
              <a:rPr lang="en-US" dirty="0" smtClean="0"/>
              <a:t>deposit…</a:t>
            </a:r>
          </a:p>
          <a:p>
            <a:pPr marL="0" indent="0">
              <a:buNone/>
            </a:pPr>
            <a:r>
              <a:rPr lang="en-US" u="sng" dirty="0" smtClean="0"/>
              <a:t>It's </a:t>
            </a:r>
            <a:r>
              <a:rPr lang="en-US" u="sng" dirty="0"/>
              <a:t>new money, created by the bank </a:t>
            </a:r>
            <a:r>
              <a:rPr lang="en-US" dirty="0"/>
              <a:t>for the use of the borrower</a:t>
            </a:r>
            <a:r>
              <a:rPr lang="en-US" dirty="0" smtClean="0"/>
              <a:t>.“</a:t>
            </a:r>
          </a:p>
        </p:txBody>
      </p:sp>
      <p:pic>
        <p:nvPicPr>
          <p:cNvPr id="8194" name="Picture 2" descr="Robert B Anders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8" y="3050063"/>
            <a:ext cx="3092824" cy="37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wight D. Eisenhower, official photo portrait, May 29, 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72" y="4165660"/>
            <a:ext cx="2095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BD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Robert B. Anderson, Secretary of the Treasury under President Eisenhower: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812" y="3281593"/>
            <a:ext cx="362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B. Anderson</a:t>
            </a:r>
          </a:p>
          <a:p>
            <a:r>
              <a:rPr lang="en-US" dirty="0" smtClean="0"/>
              <a:t>Secretary of the Treasury, 1957-1961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6267" y="4610886"/>
            <a:ext cx="318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 Dwight D. Eisenhower</a:t>
            </a:r>
          </a:p>
          <a:p>
            <a:r>
              <a:rPr lang="en-US" dirty="0" smtClean="0"/>
              <a:t>1953-1961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16-us2.ixquick.com/cgi-bin/serveimage?url=http%3A%2F%2Fimg.timeinc.net%2Ftime%2Fmagazine%2Farchive%2Fcovers%2F1936%2F1101360210_400.jpg&amp;sp=e17cfec9866ee2248319bd46c2382c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7" y="522998"/>
            <a:ext cx="3583687" cy="42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64532" y="1696167"/>
            <a:ext cx="66086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Arial" panose="020B0604020202020204" pitchFamily="34" charset="0"/>
              </a:rPr>
              <a:t>“That </a:t>
            </a:r>
            <a:r>
              <a:rPr lang="en-US" altLang="en-US" sz="3200" dirty="0">
                <a:latin typeface="Arial" panose="020B0604020202020204" pitchFamily="34" charset="0"/>
              </a:rPr>
              <a:t>is what our money system </a:t>
            </a:r>
            <a:r>
              <a:rPr lang="en-US" altLang="en-US" sz="3200" dirty="0" smtClean="0">
                <a:latin typeface="Arial" panose="020B0604020202020204" pitchFamily="34" charset="0"/>
              </a:rPr>
              <a:t>is.</a:t>
            </a:r>
            <a:br>
              <a:rPr lang="en-US" altLang="en-US" sz="3200" dirty="0" smtClean="0">
                <a:latin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</a:rPr>
              <a:t>If </a:t>
            </a:r>
            <a:r>
              <a:rPr lang="en-US" altLang="en-US" sz="3200" dirty="0">
                <a:latin typeface="Arial" panose="020B0604020202020204" pitchFamily="34" charset="0"/>
              </a:rPr>
              <a:t>there were no debts in </a:t>
            </a:r>
            <a:r>
              <a:rPr lang="en-US" altLang="en-US" sz="3200" dirty="0" smtClean="0">
                <a:latin typeface="Arial" panose="020B0604020202020204" pitchFamily="34" charset="0"/>
              </a:rPr>
              <a:t>our money system, there </a:t>
            </a:r>
            <a:r>
              <a:rPr lang="en-US" altLang="en-US" sz="3200" dirty="0">
                <a:latin typeface="Arial" panose="020B0604020202020204" pitchFamily="34" charset="0"/>
              </a:rPr>
              <a:t>wouldn’t be any money</a:t>
            </a:r>
            <a:r>
              <a:rPr lang="en-US" altLang="en-US" sz="3200" dirty="0" smtClean="0">
                <a:latin typeface="Arial" panose="020B0604020202020204" pitchFamily="34" charset="0"/>
              </a:rPr>
              <a:t>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4532" y="4927557"/>
            <a:ext cx="5066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Mariner S. </a:t>
            </a:r>
            <a:r>
              <a:rPr lang="en-US" altLang="en-US" sz="2000" dirty="0" smtClean="0">
                <a:latin typeface="Arial" panose="020B0604020202020204" pitchFamily="34" charset="0"/>
              </a:rPr>
              <a:t>Eccles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Chairman, Federal Reserve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under President </a:t>
            </a:r>
            <a:r>
              <a:rPr lang="en-US" altLang="en-US" sz="2000" dirty="0">
                <a:latin typeface="Arial" panose="020B0604020202020204" pitchFamily="34" charset="0"/>
              </a:rPr>
              <a:t>Franklin D. </a:t>
            </a:r>
            <a:r>
              <a:rPr lang="en-US" altLang="en-US" sz="2000" dirty="0" smtClean="0">
                <a:latin typeface="Arial" panose="020B0604020202020204" pitchFamily="34" charset="0"/>
              </a:rPr>
              <a:t>Roosevelt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09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92" y="110359"/>
            <a:ext cx="7154273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British House </a:t>
            </a:r>
            <a:r>
              <a:rPr lang="en-US" sz="2400" dirty="0"/>
              <a:t>of Commons, </a:t>
            </a:r>
            <a:r>
              <a:rPr lang="en-US" sz="2400" dirty="0" smtClean="0"/>
              <a:t>Nov </a:t>
            </a:r>
            <a:r>
              <a:rPr lang="en-US" sz="2400" b="1" dirty="0"/>
              <a:t>2014</a:t>
            </a:r>
            <a:r>
              <a:rPr lang="en-US" sz="2400" dirty="0"/>
              <a:t>, Mr. Michael Meacher, </a:t>
            </a:r>
            <a:r>
              <a:rPr lang="en-US" sz="2400" dirty="0" smtClean="0"/>
              <a:t>Labour MP </a:t>
            </a:r>
            <a:r>
              <a:rPr lang="en-US" sz="2400" dirty="0"/>
              <a:t>(Member of </a:t>
            </a:r>
            <a:r>
              <a:rPr lang="en-US" sz="2400" dirty="0" smtClean="0"/>
              <a:t>Parliament):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“It is unfortunate… that it is so little understood by the public that money is created every time by the banks when they make loans.”</a:t>
            </a:r>
          </a:p>
          <a:p>
            <a:endParaRPr lang="en-US" sz="2400" dirty="0"/>
          </a:p>
          <a:p>
            <a:r>
              <a:rPr lang="en-US" sz="2400" dirty="0"/>
              <a:t>“And it is the banks – the banks – which determine how money is allocated across the economy.”</a:t>
            </a:r>
          </a:p>
        </p:txBody>
      </p:sp>
    </p:spTree>
    <p:extLst>
      <p:ext uri="{BB962C8B-B14F-4D97-AF65-F5344CB8AC3E}">
        <p14:creationId xmlns:p14="http://schemas.microsoft.com/office/powerpoint/2010/main" val="25846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22" y="980704"/>
            <a:ext cx="9789459" cy="15742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Let’s look at the money system.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0" y="2802620"/>
            <a:ext cx="2634614" cy="3029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421" y="5541462"/>
            <a:ext cx="297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3098" y="4187085"/>
            <a:ext cx="4052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</a:t>
            </a:r>
            <a:r>
              <a:rPr lang="en-US" sz="4000" dirty="0"/>
              <a:t>does it work?</a:t>
            </a:r>
          </a:p>
        </p:txBody>
      </p:sp>
    </p:spTree>
    <p:extLst>
      <p:ext uri="{BB962C8B-B14F-4D97-AF65-F5344CB8AC3E}">
        <p14:creationId xmlns:p14="http://schemas.microsoft.com/office/powerpoint/2010/main" val="7058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99393" y="25446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3034" y="51661"/>
            <a:ext cx="10744201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latin typeface="Arial"/>
              </a:rPr>
              <a:t>#</a:t>
            </a:r>
            <a:r>
              <a:rPr lang="en-US" sz="4000" dirty="0" smtClean="0">
                <a:latin typeface="Arial"/>
              </a:rPr>
              <a:t>1   </a:t>
            </a:r>
          </a:p>
          <a:p>
            <a:endParaRPr lang="en-US" sz="2400" dirty="0">
              <a:latin typeface="Arial"/>
            </a:endParaRPr>
          </a:p>
          <a:p>
            <a:r>
              <a:rPr lang="en-US" sz="2800" dirty="0">
                <a:latin typeface="Arial"/>
              </a:rPr>
              <a:t>When </a:t>
            </a:r>
            <a:r>
              <a:rPr lang="en-US" sz="2800" dirty="0" smtClean="0">
                <a:latin typeface="Arial"/>
              </a:rPr>
              <a:t>someone borrows from a bank, the money put into their checking account is created by the bank.</a:t>
            </a:r>
            <a:endParaRPr lang="en-US" sz="2800" dirty="0">
              <a:latin typeface="Arial"/>
            </a:endParaRPr>
          </a:p>
          <a:p>
            <a:r>
              <a:rPr lang="en-US" sz="2800" dirty="0" smtClean="0">
                <a:latin typeface="Arial"/>
              </a:rPr>
              <a:t>                                (The </a:t>
            </a:r>
            <a:r>
              <a:rPr lang="en-US" sz="2800" dirty="0">
                <a:latin typeface="Arial"/>
              </a:rPr>
              <a:t>money supply grows</a:t>
            </a:r>
            <a:r>
              <a:rPr lang="en-US" sz="2800" dirty="0" smtClean="0">
                <a:latin typeface="Arial"/>
              </a:rPr>
              <a:t>.)</a:t>
            </a:r>
          </a:p>
          <a:p>
            <a:endParaRPr lang="en-US" sz="2400" dirty="0">
              <a:latin typeface="Arial"/>
            </a:endParaRPr>
          </a:p>
          <a:p>
            <a:endParaRPr lang="en-US" sz="2400" dirty="0">
              <a:latin typeface="Arial"/>
            </a:endParaRPr>
          </a:p>
          <a:p>
            <a:endParaRPr lang="en-US" dirty="0"/>
          </a:p>
          <a:p>
            <a:r>
              <a:rPr lang="en-US" sz="2800" dirty="0">
                <a:latin typeface="Arial"/>
              </a:rPr>
              <a:t>When the </a:t>
            </a:r>
            <a:r>
              <a:rPr lang="en-US" sz="2800" dirty="0" smtClean="0">
                <a:latin typeface="Arial"/>
              </a:rPr>
              <a:t>borrower repays the bank, </a:t>
            </a:r>
            <a:r>
              <a:rPr lang="en-US" sz="2800" dirty="0">
                <a:latin typeface="Arial"/>
              </a:rPr>
              <a:t>the MONEY DISAPPEARS.</a:t>
            </a:r>
          </a:p>
          <a:p>
            <a:r>
              <a:rPr lang="en-US" sz="2800" dirty="0" smtClean="0">
                <a:latin typeface="Arial"/>
              </a:rPr>
              <a:t>                                          (The </a:t>
            </a:r>
            <a:r>
              <a:rPr lang="en-US" sz="2800" dirty="0">
                <a:latin typeface="Arial"/>
              </a:rPr>
              <a:t>money supply shrinks</a:t>
            </a:r>
            <a:r>
              <a:rPr lang="en-US" sz="2800" dirty="0" smtClean="0">
                <a:latin typeface="Arial"/>
              </a:rPr>
              <a:t>.)  </a:t>
            </a:r>
          </a:p>
          <a:p>
            <a:endParaRPr lang="en-US" sz="2400" dirty="0">
              <a:latin typeface="Arial"/>
            </a:endParaRPr>
          </a:p>
          <a:p>
            <a:endParaRPr lang="en-US" sz="2400" dirty="0" smtClean="0">
              <a:latin typeface="Arial"/>
            </a:endParaRPr>
          </a:p>
          <a:p>
            <a:endParaRPr lang="en-US" sz="240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562" y="5695154"/>
            <a:ext cx="906743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What!  </a:t>
            </a:r>
            <a:r>
              <a:rPr lang="en-US" sz="2400" dirty="0" smtClean="0"/>
              <a:t>  This </a:t>
            </a:r>
            <a:r>
              <a:rPr lang="en-US" sz="2400" dirty="0"/>
              <a:t>can't be</a:t>
            </a:r>
            <a:r>
              <a:rPr lang="en-US" sz="2400" dirty="0" smtClean="0"/>
              <a:t>!      We all need that money!   It mustn’t go away!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6" y="1572757"/>
            <a:ext cx="2380129" cy="1700092"/>
          </a:xfrm>
          <a:prstGeom prst="rect">
            <a:avLst/>
          </a:prstGeom>
          <a:ln w="38100">
            <a:solidFill>
              <a:srgbClr val="05C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525" y="4036831"/>
            <a:ext cx="1237128" cy="894341"/>
          </a:xfrm>
          <a:prstGeom prst="rect">
            <a:avLst/>
          </a:prstGeom>
          <a:ln w="57150">
            <a:solidFill>
              <a:srgbClr val="05CF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4779443"/>
            <a:ext cx="2820589" cy="2078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58" y="6673334"/>
            <a:ext cx="2820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2600" y="3131531"/>
            <a:ext cx="49968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/>
              <a:t>Oh, my goodness.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is getting really confusing. </a:t>
            </a:r>
            <a:endParaRPr lang="en-US" sz="2400" dirty="0" smtClean="0"/>
          </a:p>
          <a:p>
            <a:r>
              <a:rPr lang="en-US" sz="2400" dirty="0" smtClean="0"/>
              <a:t>Why </a:t>
            </a:r>
            <a:r>
              <a:rPr lang="en-US" sz="2400" dirty="0"/>
              <a:t>not create </a:t>
            </a:r>
            <a:r>
              <a:rPr lang="en-US" sz="2400" dirty="0" smtClean="0"/>
              <a:t>the </a:t>
            </a:r>
            <a:r>
              <a:rPr lang="en-US" sz="2400" dirty="0"/>
              <a:t>interest?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593" y="115594"/>
            <a:ext cx="1140801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/>
              <a:t>#</a:t>
            </a:r>
            <a:r>
              <a:rPr lang="en-US" sz="4000" b="1" dirty="0" smtClean="0"/>
              <a:t>2</a:t>
            </a:r>
          </a:p>
          <a:p>
            <a:pPr algn="ctr"/>
            <a:endParaRPr lang="en-US" sz="2800" dirty="0"/>
          </a:p>
          <a:p>
            <a:r>
              <a:rPr lang="en-US" sz="2800" dirty="0"/>
              <a:t>Of course, we know that every borrower must pay interest.</a:t>
            </a:r>
          </a:p>
          <a:p>
            <a:endParaRPr lang="en-US" sz="2800" dirty="0"/>
          </a:p>
          <a:p>
            <a:r>
              <a:rPr lang="en-US" sz="2800" dirty="0"/>
              <a:t>What </a:t>
            </a:r>
            <a:r>
              <a:rPr lang="en-US" sz="2800" dirty="0" smtClean="0"/>
              <a:t>many don’t realize </a:t>
            </a:r>
            <a:r>
              <a:rPr lang="en-US" sz="2800" dirty="0"/>
              <a:t>is that banks NEVER CREATE THE MONEY FOR THE INTEREST.    </a:t>
            </a:r>
            <a:r>
              <a:rPr lang="en-US" sz="2800" dirty="0" smtClean="0"/>
              <a:t>Only </a:t>
            </a:r>
            <a:r>
              <a:rPr lang="en-US" sz="2800" dirty="0"/>
              <a:t>for the principal of the loan.</a:t>
            </a:r>
          </a:p>
        </p:txBody>
      </p:sp>
      <p:pic>
        <p:nvPicPr>
          <p:cNvPr id="9" name="Picture 2" descr="https://s16-us2.ixquick.com/cgi-bin/serveimage?url=http%3A%2F%2Fwww.sonofabroker.com%2Fwp-content%2Fuploads%2F2011%2F09%2Finterest.jpg&amp;sp=0ca616d8307ef6362f5af84bf819c6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3" y="3220421"/>
            <a:ext cx="3648173" cy="21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-1980000">
            <a:off x="-56940" y="4950272"/>
            <a:ext cx="3036887" cy="523220"/>
          </a:xfrm>
          <a:prstGeom prst="rect">
            <a:avLst/>
          </a:prstGeom>
          <a:solidFill>
            <a:srgbClr val="CCEB33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NEVER CREATED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18" y="4779443"/>
            <a:ext cx="2820589" cy="2078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6017" y="6673334"/>
            <a:ext cx="2820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0" y="2289846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09" y="3823634"/>
            <a:ext cx="1912264" cy="1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2380" y="4119319"/>
            <a:ext cx="198559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/>
              <a:t>PRINCIPAL </a:t>
            </a:r>
            <a:r>
              <a:rPr lang="en-US" sz="2400" b="1" dirty="0"/>
              <a:t>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172" y="354565"/>
            <a:ext cx="1123307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4400" dirty="0" smtClean="0"/>
              <a:t>Since the money for interest is never created, money </a:t>
            </a:r>
            <a:r>
              <a:rPr lang="en-US" sz="4400" dirty="0"/>
              <a:t>is always </a:t>
            </a:r>
            <a:r>
              <a:rPr lang="en-US" sz="4400" dirty="0" smtClean="0"/>
              <a:t>SCARCE.</a:t>
            </a:r>
          </a:p>
        </p:txBody>
      </p:sp>
      <p:sp>
        <p:nvSpPr>
          <p:cNvPr id="14" name="Oval Callout 13"/>
          <p:cNvSpPr/>
          <p:nvPr/>
        </p:nvSpPr>
        <p:spPr>
          <a:xfrm rot="4385114" flipH="1">
            <a:off x="7635400" y="1084248"/>
            <a:ext cx="3090411" cy="4366756"/>
          </a:xfrm>
          <a:prstGeom prst="wedgeEllipseCallout">
            <a:avLst/>
          </a:prstGeom>
          <a:solidFill>
            <a:srgbClr val="CCEB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19877" y="2600567"/>
            <a:ext cx="3144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will I get the money to pay the interest !!!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5632" y="4449310"/>
            <a:ext cx="2003612" cy="204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1919" y="6359417"/>
            <a:ext cx="2507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b="1" dirty="0" smtClean="0"/>
              <a:t>LOOK HERE </a:t>
            </a:r>
            <a:r>
              <a:rPr lang="en-US" dirty="0" smtClean="0">
                <a:sym typeface="Wingdings" panose="05000000000000000000" pitchFamily="2" charset="2"/>
              </a:rPr>
              <a:t> </a:t>
            </a:r>
            <a:r>
              <a:rPr lang="en-US" dirty="0" smtClean="0"/>
              <a:t>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636"/>
            <a:ext cx="10515600" cy="193235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What </a:t>
            </a:r>
            <a:r>
              <a:rPr lang="en-US" sz="4000" b="1" dirty="0">
                <a:latin typeface="+mn-lt"/>
              </a:rPr>
              <a:t>does </a:t>
            </a:r>
            <a:r>
              <a:rPr lang="en-US" sz="4000" b="1" i="1" dirty="0">
                <a:latin typeface="+mn-lt"/>
              </a:rPr>
              <a:t>money</a:t>
            </a:r>
            <a:r>
              <a:rPr lang="en-US" sz="4000" b="1" dirty="0">
                <a:latin typeface="+mn-lt"/>
              </a:rPr>
              <a:t> have to do with </a:t>
            </a:r>
            <a:r>
              <a:rPr lang="en-US" sz="4000" b="1" dirty="0" smtClean="0">
                <a:latin typeface="+mn-lt"/>
              </a:rPr>
              <a:t>“our bodies and our earth’’? 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  What does </a:t>
            </a:r>
            <a:r>
              <a:rPr lang="en-US" sz="4000" b="1" i="1" dirty="0" smtClean="0">
                <a:latin typeface="+mn-lt"/>
              </a:rPr>
              <a:t>money</a:t>
            </a:r>
            <a:r>
              <a:rPr lang="en-US" sz="4000" b="1" dirty="0" smtClean="0">
                <a:latin typeface="+mn-lt"/>
              </a:rPr>
              <a:t> have to do with “voice, </a:t>
            </a:r>
            <a:r>
              <a:rPr lang="en-US" sz="4000" b="1" dirty="0">
                <a:latin typeface="+mn-lt"/>
              </a:rPr>
              <a:t>violence, </a:t>
            </a:r>
            <a:r>
              <a:rPr lang="en-US" sz="4000" b="1" dirty="0" smtClean="0">
                <a:latin typeface="+mn-lt"/>
              </a:rPr>
              <a:t>and peacemaking”?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32079"/>
            <a:ext cx="4298879" cy="6880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 put it musically…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32899" y="2753512"/>
            <a:ext cx="9648145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thesis </a:t>
            </a:r>
            <a:r>
              <a:rPr lang="en-US" sz="3200" dirty="0" smtClean="0"/>
              <a:t>is that usurious modern money </a:t>
            </a:r>
            <a:r>
              <a:rPr lang="en-US" sz="3200" i="1" dirty="0" smtClean="0"/>
              <a:t>leverages</a:t>
            </a:r>
            <a:r>
              <a:rPr lang="en-US" sz="3200" dirty="0" smtClean="0"/>
              <a:t> </a:t>
            </a:r>
            <a:r>
              <a:rPr lang="en-US" sz="3200" dirty="0"/>
              <a:t>our bodies </a:t>
            </a:r>
            <a:r>
              <a:rPr lang="en-US" sz="3200" dirty="0" smtClean="0"/>
              <a:t>and our earth; it</a:t>
            </a:r>
            <a:r>
              <a:rPr lang="en-US" sz="3200" i="1" dirty="0" smtClean="0"/>
              <a:t> silences </a:t>
            </a:r>
            <a:r>
              <a:rPr lang="en-US" sz="3200" dirty="0" smtClean="0"/>
              <a:t>our voices; and it </a:t>
            </a:r>
            <a:r>
              <a:rPr lang="en-US" sz="3200" i="1" dirty="0" smtClean="0"/>
              <a:t>wages war -- </a:t>
            </a:r>
            <a:r>
              <a:rPr lang="en-US" sz="3200" dirty="0" smtClean="0"/>
              <a:t>all to serve private </a:t>
            </a:r>
            <a:r>
              <a:rPr lang="en-US" sz="3200" dirty="0"/>
              <a:t>interests</a:t>
            </a:r>
            <a:r>
              <a:rPr lang="en-US" sz="3200" dirty="0" smtClean="0"/>
              <a:t>. But we can change it</a:t>
            </a:r>
            <a:r>
              <a:rPr lang="en-US" sz="3200" b="1" dirty="0" smtClean="0"/>
              <a:t>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79" y="5118885"/>
            <a:ext cx="3486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" y="2351473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3529" y="375276"/>
            <a:ext cx="682733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 smtClean="0"/>
              <a:t>With more loans!!!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788" y="4201514"/>
            <a:ext cx="193033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13" y="375277"/>
            <a:ext cx="1461630" cy="1015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74" y="115605"/>
            <a:ext cx="1875277" cy="2231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68" y="4054548"/>
            <a:ext cx="2278405" cy="1275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6" y="1625525"/>
            <a:ext cx="2021111" cy="1136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00" y="3508724"/>
            <a:ext cx="2572616" cy="1717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55" y="2162093"/>
            <a:ext cx="23535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68" y="5456462"/>
            <a:ext cx="2562225" cy="1781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57704" y="6638866"/>
            <a:ext cx="33057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38" y="3088907"/>
            <a:ext cx="2523565" cy="8396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36173" y="1521632"/>
            <a:ext cx="1996510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 CARD DEBT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36173" y="2979141"/>
            <a:ext cx="1996510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 LOAN DEBT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108376" y="4255048"/>
            <a:ext cx="1624307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DEBT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083239" y="5492534"/>
            <a:ext cx="2649444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 MORTGAGE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3349" y="172608"/>
            <a:ext cx="822511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 smtClean="0"/>
              <a:t>Or the bank gets the wealth  -- ah -- excuse, me –</a:t>
            </a:r>
          </a:p>
          <a:p>
            <a:pPr algn="ctr"/>
            <a:r>
              <a:rPr lang="en-US" sz="5400" dirty="0" smtClean="0"/>
              <a:t>I meant ‘collateral.’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788" y="4201514"/>
            <a:ext cx="193033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74" y="142499"/>
            <a:ext cx="1875277" cy="2231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95" y="3256458"/>
            <a:ext cx="2421694" cy="1356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55" y="2188987"/>
            <a:ext cx="215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" y="3206310"/>
            <a:ext cx="2889814" cy="2008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7858" y="4846864"/>
            <a:ext cx="33057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92" y="3546778"/>
            <a:ext cx="2911982" cy="968867"/>
          </a:xfrm>
          <a:prstGeom prst="rect">
            <a:avLst/>
          </a:prstGeom>
        </p:spPr>
      </p:pic>
      <p:pic>
        <p:nvPicPr>
          <p:cNvPr id="21" name="Picture 2" descr="http://ts4.mm.bing.net/th?id=H.4964953295815511&amp;pid=15.1&amp;H=128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93" y="4967069"/>
            <a:ext cx="1772643" cy="14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1891376">
            <a:off x="3598327" y="468843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069471">
            <a:off x="6430444" y="480800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87191">
            <a:off x="8520128" y="3475107"/>
            <a:ext cx="13170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DEBT SLAVE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5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2951" y="211740"/>
            <a:ext cx="9939049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u="sng" dirty="0" smtClean="0"/>
              <a:t>SYSTEM DEMANDS</a:t>
            </a:r>
            <a:r>
              <a:rPr lang="en-US" sz="2800" dirty="0" smtClean="0"/>
              <a:t> that more </a:t>
            </a:r>
            <a:r>
              <a:rPr lang="en-US" sz="2800" dirty="0"/>
              <a:t>loans </a:t>
            </a:r>
            <a:r>
              <a:rPr lang="en-US" sz="2800" dirty="0" smtClean="0"/>
              <a:t>be </a:t>
            </a:r>
            <a:r>
              <a:rPr lang="en-US" sz="2800" dirty="0"/>
              <a:t>created, </a:t>
            </a:r>
            <a:r>
              <a:rPr lang="en-US" sz="2800" dirty="0" smtClean="0"/>
              <a:t>or else </a:t>
            </a:r>
            <a:r>
              <a:rPr lang="en-US" sz="2800" dirty="0"/>
              <a:t>the money </a:t>
            </a:r>
            <a:r>
              <a:rPr lang="en-US" sz="2800" dirty="0" smtClean="0"/>
              <a:t>supply will be inadequate </a:t>
            </a:r>
            <a:r>
              <a:rPr lang="en-US" sz="2800" dirty="0"/>
              <a:t>and there will be defaults, foreclosures, bankruptcies, </a:t>
            </a:r>
            <a:r>
              <a:rPr lang="en-US" sz="2800" dirty="0" smtClean="0"/>
              <a:t>and unemployment, recessions</a:t>
            </a:r>
            <a:r>
              <a:rPr lang="en-US" sz="2800" dirty="0"/>
              <a:t>, </a:t>
            </a:r>
            <a:r>
              <a:rPr lang="en-US" sz="2800" dirty="0" smtClean="0"/>
              <a:t>depressions…</a:t>
            </a:r>
          </a:p>
          <a:p>
            <a:r>
              <a:rPr lang="en-US" sz="2800" dirty="0" smtClean="0"/>
              <a:t>All the while the banks and top 1% become richer…. Remember 2008? And that’s just the most recent of many so-called recessions.</a:t>
            </a:r>
            <a:endParaRPr lang="en-US" sz="2800" dirty="0"/>
          </a:p>
        </p:txBody>
      </p:sp>
      <p:pic>
        <p:nvPicPr>
          <p:cNvPr id="1030" name="Picture 6" descr="https://s16-us2.ixquick.com/cgi-bin/serveimage?url=http%3A%2F%2F37stories.files.wordpress.com%2F2011%2F10%2Fhungry.jpg&amp;sp=7103731afeb40edb7b0287c556d95c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04" y="3389640"/>
            <a:ext cx="2594320" cy="20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9" y="3491471"/>
            <a:ext cx="3503780" cy="1888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3" y="3426108"/>
            <a:ext cx="2766270" cy="1965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74" y="115605"/>
            <a:ext cx="1875277" cy="2231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255" y="2162093"/>
            <a:ext cx="215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ellehamming.nl/wp-content/gallery/personal/bioblocks/life_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5" y="3729506"/>
            <a:ext cx="5311588" cy="31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8451" y="1611518"/>
            <a:ext cx="4949761" cy="2062103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they decide to stop making loans or call in loans, our economy DIES. Does it have to be this way???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54696" y="-4495"/>
            <a:ext cx="10037303" cy="1323439"/>
          </a:xfrm>
          <a:prstGeom prst="rect">
            <a:avLst/>
          </a:prstGeom>
          <a:solidFill>
            <a:srgbClr val="9FFF81"/>
          </a:solidFill>
          <a:ln w="571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TRUTH:    A private bank corporation is a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unique and abnormal  corporation.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35" y="2159846"/>
            <a:ext cx="4741781" cy="1569660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 banks give loans,</a:t>
            </a:r>
          </a:p>
          <a:p>
            <a:r>
              <a:rPr lang="en-US" sz="3200" dirty="0" smtClean="0"/>
              <a:t>our economy has LIFE  (or at least subsists).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419" y="-101879"/>
            <a:ext cx="1875277" cy="2231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09" y="1800585"/>
            <a:ext cx="215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1213"/>
            <a:ext cx="3254188" cy="2128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46" y="4921624"/>
            <a:ext cx="3447553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6" y="553640"/>
            <a:ext cx="11497236" cy="1689409"/>
          </a:xfrm>
          <a:solidFill>
            <a:srgbClr val="FCD946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The banking system decides…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      …who gets the money,            …and how much.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14" y="2959076"/>
            <a:ext cx="2529546" cy="3229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1771" y="4448548"/>
            <a:ext cx="32947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Umm</a:t>
            </a:r>
            <a:r>
              <a:rPr lang="en-US" sz="2000" b="1" dirty="0"/>
              <a:t>.  I </a:t>
            </a:r>
            <a:r>
              <a:rPr lang="en-US" sz="2000" b="1" dirty="0" smtClean="0"/>
              <a:t>don’t like the sound</a:t>
            </a:r>
          </a:p>
          <a:p>
            <a:r>
              <a:rPr lang="en-US" sz="2000" b="1" dirty="0" smtClean="0"/>
              <a:t>of this….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635314" y="5819660"/>
            <a:ext cx="2776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12364698">
            <a:off x="7353190" y="4674619"/>
            <a:ext cx="214932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9882102">
            <a:off x="2193168" y="4733028"/>
            <a:ext cx="2519593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910236">
            <a:off x="7253085" y="2858858"/>
            <a:ext cx="2564604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96258">
            <a:off x="2406769" y="3131808"/>
            <a:ext cx="2050356" cy="472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0800000" flipH="1" flipV="1">
            <a:off x="4434297" y="3070214"/>
            <a:ext cx="2899271" cy="17499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PRIVATE</a:t>
            </a:r>
          </a:p>
          <a:p>
            <a:pPr algn="ctr"/>
            <a:r>
              <a:rPr lang="en-US" sz="2800" dirty="0" smtClean="0"/>
              <a:t>BANKS</a:t>
            </a:r>
            <a:endParaRPr lang="en-US" sz="2800" dirty="0"/>
          </a:p>
        </p:txBody>
      </p:sp>
      <p:sp>
        <p:nvSpPr>
          <p:cNvPr id="11" name="Flowchart: Process 10"/>
          <p:cNvSpPr/>
          <p:nvPr/>
        </p:nvSpPr>
        <p:spPr>
          <a:xfrm>
            <a:off x="9805868" y="4824543"/>
            <a:ext cx="2146646" cy="14020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CORPORATE</a:t>
            </a:r>
          </a:p>
          <a:p>
            <a:pPr algn="ctr"/>
            <a:r>
              <a:rPr lang="en-US" sz="2400" dirty="0" smtClean="0"/>
              <a:t>LOANS</a:t>
            </a:r>
            <a:endParaRPr lang="en-US" sz="2400" dirty="0"/>
          </a:p>
        </p:txBody>
      </p:sp>
      <p:sp>
        <p:nvSpPr>
          <p:cNvPr id="7" name="Flowchart: Process 6"/>
          <p:cNvSpPr/>
          <p:nvPr/>
        </p:nvSpPr>
        <p:spPr>
          <a:xfrm>
            <a:off x="0" y="1619559"/>
            <a:ext cx="2278085" cy="14427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HOUSEHOLDS:</a:t>
            </a:r>
          </a:p>
          <a:p>
            <a:pPr algn="ctr"/>
            <a:r>
              <a:rPr lang="en-US" dirty="0" smtClean="0"/>
              <a:t>MORTGAGE LOANS,</a:t>
            </a:r>
          </a:p>
          <a:p>
            <a:pPr algn="ctr"/>
            <a:r>
              <a:rPr lang="en-US" dirty="0" smtClean="0"/>
              <a:t>STUDENT LOANS,</a:t>
            </a:r>
          </a:p>
          <a:p>
            <a:pPr algn="ctr"/>
            <a:r>
              <a:rPr lang="en-US" dirty="0" smtClean="0"/>
              <a:t>CAR LOANS, ETC.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1" y="4801120"/>
            <a:ext cx="2382030" cy="14255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GOVERNMENT</a:t>
            </a:r>
            <a:r>
              <a:rPr lang="en-US" sz="2000" dirty="0" smtClean="0"/>
              <a:t> LOANS:</a:t>
            </a:r>
          </a:p>
          <a:p>
            <a:pPr algn="ctr"/>
            <a:r>
              <a:rPr lang="en-US" sz="2000" dirty="0" smtClean="0"/>
              <a:t>FEDERAL,</a:t>
            </a:r>
          </a:p>
          <a:p>
            <a:pPr algn="ctr"/>
            <a:r>
              <a:rPr lang="en-US" sz="2000" dirty="0" smtClean="0"/>
              <a:t>STATE, LOCAL</a:t>
            </a:r>
            <a:endParaRPr lang="en-US" sz="2000" dirty="0"/>
          </a:p>
        </p:txBody>
      </p:sp>
      <p:sp>
        <p:nvSpPr>
          <p:cNvPr id="12" name="Flowchart: Process 11"/>
          <p:cNvSpPr/>
          <p:nvPr/>
        </p:nvSpPr>
        <p:spPr>
          <a:xfrm>
            <a:off x="9813704" y="1841913"/>
            <a:ext cx="2138810" cy="1634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SMALL</a:t>
            </a:r>
          </a:p>
          <a:p>
            <a:pPr algn="ctr"/>
            <a:r>
              <a:rPr lang="en-US" sz="2400" b="1" u="sng" dirty="0" smtClean="0"/>
              <a:t>BUSINESS</a:t>
            </a:r>
          </a:p>
          <a:p>
            <a:pPr algn="ctr"/>
            <a:r>
              <a:rPr lang="en-US" sz="2400" dirty="0" smtClean="0"/>
              <a:t>LOANS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959204">
            <a:off x="2477960" y="2503462"/>
            <a:ext cx="1833662" cy="523220"/>
          </a:xfrm>
          <a:prstGeom prst="rect">
            <a:avLst/>
          </a:prstGeom>
          <a:solidFill>
            <a:srgbClr val="F9D1D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684889">
            <a:off x="7376949" y="2339153"/>
            <a:ext cx="2175068" cy="523220"/>
          </a:xfrm>
          <a:prstGeom prst="rect">
            <a:avLst/>
          </a:prstGeom>
          <a:solidFill>
            <a:srgbClr val="F9D1D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16501">
            <a:off x="7801370" y="4296758"/>
            <a:ext cx="1964421" cy="523220"/>
          </a:xfrm>
          <a:prstGeom prst="rect">
            <a:avLst/>
          </a:prstGeom>
          <a:solidFill>
            <a:srgbClr val="F9D1D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889971">
            <a:off x="2538574" y="4234481"/>
            <a:ext cx="1588255" cy="523220"/>
          </a:xfrm>
          <a:prstGeom prst="rect">
            <a:avLst/>
          </a:prstGeom>
          <a:solidFill>
            <a:srgbClr val="F9D1D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1366" y="197497"/>
            <a:ext cx="802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THE SYSTEM CONCENTRATES WEALTH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34221" y="900456"/>
            <a:ext cx="9783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private banks get interest on our money supply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4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8"/>
    </mc:Choice>
    <mc:Fallback xmlns="">
      <p:transition spd="slow" advTm="21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0" grpId="0" animBg="1"/>
      <p:bldP spid="9" grpId="0" animBg="1"/>
      <p:bldP spid="5" grpId="0" animBg="1"/>
      <p:bldP spid="5" grpId="1" animBg="1"/>
      <p:bldP spid="13" grpId="0" animBg="1"/>
      <p:bldP spid="13" grpId="1" animBg="1"/>
      <p:bldP spid="16" grpId="0" animBg="1"/>
      <p:bldP spid="16" grpId="1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755304" y="1820991"/>
            <a:ext cx="4334933" cy="1614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WEAPONS</a:t>
            </a:r>
          </a:p>
          <a:p>
            <a:pPr algn="ctr"/>
            <a:r>
              <a:rPr lang="en-US" sz="2800" b="1" dirty="0" smtClean="0"/>
              <a:t>MANUFACTURERS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2525" y="133349"/>
            <a:ext cx="10032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THE SYSTEM </a:t>
            </a:r>
            <a:r>
              <a:rPr lang="en-US" sz="3200" u="sng" dirty="0" smtClean="0"/>
              <a:t>EMPOWERS THE </a:t>
            </a:r>
            <a:r>
              <a:rPr lang="en-US" sz="3200" b="1" u="sng" dirty="0" smtClean="0"/>
              <a:t>Military-Industrial</a:t>
            </a:r>
            <a:r>
              <a:rPr lang="en-US" sz="3200" u="sng" dirty="0" smtClean="0"/>
              <a:t> COMPLEX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506553" y="4538133"/>
            <a:ext cx="4748655" cy="2139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UNIVERSITIES FOR</a:t>
            </a:r>
          </a:p>
          <a:p>
            <a:pPr algn="ctr"/>
            <a:r>
              <a:rPr lang="en-US" sz="2800" b="1" dirty="0" smtClean="0"/>
              <a:t>MILITARY RESEARCH</a:t>
            </a:r>
          </a:p>
        </p:txBody>
      </p:sp>
      <p:sp>
        <p:nvSpPr>
          <p:cNvPr id="32" name="Right Arrow 31"/>
          <p:cNvSpPr/>
          <p:nvPr/>
        </p:nvSpPr>
        <p:spPr>
          <a:xfrm rot="10800000" flipH="1" flipV="1">
            <a:off x="3861456" y="3245168"/>
            <a:ext cx="4754823" cy="10924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CREATE MONEY FOR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 rot="10800000" flipH="1" flipV="1">
            <a:off x="283275" y="2693056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</a:t>
            </a:r>
            <a:r>
              <a:rPr lang="en-US" sz="1400" dirty="0" err="1" smtClean="0"/>
              <a:t>BoA</a:t>
            </a:r>
            <a:r>
              <a:rPr lang="en-US" sz="1400" dirty="0" smtClean="0"/>
              <a:t>, ETC.</a:t>
            </a:r>
            <a:endParaRPr lang="en-US" sz="2400" dirty="0" smtClean="0"/>
          </a:p>
        </p:txBody>
      </p:sp>
      <p:sp>
        <p:nvSpPr>
          <p:cNvPr id="10" name="Oval 9"/>
          <p:cNvSpPr/>
          <p:nvPr/>
        </p:nvSpPr>
        <p:spPr>
          <a:xfrm>
            <a:off x="3268133" y="847071"/>
            <a:ext cx="4487171" cy="1614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PRIVATE</a:t>
            </a:r>
          </a:p>
          <a:p>
            <a:pPr algn="ctr"/>
            <a:r>
              <a:rPr lang="en-US" sz="2800" b="1" dirty="0" smtClean="0"/>
              <a:t>MILITARY COMPANIES</a:t>
            </a:r>
          </a:p>
        </p:txBody>
      </p:sp>
    </p:spTree>
    <p:extLst>
      <p:ext uri="{BB962C8B-B14F-4D97-AF65-F5344CB8AC3E}">
        <p14:creationId xmlns:p14="http://schemas.microsoft.com/office/powerpoint/2010/main" val="8478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32" grpId="0" animBg="1"/>
      <p:bldP spid="13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8468471" y="4032240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CURRENCY</a:t>
            </a:r>
          </a:p>
          <a:p>
            <a:pPr algn="ctr"/>
            <a:r>
              <a:rPr lang="en-US" sz="2800" b="1" dirty="0" smtClean="0"/>
              <a:t>MARKET</a:t>
            </a:r>
            <a:endParaRPr lang="en-US" sz="2800" b="1" dirty="0"/>
          </a:p>
        </p:txBody>
      </p:sp>
      <p:sp>
        <p:nvSpPr>
          <p:cNvPr id="42" name="Oval 41"/>
          <p:cNvSpPr/>
          <p:nvPr/>
        </p:nvSpPr>
        <p:spPr>
          <a:xfrm>
            <a:off x="3852983" y="1178093"/>
            <a:ext cx="3858997" cy="1709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STOCKS &amp;   BONDS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3573" y="-6819"/>
            <a:ext cx="96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THE SYSTEM </a:t>
            </a:r>
            <a:r>
              <a:rPr lang="en-US" sz="3600" u="sng" dirty="0" smtClean="0"/>
              <a:t>EMPOWERS FINANCIAL SPECULATION</a:t>
            </a:r>
            <a:endParaRPr lang="en-US" sz="3600" dirty="0"/>
          </a:p>
        </p:txBody>
      </p:sp>
      <p:sp>
        <p:nvSpPr>
          <p:cNvPr id="32" name="Right Arrow 31"/>
          <p:cNvSpPr/>
          <p:nvPr/>
        </p:nvSpPr>
        <p:spPr>
          <a:xfrm rot="10800000" flipH="1" flipV="1">
            <a:off x="3713648" y="3257578"/>
            <a:ext cx="4754823" cy="10924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CREATE MONEY FOR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 rot="10800000" flipH="1" flipV="1">
            <a:off x="135467" y="2705466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</a:t>
            </a:r>
            <a:r>
              <a:rPr lang="en-US" sz="1400" dirty="0" err="1" smtClean="0"/>
              <a:t>BoA</a:t>
            </a:r>
            <a:r>
              <a:rPr lang="en-US" sz="1400" dirty="0" smtClean="0"/>
              <a:t>, ETC.</a:t>
            </a:r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>
          <a:xfrm>
            <a:off x="8152349" y="1465999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TREASURY</a:t>
            </a:r>
          </a:p>
          <a:p>
            <a:pPr algn="ctr"/>
            <a:r>
              <a:rPr lang="en-US" sz="2800" b="1" dirty="0" smtClean="0"/>
              <a:t>MARKET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1066276" y="4902116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HEDGE FUNDS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609474" y="4888587"/>
            <a:ext cx="3858997" cy="1709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DERIVATIVES</a:t>
            </a:r>
          </a:p>
          <a:p>
            <a:pPr algn="ctr"/>
            <a:r>
              <a:rPr lang="en-US" sz="2800" b="1" dirty="0" smtClean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11030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2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3277812" y="2790305"/>
            <a:ext cx="4830764" cy="19733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CREATE MONEY FOR</a:t>
            </a:r>
            <a:endParaRPr lang="en-US" sz="2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-60635"/>
            <a:ext cx="12192001" cy="9938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SYSTEM HIDES ITSELF FROM THE PUBLIC</a:t>
            </a:r>
          </a:p>
        </p:txBody>
      </p:sp>
      <p:sp>
        <p:nvSpPr>
          <p:cNvPr id="14" name="Oval 13"/>
          <p:cNvSpPr/>
          <p:nvPr/>
        </p:nvSpPr>
        <p:spPr>
          <a:xfrm>
            <a:off x="6777289" y="4763605"/>
            <a:ext cx="4049485" cy="2094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ECONOMICS DEPARTMENTS</a:t>
            </a:r>
          </a:p>
          <a:p>
            <a:pPr algn="ctr"/>
            <a:r>
              <a:rPr lang="en-US" sz="2400" b="1" dirty="0" smtClean="0"/>
              <a:t>that obscure the nature of money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8108576" y="2926612"/>
            <a:ext cx="4083424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HISTORY DEPARTMENTS</a:t>
            </a:r>
          </a:p>
          <a:p>
            <a:pPr algn="ctr"/>
            <a:r>
              <a:rPr lang="en-US" sz="2400" b="1" dirty="0" smtClean="0"/>
              <a:t>that ignore</a:t>
            </a:r>
          </a:p>
          <a:p>
            <a:pPr algn="ctr"/>
            <a:r>
              <a:rPr lang="en-US" sz="2400" b="1" dirty="0" smtClean="0"/>
              <a:t>monetary history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6457475" y="1045511"/>
            <a:ext cx="4369299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MEDIA CORPORATIONS</a:t>
            </a:r>
          </a:p>
          <a:p>
            <a:pPr algn="ctr"/>
            <a:r>
              <a:rPr lang="en-US" sz="2400" b="1" dirty="0" smtClean="0"/>
              <a:t>that confuse or distract the public</a:t>
            </a:r>
          </a:p>
        </p:txBody>
      </p:sp>
      <p:sp>
        <p:nvSpPr>
          <p:cNvPr id="10" name="Oval 9"/>
          <p:cNvSpPr/>
          <p:nvPr/>
        </p:nvSpPr>
        <p:spPr>
          <a:xfrm rot="10800000" flipH="1" flipV="1">
            <a:off x="0" y="2897188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</a:t>
            </a:r>
            <a:r>
              <a:rPr lang="en-US" sz="1400" dirty="0" err="1" smtClean="0"/>
              <a:t>BoA</a:t>
            </a:r>
            <a:r>
              <a:rPr lang="en-US" sz="1400" dirty="0" smtClean="0"/>
              <a:t>, ETC.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53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  <p:bldP spid="11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3991193" y="2384094"/>
            <a:ext cx="4708212" cy="25076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CREATE MONEY FOR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738536" y="2864584"/>
            <a:ext cx="2967857" cy="18579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SUPER</a:t>
            </a:r>
          </a:p>
          <a:p>
            <a:pPr algn="ctr"/>
            <a:r>
              <a:rPr lang="en-US" sz="3600" b="1" dirty="0" smtClean="0"/>
              <a:t>PACS</a:t>
            </a:r>
            <a:endParaRPr lang="en-US" sz="3600" b="1" dirty="0"/>
          </a:p>
        </p:txBody>
      </p:sp>
      <p:sp>
        <p:nvSpPr>
          <p:cNvPr id="13" name="Oval 12"/>
          <p:cNvSpPr/>
          <p:nvPr/>
        </p:nvSpPr>
        <p:spPr>
          <a:xfrm>
            <a:off x="8104122" y="972233"/>
            <a:ext cx="3171540" cy="171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LOBBYISTS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7946945" y="4904134"/>
            <a:ext cx="2951970" cy="17782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DARK MONEY IN ELECTIONS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83864" y="-73907"/>
            <a:ext cx="9977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THE SYSTEM </a:t>
            </a:r>
            <a:r>
              <a:rPr lang="en-US" sz="4000" u="sng" dirty="0" smtClean="0"/>
              <a:t>CORRUPTS OUR GOVERNMENTS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 rot="10800000" flipH="1" flipV="1">
            <a:off x="97346" y="2635303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</a:t>
            </a:r>
            <a:r>
              <a:rPr lang="en-US" sz="1400" dirty="0" err="1" smtClean="0"/>
              <a:t>BoA</a:t>
            </a:r>
            <a:r>
              <a:rPr lang="en-US" sz="1400" dirty="0" smtClean="0"/>
              <a:t>, ETC.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55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13" grpId="0" animBg="1"/>
      <p:bldP spid="1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4147" y="744027"/>
            <a:ext cx="61324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What’s money got to do, got to do with it?</a:t>
            </a:r>
          </a:p>
          <a:p>
            <a:r>
              <a:rPr lang="en-US" sz="2400" b="1" dirty="0"/>
              <a:t>What’s </a:t>
            </a:r>
            <a:r>
              <a:rPr lang="en-US" sz="2400" b="1" i="1" dirty="0"/>
              <a:t>money</a:t>
            </a:r>
            <a:r>
              <a:rPr lang="en-US" sz="2400" b="1" dirty="0"/>
              <a:t> but </a:t>
            </a:r>
            <a:r>
              <a:rPr lang="en-US" sz="2400" b="1" i="1" dirty="0"/>
              <a:t>a means of exchange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What’s money got to do, got to do with it?</a:t>
            </a:r>
          </a:p>
          <a:p>
            <a:r>
              <a:rPr lang="en-US" sz="2400" b="1" i="1" dirty="0"/>
              <a:t>Our money is debt and we don’t even know it!</a:t>
            </a:r>
          </a:p>
          <a:p>
            <a:r>
              <a:rPr lang="en-US" sz="2400" b="1" dirty="0"/>
              <a:t> </a:t>
            </a:r>
          </a:p>
          <a:p>
            <a:r>
              <a:rPr lang="en-US" sz="2400" b="1" dirty="0"/>
              <a:t>What’s money got to do, got to do with it?</a:t>
            </a:r>
          </a:p>
          <a:p>
            <a:r>
              <a:rPr lang="en-US" sz="2400" b="1" dirty="0"/>
              <a:t>What’s wrong with our money and the banks?</a:t>
            </a:r>
          </a:p>
          <a:p>
            <a:r>
              <a:rPr lang="en-US" sz="2400" b="1" dirty="0"/>
              <a:t>What’s money got to do, got to do with it?</a:t>
            </a:r>
          </a:p>
          <a:p>
            <a:r>
              <a:rPr lang="en-US" sz="2400" b="1" i="1" dirty="0"/>
              <a:t>Bank-issued money keeps everyone enslaved!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What’s money got to do, got to do with it?</a:t>
            </a:r>
            <a:br>
              <a:rPr lang="en-US" sz="2400" b="1" dirty="0"/>
            </a:br>
            <a:r>
              <a:rPr lang="en-US" sz="2400" b="1" dirty="0"/>
              <a:t>What's </a:t>
            </a:r>
            <a:r>
              <a:rPr lang="en-US" sz="2400" b="1" i="1" dirty="0"/>
              <a:t>money</a:t>
            </a:r>
            <a:r>
              <a:rPr lang="en-US" sz="2400" b="1" dirty="0"/>
              <a:t> but </a:t>
            </a:r>
            <a:r>
              <a:rPr lang="en-US" sz="2400" b="1" i="1" dirty="0"/>
              <a:t>a unit of account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What’s money got to do, got to do with it</a:t>
            </a:r>
            <a:r>
              <a:rPr lang="en-US" sz="2400" b="1" dirty="0" smtClean="0"/>
              <a:t>?</a:t>
            </a:r>
            <a:endParaRPr lang="en-US" sz="2400" b="1" dirty="0"/>
          </a:p>
          <a:p>
            <a:r>
              <a:rPr lang="en-US" sz="2400" b="1" i="1" dirty="0"/>
              <a:t>Let's transform our </a:t>
            </a:r>
            <a:r>
              <a:rPr lang="en-US" sz="2400" b="1" i="1" dirty="0" smtClean="0"/>
              <a:t>money </a:t>
            </a:r>
            <a:r>
              <a:rPr lang="en-US" sz="2400" b="1" i="1" dirty="0"/>
              <a:t>before it's too late!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1285" y="2547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16" y="1037690"/>
            <a:ext cx="1745427" cy="212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2" y="4238397"/>
            <a:ext cx="174360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624" y="88087"/>
            <a:ext cx="11443447" cy="1323439"/>
          </a:xfrm>
          <a:prstGeom prst="rect">
            <a:avLst/>
          </a:prstGeom>
          <a:solidFill>
            <a:srgbClr val="FCD94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EMPOWERS factory farming –</a:t>
            </a:r>
          </a:p>
          <a:p>
            <a:pPr algn="ctr"/>
            <a:r>
              <a:rPr lang="en-US" sz="4000" dirty="0" smtClean="0"/>
              <a:t>over small farmers</a:t>
            </a:r>
            <a:endParaRPr lang="en-US" sz="4000" dirty="0"/>
          </a:p>
        </p:txBody>
      </p:sp>
      <p:pic>
        <p:nvPicPr>
          <p:cNvPr id="12290" name="Picture 2" descr="https://s15-us2.ixquick.com/cgi-bin/serveimage?url=https%3A%2F%2Fpearlsofprofundity.files.wordpress.com%2F2012%2F04%2Fmonsanto-logo.jpg&amp;sp=ac19c5efc187c7ff5da87c7460dc75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5" y="1621896"/>
            <a:ext cx="3251062" cy="24340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5553175"/>
            <a:ext cx="2066365" cy="1181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1792422"/>
            <a:ext cx="2241176" cy="144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4" y="4252893"/>
            <a:ext cx="2877590" cy="2158192"/>
          </a:xfrm>
          <a:prstGeom prst="rect">
            <a:avLst/>
          </a:prstGeom>
        </p:spPr>
      </p:pic>
      <p:pic>
        <p:nvPicPr>
          <p:cNvPr id="1026" name="Picture 2" descr="https://s16-us2.ixquick.com/cgi-bin/serveimage?url=https%3A%2F%2Fmedia.mercola.com%2FImageServer%2FPublic%2F2017%2FJune%2FFB%2Ffactory-farming-cafos-hs-fb.jpg&amp;sp=c6381f609438e8bd4aa3e39bc59f6e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90" y="4347515"/>
            <a:ext cx="3926193" cy="20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79" y="1845242"/>
            <a:ext cx="3924833" cy="2237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42" y="3334397"/>
            <a:ext cx="1961129" cy="1961129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8204665" y="2514599"/>
            <a:ext cx="1216152" cy="43224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8249924" y="5725175"/>
            <a:ext cx="1216152" cy="43277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004"/>
            <a:ext cx="5650778" cy="318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465" y="106749"/>
            <a:ext cx="8551109" cy="1323439"/>
          </a:xfrm>
          <a:prstGeom prst="rect">
            <a:avLst/>
          </a:prstGeom>
          <a:solidFill>
            <a:srgbClr val="FCD9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private </a:t>
            </a:r>
            <a:r>
              <a:rPr lang="en-US" sz="4000" dirty="0" err="1" smtClean="0"/>
              <a:t>bankmoney</a:t>
            </a:r>
            <a:r>
              <a:rPr lang="en-US" sz="4000" dirty="0" smtClean="0"/>
              <a:t> system is the </a:t>
            </a:r>
          </a:p>
          <a:p>
            <a:pPr algn="ctr"/>
            <a:r>
              <a:rPr lang="en-US" sz="4000" dirty="0" smtClean="0"/>
              <a:t>ROOT CAUSE and DRIVER of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6615" y="1714668"/>
            <a:ext cx="6074808" cy="584775"/>
          </a:xfrm>
          <a:prstGeom prst="rect">
            <a:avLst/>
          </a:prstGeom>
          <a:solidFill>
            <a:srgbClr val="FCD946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Helvetica" panose="020B0604020202020204" pitchFamily="34" charset="0"/>
              </a:rPr>
              <a:t>CORPORATE CAPITALISM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78" y="4815132"/>
            <a:ext cx="1977165" cy="2273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4459" y="6903634"/>
            <a:ext cx="2129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6304019" y="2249343"/>
            <a:ext cx="6400800" cy="3349450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essential feature of CAPITALISM is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misuse of the </a:t>
            </a:r>
            <a:r>
              <a:rPr lang="en-US" dirty="0" smtClean="0">
                <a:solidFill>
                  <a:schemeClr val="tx1"/>
                </a:solidFill>
              </a:rPr>
              <a:t>money system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is capitalism’s most essential feature and completely missing from the study and definition of </a:t>
            </a:r>
            <a:r>
              <a:rPr lang="en-US" dirty="0" smtClean="0">
                <a:solidFill>
                  <a:schemeClr val="tx1"/>
                </a:solidFill>
              </a:rPr>
              <a:t>capitalism. 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31" y="5016208"/>
            <a:ext cx="2591887" cy="2591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0847" y="260314"/>
            <a:ext cx="843256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THIS SYSTEM CAN BE CHANGED!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6" y="1090607"/>
            <a:ext cx="4160144" cy="4782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503" y="5504238"/>
            <a:ext cx="4301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5928" y="2399927"/>
            <a:ext cx="3970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Remember that!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831250" y="5958209"/>
            <a:ext cx="361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HERE’S HOW 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4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627"/>
          </a:xfrm>
        </p:spPr>
        <p:txBody>
          <a:bodyPr>
            <a:normAutofit/>
          </a:bodyPr>
          <a:lstStyle/>
          <a:p>
            <a:r>
              <a:rPr lang="en-US" dirty="0" smtClean="0"/>
              <a:t>Three legs of our monetary platform: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011"/>
            <a:ext cx="10473647" cy="4789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1. Our government creates all new money, at a rate that maintains </a:t>
            </a:r>
            <a:r>
              <a:rPr lang="en-US" b="1" dirty="0" smtClean="0"/>
              <a:t>its stable value, meaning its purchasing power.</a:t>
            </a:r>
            <a:endParaRPr lang="en-US" dirty="0"/>
          </a:p>
          <a:p>
            <a:r>
              <a:rPr lang="en-US" dirty="0"/>
              <a:t>Congress exercises its constitutional power to create and issue all new money responsibly, transparently, and for the common good, consistent with Article 1, Section 8, Clause 5 of the United States Constitution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buNone/>
            </a:pPr>
            <a:r>
              <a:rPr lang="en-US" b="1" dirty="0"/>
              <a:t>2. End the privilege of private banks </a:t>
            </a:r>
            <a:r>
              <a:rPr lang="en-US" b="1" dirty="0" smtClean="0"/>
              <a:t>to </a:t>
            </a:r>
            <a:r>
              <a:rPr lang="en-US" b="1" dirty="0"/>
              <a:t>create money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law eliminates commercial banks’ </a:t>
            </a:r>
            <a:r>
              <a:rPr lang="en-US" dirty="0" smtClean="0"/>
              <a:t>legalized</a:t>
            </a:r>
            <a:r>
              <a:rPr lang="en-US" dirty="0"/>
              <a:t> privilege to create and issue </a:t>
            </a:r>
            <a:r>
              <a:rPr lang="en-US" dirty="0" smtClean="0"/>
              <a:t>what we use as money</a:t>
            </a:r>
            <a:r>
              <a:rPr lang="en-US" dirty="0"/>
              <a:t>. Private banks will continue to provide basic banking services </a:t>
            </a:r>
            <a:r>
              <a:rPr lang="en-US" dirty="0" smtClean="0"/>
              <a:t>(accounting, transactions, and savings &amp; loan intermediation</a:t>
            </a:r>
            <a:r>
              <a:rPr lang="en-US" dirty="0"/>
              <a:t>). This law nationalizes the money system, not the banking system.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smtClean="0"/>
              <a:t>Our government buys all shares in the 12 Federal Reserve Banks and transfers their operations to </a:t>
            </a:r>
            <a:r>
              <a:rPr lang="en-US" b="1" dirty="0"/>
              <a:t>the U.S. Treasury</a:t>
            </a:r>
            <a:r>
              <a:rPr lang="en-US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See its 2011 predecessor, H.R. 2990 (the NEED Act), </a:t>
            </a:r>
            <a:r>
              <a:rPr lang="en-US" dirty="0">
                <a:solidFill>
                  <a:srgbClr val="C00000"/>
                </a:solidFill>
              </a:rPr>
              <a:t>@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https://www.congress.gov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36"/>
            <a:ext cx="10515600" cy="124791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Building a US movement for monetary reform: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8000" b="1" dirty="0" smtClean="0"/>
              <a:t>Alliance For Just Money</a:t>
            </a:r>
            <a:endParaRPr lang="en-US" sz="8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257"/>
          </a:xfrm>
        </p:spPr>
        <p:txBody>
          <a:bodyPr/>
          <a:lstStyle/>
          <a:p>
            <a:r>
              <a:rPr lang="en-US" dirty="0" smtClean="0"/>
              <a:t>Some of our partners in the US &amp; globally: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5741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American Monetary Institute </a:t>
            </a:r>
            <a:r>
              <a:rPr lang="en-US" dirty="0"/>
              <a:t>@ </a:t>
            </a:r>
            <a:r>
              <a:rPr lang="en-US" dirty="0">
                <a:hlinkClick r:id="rId2"/>
              </a:rPr>
              <a:t>http://www.monetary.org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New </a:t>
            </a:r>
            <a:r>
              <a:rPr lang="en-US" dirty="0"/>
              <a:t>Abolitionism Campaign @ </a:t>
            </a:r>
            <a:r>
              <a:rPr lang="en-US" dirty="0">
                <a:hlinkClick r:id="rId3"/>
              </a:rPr>
              <a:t>https://www.newabolitionism.org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Greens for </a:t>
            </a:r>
            <a:r>
              <a:rPr lang="en-US" dirty="0"/>
              <a:t>Monetary Reform @ </a:t>
            </a:r>
            <a:r>
              <a:rPr lang="en-US" dirty="0">
                <a:hlinkClick r:id="rId4"/>
              </a:rPr>
              <a:t>http://greensformonetaryreform.org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 Money.US @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://usmoney.us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Center for </a:t>
            </a:r>
            <a:r>
              <a:rPr lang="en-US" dirty="0"/>
              <a:t>Progressive Economics @ </a:t>
            </a:r>
            <a:r>
              <a:rPr lang="en-US" dirty="0">
                <a:hlinkClick r:id="rId6"/>
              </a:rPr>
              <a:t>http://cpe.us.com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Alpheus: Site for </a:t>
            </a:r>
            <a:r>
              <a:rPr lang="en-US" dirty="0"/>
              <a:t>Critical History @ </a:t>
            </a:r>
            <a:r>
              <a:rPr lang="en-US" dirty="0">
                <a:hlinkClick r:id="rId7"/>
              </a:rPr>
              <a:t>http://www.alpheus.org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Sovereign Money @ </a:t>
            </a:r>
            <a:r>
              <a:rPr lang="en-US" dirty="0">
                <a:hlinkClick r:id="rId8"/>
              </a:rPr>
              <a:t>https://www.sovereignmoney.eu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International Movement for Monetary Reform (and its 27, </a:t>
            </a:r>
            <a:r>
              <a:rPr lang="en-US" dirty="0"/>
              <a:t>&amp; </a:t>
            </a:r>
            <a:r>
              <a:rPr lang="en-US" dirty="0" smtClean="0"/>
              <a:t>growing, member organizations) </a:t>
            </a:r>
            <a:r>
              <a:rPr lang="en-US" dirty="0"/>
              <a:t>@ </a:t>
            </a:r>
            <a:r>
              <a:rPr lang="en-US" dirty="0">
                <a:hlinkClick r:id="rId9"/>
              </a:rPr>
              <a:t>https://internationalmoneyreform.org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Swiss </a:t>
            </a:r>
            <a:r>
              <a:rPr lang="en-US" dirty="0" err="1" smtClean="0"/>
              <a:t>Vollgeld</a:t>
            </a:r>
            <a:r>
              <a:rPr lang="en-US" dirty="0" smtClean="0"/>
              <a:t> </a:t>
            </a:r>
            <a:r>
              <a:rPr lang="en-US" dirty="0"/>
              <a:t>Initiative @ </a:t>
            </a:r>
            <a:r>
              <a:rPr lang="en-US" dirty="0">
                <a:hlinkClick r:id="rId10"/>
              </a:rPr>
              <a:t>https://www.vollgeld-initiative.ch/english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  <a:r>
              <a:rPr lang="en-US" b="1" dirty="0" smtClean="0"/>
              <a:t>Look for June vote!</a:t>
            </a:r>
          </a:p>
          <a:p>
            <a:r>
              <a:rPr lang="en-US" dirty="0" smtClean="0"/>
              <a:t>UK’s Positive Money @ </a:t>
            </a:r>
            <a:r>
              <a:rPr lang="en-US" dirty="0" smtClean="0">
                <a:hlinkClick r:id="rId11"/>
              </a:rPr>
              <a:t>http://positivemoney.org/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Canada’s COMER-Committee on Monetary &amp; Economic Reform: </a:t>
            </a:r>
            <a:r>
              <a:rPr lang="en-US" dirty="0">
                <a:hlinkClick r:id="rId12"/>
              </a:rPr>
              <a:t>http://www.comer.org</a:t>
            </a:r>
            <a:r>
              <a:rPr lang="en-US" dirty="0" smtClean="0">
                <a:hlinkClick r:id="rId1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us! Questions and suggestions 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Sue Peters </a:t>
            </a:r>
            <a:r>
              <a:rPr lang="en-US" dirty="0"/>
              <a:t>@ </a:t>
            </a:r>
            <a:r>
              <a:rPr lang="en-US" dirty="0" smtClean="0">
                <a:hlinkClick r:id="rId2"/>
              </a:rPr>
              <a:t>peters.s@startmail.com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Mary </a:t>
            </a:r>
            <a:r>
              <a:rPr lang="en-US" dirty="0"/>
              <a:t>Sanderson @ </a:t>
            </a:r>
            <a:r>
              <a:rPr lang="en-US" dirty="0" smtClean="0">
                <a:hlinkClick r:id="rId3"/>
              </a:rPr>
              <a:t>mhsanderson@hotmail.com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Lucille Eckrich @ </a:t>
            </a:r>
            <a:r>
              <a:rPr lang="en-US" dirty="0" smtClean="0">
                <a:hlinkClick r:id="rId4"/>
              </a:rPr>
              <a:t>llteckrich@gmail.com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Bo-Young Lim </a:t>
            </a:r>
            <a:r>
              <a:rPr lang="en-US" dirty="0"/>
              <a:t>@ </a:t>
            </a:r>
            <a:r>
              <a:rPr lang="en-US" dirty="0" smtClean="0">
                <a:hlinkClick r:id="rId5"/>
              </a:rPr>
              <a:t>monetarycoffeehouse@gmail.com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being with us today</a:t>
            </a:r>
            <a:r>
              <a:rPr lang="en-US" dirty="0"/>
              <a:t>!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"</a:t>
            </a:r>
            <a:r>
              <a:rPr lang="en-US" b="1" dirty="0">
                <a:solidFill>
                  <a:srgbClr val="C00000"/>
                </a:solidFill>
              </a:rPr>
              <a:t>A </a:t>
            </a:r>
            <a:r>
              <a:rPr lang="en-US" b="1" dirty="0" err="1">
                <a:solidFill>
                  <a:srgbClr val="C00000"/>
                </a:solidFill>
              </a:rPr>
              <a:t>luta</a:t>
            </a:r>
            <a:r>
              <a:rPr lang="en-US" b="1" dirty="0">
                <a:solidFill>
                  <a:srgbClr val="C00000"/>
                </a:solidFill>
              </a:rPr>
              <a:t> continua, </a:t>
            </a:r>
            <a:r>
              <a:rPr lang="en-US" b="1" dirty="0" err="1">
                <a:solidFill>
                  <a:srgbClr val="C00000"/>
                </a:solidFill>
              </a:rPr>
              <a:t>vitória</a:t>
            </a:r>
            <a:r>
              <a:rPr lang="en-US" b="1" dirty="0">
                <a:solidFill>
                  <a:srgbClr val="C00000"/>
                </a:solidFill>
              </a:rPr>
              <a:t> é </a:t>
            </a:r>
            <a:r>
              <a:rPr lang="en-US" b="1" dirty="0" err="1" smtClean="0">
                <a:solidFill>
                  <a:srgbClr val="C00000"/>
                </a:solidFill>
              </a:rPr>
              <a:t>certa</a:t>
            </a:r>
            <a:r>
              <a:rPr lang="en-US" b="1" dirty="0" smtClean="0">
                <a:solidFill>
                  <a:srgbClr val="C00000"/>
                </a:solidFill>
              </a:rPr>
              <a:t>“: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"</a:t>
            </a:r>
            <a:r>
              <a:rPr lang="en-US" b="1" dirty="0">
                <a:solidFill>
                  <a:srgbClr val="C00000"/>
                </a:solidFill>
              </a:rPr>
              <a:t>The struggle continues, victory is </a:t>
            </a:r>
            <a:r>
              <a:rPr lang="en-US" b="1" dirty="0" smtClean="0">
                <a:solidFill>
                  <a:srgbClr val="C00000"/>
                </a:solidFill>
              </a:rPr>
              <a:t>certain!"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What’s </a:t>
            </a:r>
            <a:r>
              <a:rPr lang="en-US" sz="4800" b="1" i="1" dirty="0" smtClean="0"/>
              <a:t>your</a:t>
            </a:r>
            <a:r>
              <a:rPr lang="en-US" sz="4800" b="1" dirty="0" smtClean="0"/>
              <a:t> experience of money?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/>
              <a:t>What talk or dynamic was there about money in your family growing up?</a:t>
            </a:r>
          </a:p>
          <a:p>
            <a:pPr lvl="0"/>
            <a:r>
              <a:rPr lang="en-US" sz="4400" dirty="0" smtClean="0"/>
              <a:t>What did </a:t>
            </a:r>
            <a:r>
              <a:rPr lang="en-US" sz="4400" dirty="0"/>
              <a:t>you </a:t>
            </a:r>
            <a:r>
              <a:rPr lang="en-US" sz="4400" dirty="0" smtClean="0"/>
              <a:t>learn about the monetary system </a:t>
            </a:r>
            <a:r>
              <a:rPr lang="en-US" sz="4400" dirty="0"/>
              <a:t>in school?</a:t>
            </a:r>
          </a:p>
          <a:p>
            <a:pPr lvl="0"/>
            <a:r>
              <a:rPr lang="en-US" sz="4400" dirty="0"/>
              <a:t>Do you talk openly about money with anybody, even 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33167"/>
            <a:ext cx="11627835" cy="13581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/>
              <a:t>    “</a:t>
            </a:r>
            <a:r>
              <a:rPr lang="en-US" sz="4800" b="1" dirty="0"/>
              <a:t>Over time, whoever controls the money system</a:t>
            </a:r>
            <a:r>
              <a:rPr lang="en-US" sz="4800" b="1" dirty="0" smtClean="0"/>
              <a:t>,</a:t>
            </a:r>
            <a:br>
              <a:rPr lang="en-US" sz="4800" b="1" dirty="0" smtClean="0"/>
            </a:br>
            <a:r>
              <a:rPr lang="en-US" sz="4800" b="1" dirty="0" smtClean="0"/>
              <a:t>                        controls </a:t>
            </a:r>
            <a:r>
              <a:rPr lang="en-US" sz="4800" b="1" dirty="0"/>
              <a:t>the nation</a:t>
            </a:r>
            <a:r>
              <a:rPr lang="en-US" sz="4800" b="1" dirty="0" smtClean="0"/>
              <a:t>.”   </a:t>
            </a:r>
            <a:r>
              <a:rPr lang="en-US" sz="3100" b="1" dirty="0" smtClean="0"/>
              <a:t>Stephen </a:t>
            </a:r>
            <a:r>
              <a:rPr lang="en-US" sz="3100" b="1" dirty="0" err="1" smtClean="0"/>
              <a:t>Zarlenga</a:t>
            </a:r>
            <a:r>
              <a:rPr lang="en-US" sz="31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/>
              <a:t>1941 – 2017)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" y="3774540"/>
            <a:ext cx="2199322" cy="297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1705768"/>
            <a:ext cx="7655859" cy="2369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his founding of the American Monetary Institution (AMI) in 1996 and the publication of his book, </a:t>
            </a:r>
            <a:r>
              <a:rPr lang="en-US" sz="2400" b="1" i="1" dirty="0" smtClean="0"/>
              <a:t>THE LOST SCIENCE OF MONEY</a:t>
            </a:r>
            <a:r>
              <a:rPr lang="en-US" sz="2400" dirty="0"/>
              <a:t>,</a:t>
            </a:r>
            <a:r>
              <a:rPr lang="en-US" sz="2400" dirty="0" smtClean="0"/>
              <a:t> in 2002, </a:t>
            </a:r>
            <a:r>
              <a:rPr lang="en-US" sz="2800" b="1" dirty="0" smtClean="0"/>
              <a:t>Stephen Zarlenga </a:t>
            </a:r>
            <a:r>
              <a:rPr lang="en-US" sz="2400" dirty="0" smtClean="0"/>
              <a:t>began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American Monetary Reform Movement for sovereign money.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Thank you, Stephen!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5" y="1525321"/>
            <a:ext cx="2805924" cy="2115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1149" y="4727492"/>
            <a:ext cx="849361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Stephen brilliantly defined </a:t>
            </a:r>
            <a:r>
              <a:rPr lang="en-US" sz="2400" b="1" dirty="0" smtClean="0"/>
              <a:t>“usury” </a:t>
            </a:r>
            <a:r>
              <a:rPr lang="en-US" sz="2400" dirty="0" smtClean="0"/>
              <a:t>as</a:t>
            </a:r>
            <a:r>
              <a:rPr lang="en-US" sz="2400" b="1" dirty="0" smtClean="0"/>
              <a:t> “the structural misuse of society’s money system” </a:t>
            </a:r>
            <a:r>
              <a:rPr lang="en-US" sz="2400" dirty="0" smtClean="0"/>
              <a:t>(pp. 186, 202, 230, 278, 336, 340, 508).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44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9738" y="349321"/>
            <a:ext cx="1104471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</a:t>
            </a:r>
            <a:r>
              <a:rPr lang="en-US" sz="2400" b="1" dirty="0" smtClean="0"/>
              <a:t>gnorance of and consent to our own oppression by the “money power” keep it going. </a:t>
            </a:r>
          </a:p>
          <a:p>
            <a:r>
              <a:rPr lang="en-US" sz="2400" dirty="0" smtClean="0"/>
              <a:t>They deepen what Freire (1970) called our “internalized oppression” and “submerged consciousness.” </a:t>
            </a:r>
            <a:r>
              <a:rPr lang="en-US" sz="2400" b="1" dirty="0" smtClean="0"/>
              <a:t>But it </a:t>
            </a:r>
            <a:r>
              <a:rPr lang="en-US" sz="2400" b="1" i="1" dirty="0" smtClean="0"/>
              <a:t>was not </a:t>
            </a:r>
            <a:r>
              <a:rPr lang="en-US" sz="2400" b="1" dirty="0" smtClean="0"/>
              <a:t>always so and </a:t>
            </a:r>
            <a:r>
              <a:rPr lang="en-US" sz="2400" b="1" i="1" dirty="0" smtClean="0"/>
              <a:t>need not </a:t>
            </a:r>
            <a:r>
              <a:rPr lang="en-US" sz="2400" b="1" dirty="0" smtClean="0"/>
              <a:t>remain so…. 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“Continentals” created by the Continental Congress to wage our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/>
              <a:t>Greenbacks</a:t>
            </a:r>
            <a:r>
              <a:rPr lang="en-US" sz="2400" dirty="0" smtClean="0"/>
              <a:t>” created to wage the Civil War and unify us after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64" y="3317011"/>
            <a:ext cx="3143250" cy="3341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5170" y="2448719"/>
            <a:ext cx="315684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Historian </a:t>
            </a:r>
            <a:r>
              <a:rPr lang="en-US" sz="2000" dirty="0"/>
              <a:t>Alexander </a:t>
            </a:r>
            <a:r>
              <a:rPr lang="en-US" sz="2000" b="1" dirty="0"/>
              <a:t>Del Mar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1836-1936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3" y="3317011"/>
            <a:ext cx="2857500" cy="3341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181" y="2448719"/>
            <a:ext cx="346505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Edward </a:t>
            </a:r>
            <a:r>
              <a:rPr lang="en-US" sz="2000" b="1" dirty="0" smtClean="0"/>
              <a:t>Kellogg</a:t>
            </a:r>
            <a:r>
              <a:rPr lang="en-US" sz="2000" dirty="0" smtClean="0"/>
              <a:t>, </a:t>
            </a:r>
            <a:r>
              <a:rPr lang="en-US" sz="2000" b="1" dirty="0" smtClean="0"/>
              <a:t>1790-1858,</a:t>
            </a:r>
          </a:p>
          <a:p>
            <a:r>
              <a:rPr lang="en-US" sz="2000" i="1" dirty="0" smtClean="0"/>
              <a:t>A New Monetary System </a:t>
            </a:r>
            <a:r>
              <a:rPr lang="en-US" sz="2000" dirty="0" smtClean="0"/>
              <a:t>(1861)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15" y="3218159"/>
            <a:ext cx="2571750" cy="344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8096" y="2399293"/>
            <a:ext cx="317407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Frederick </a:t>
            </a:r>
            <a:r>
              <a:rPr lang="en-US" sz="2000" b="1" dirty="0" smtClean="0"/>
              <a:t>Soddy</a:t>
            </a:r>
            <a:r>
              <a:rPr lang="en-US" sz="2000" dirty="0" smtClean="0"/>
              <a:t>, </a:t>
            </a:r>
            <a:r>
              <a:rPr lang="en-US" sz="2000" b="1" dirty="0" smtClean="0"/>
              <a:t>1877-1956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i="1" dirty="0" smtClean="0"/>
              <a:t>The Role of Money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142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84" y="2542266"/>
            <a:ext cx="2773767" cy="4156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" y="1969125"/>
            <a:ext cx="4284082" cy="4729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644" y="267129"/>
            <a:ext cx="5167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Mary Elizabeth </a:t>
            </a:r>
            <a:r>
              <a:rPr lang="en-US" sz="2400" b="1" dirty="0" smtClean="0"/>
              <a:t>Lease </a:t>
            </a:r>
            <a:r>
              <a:rPr lang="en-US" sz="2400" dirty="0"/>
              <a:t>– farmer, wife, mother, </a:t>
            </a:r>
            <a:r>
              <a:rPr lang="en-US" sz="2400" dirty="0" err="1" smtClean="0"/>
              <a:t>Georgist</a:t>
            </a:r>
            <a:r>
              <a:rPr lang="en-US" sz="2400" dirty="0" smtClean="0"/>
              <a:t>, suffragist, and orator, </a:t>
            </a:r>
            <a:r>
              <a:rPr lang="en-US" sz="2400" dirty="0"/>
              <a:t>known as “Queen of the </a:t>
            </a:r>
            <a:r>
              <a:rPr lang="en-US" sz="2400" dirty="0" smtClean="0"/>
              <a:t>Populists” railed </a:t>
            </a:r>
            <a:r>
              <a:rPr lang="en-US" sz="2400" dirty="0"/>
              <a:t>against </a:t>
            </a:r>
            <a:r>
              <a:rPr lang="en-US" sz="2400" dirty="0" smtClean="0"/>
              <a:t>the </a:t>
            </a:r>
            <a:r>
              <a:rPr lang="en-US" sz="2400" dirty="0"/>
              <a:t>“</a:t>
            </a:r>
            <a:r>
              <a:rPr lang="en-US" sz="2400" b="1" dirty="0" err="1"/>
              <a:t>monied</a:t>
            </a:r>
            <a:r>
              <a:rPr lang="en-US" sz="2400" b="1" dirty="0"/>
              <a:t> </a:t>
            </a:r>
            <a:r>
              <a:rPr lang="en-US" sz="2400" b="1" dirty="0" smtClean="0"/>
              <a:t>men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93268" y="143839"/>
            <a:ext cx="5301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Sarah</a:t>
            </a:r>
            <a:r>
              <a:rPr lang="en-US" sz="2400" dirty="0" smtClean="0"/>
              <a:t> </a:t>
            </a:r>
            <a:r>
              <a:rPr lang="en-US" sz="2400" b="1" dirty="0" smtClean="0"/>
              <a:t>E</a:t>
            </a:r>
            <a:r>
              <a:rPr lang="en-US" sz="2400" b="1" dirty="0"/>
              <a:t>. V. Emery </a:t>
            </a:r>
            <a:r>
              <a:rPr lang="en-US" sz="2400" dirty="0"/>
              <a:t>– teacher, wife, mother, Populist orator, and author of 1887 </a:t>
            </a:r>
            <a:r>
              <a:rPr lang="en-US" sz="2400" i="1" dirty="0"/>
              <a:t>Seven Financial Conspiracies Which Have Enslaved the American </a:t>
            </a:r>
            <a:r>
              <a:rPr lang="en-US" sz="2400" i="1" dirty="0" smtClean="0"/>
              <a:t>People</a:t>
            </a:r>
            <a:r>
              <a:rPr lang="en-US" sz="2400" dirty="0" smtClean="0"/>
              <a:t>. Monetary plank in 1892 platform. </a:t>
            </a:r>
            <a:r>
              <a:rPr lang="en-US" sz="2400" b="1" dirty="0" smtClean="0"/>
              <a:t>Why cede this history to Trump “populists”?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559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272" y="4376791"/>
            <a:ext cx="11289143" cy="1938992"/>
          </a:xfrm>
          <a:prstGeom prst="rect">
            <a:avLst/>
          </a:prstGeom>
          <a:solidFill>
            <a:srgbClr val="FDE37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happened such </a:t>
            </a:r>
            <a:r>
              <a:rPr lang="en-US" sz="3200" dirty="0" smtClean="0"/>
              <a:t>that we’ve </a:t>
            </a:r>
            <a:r>
              <a:rPr lang="en-US" sz="3200" dirty="0"/>
              <a:t>largely lost this </a:t>
            </a:r>
            <a:r>
              <a:rPr lang="en-US" sz="3200" dirty="0" smtClean="0"/>
              <a:t>critical literacy </a:t>
            </a:r>
            <a:r>
              <a:rPr lang="en-US" sz="3200" dirty="0"/>
              <a:t>and historical </a:t>
            </a:r>
            <a:r>
              <a:rPr lang="en-US" sz="3200" dirty="0" smtClean="0"/>
              <a:t>knowledge about money???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UW-M </a:t>
            </a:r>
            <a:r>
              <a:rPr lang="en-US" sz="2800" dirty="0"/>
              <a:t>historian of the American </a:t>
            </a:r>
            <a:r>
              <a:rPr lang="en-US" sz="2800" dirty="0" smtClean="0"/>
              <a:t>high school gave me a tip on the</a:t>
            </a:r>
            <a:r>
              <a:rPr lang="en-US" sz="2800" b="1" dirty="0" smtClean="0"/>
              <a:t> origins of our stupefaction</a:t>
            </a:r>
            <a:r>
              <a:rPr lang="en-US" sz="2800" dirty="0" smtClean="0"/>
              <a:t>:  </a:t>
            </a:r>
            <a:r>
              <a:rPr lang="en-US" sz="2800" dirty="0"/>
              <a:t>S</a:t>
            </a:r>
            <a:r>
              <a:rPr lang="en-US" sz="2800" dirty="0" smtClean="0"/>
              <a:t>tory of young W. Wilson &amp; other “school men.”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63029" y="821933"/>
            <a:ext cx="4304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Sarah Gertrude </a:t>
            </a:r>
            <a:r>
              <a:rPr lang="en-US" sz="2400" b="1" dirty="0" err="1"/>
              <a:t>Coogan</a:t>
            </a:r>
            <a:r>
              <a:rPr lang="en-US" sz="2400" b="1" dirty="0"/>
              <a:t> </a:t>
            </a:r>
            <a:r>
              <a:rPr lang="en-US" sz="2400" dirty="0"/>
              <a:t>– first woman to earn a masters in economics and finance from Northwestern University and author of 1935 </a:t>
            </a:r>
            <a:r>
              <a:rPr lang="en-US" sz="2400" b="1" i="1" dirty="0"/>
              <a:t>Money Creators: Who Creates Money? Who Should Create Money</a:t>
            </a:r>
            <a:r>
              <a:rPr lang="en-US" sz="2400" b="1" i="1" dirty="0" smtClean="0"/>
              <a:t>?</a:t>
            </a:r>
          </a:p>
          <a:p>
            <a:r>
              <a:rPr lang="en-US" sz="2400" i="1" dirty="0">
                <a:hlinkClick r:id="rId2"/>
              </a:rPr>
              <a:t>https://www.hathitrust.org</a:t>
            </a:r>
            <a:r>
              <a:rPr lang="en-US" sz="2400" i="1" dirty="0" smtClean="0">
                <a:hlinkClick r:id="rId2"/>
              </a:rPr>
              <a:t>/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36" y="174447"/>
            <a:ext cx="2990850" cy="40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055" y="3407927"/>
            <a:ext cx="9915129" cy="2189489"/>
          </a:xfrm>
          <a:solidFill>
            <a:srgbClr val="FCD946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PART 1             THE SYSTEM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PART 2              ITS CONSEQUENCES for our bodies, our earth, </a:t>
            </a:r>
            <a:br>
              <a:rPr lang="en-US" sz="3200" b="1" dirty="0" smtClean="0"/>
            </a:br>
            <a:r>
              <a:rPr lang="en-US" sz="3200" b="1" dirty="0"/>
              <a:t>	</a:t>
            </a:r>
            <a:r>
              <a:rPr lang="en-US" sz="3200" b="1" dirty="0" smtClean="0"/>
              <a:t>		our voices, and our peacemaking.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" y="0"/>
            <a:ext cx="2557436" cy="294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57105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7736" y="1690840"/>
            <a:ext cx="6580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Hi!  I’m going to talk about two things: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65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1594</Words>
  <Application>Microsoft Office PowerPoint</Application>
  <PresentationFormat>Widescreen</PresentationFormat>
  <Paragraphs>258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Wingdings</vt:lpstr>
      <vt:lpstr>Office Theme</vt:lpstr>
      <vt:lpstr>5H. “What’s Money Got to Do With It?  Women and Monetary Reform”</vt:lpstr>
      <vt:lpstr>What does money have to do with “our bodies and our earth’’?    What does money have to do with “voice, violence, and peacemaking”? </vt:lpstr>
      <vt:lpstr>PowerPoint Presentation</vt:lpstr>
      <vt:lpstr>What’s your experience of money?</vt:lpstr>
      <vt:lpstr>    “Over time, whoever controls the money system,                         controls the nation.”   Stephen Zarlenga (1941 – 2017)</vt:lpstr>
      <vt:lpstr>PowerPoint Presentation</vt:lpstr>
      <vt:lpstr>PowerPoint Presentation</vt:lpstr>
      <vt:lpstr>PowerPoint Presentation</vt:lpstr>
      <vt:lpstr>PART 1             THE SYSTEM  PART 2              ITS CONSEQUENCES for our bodies, our earth,     our voices, and our peacemaking.</vt:lpstr>
      <vt:lpstr>PART 1     THE SYSTEM</vt:lpstr>
      <vt:lpstr>Private banks create the money we need… </vt:lpstr>
      <vt:lpstr>PowerPoint Presentation</vt:lpstr>
      <vt:lpstr>PowerPoint Presentation</vt:lpstr>
      <vt:lpstr>PowerPoint Presentation</vt:lpstr>
      <vt:lpstr>PowerPoint Presentation</vt:lpstr>
      <vt:lpstr>Let’s look at the money system.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banking system decides…        …who gets the money,            …and how much.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legs of our monetary platform:</vt:lpstr>
      <vt:lpstr>Building a US movement for monetary reform:</vt:lpstr>
      <vt:lpstr>Some of our partners in the US &amp; globally:</vt:lpstr>
      <vt:lpstr>Join us! Questions and suggestions welcome!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Madison</dc:title>
  <dc:creator>Sue Peters</dc:creator>
  <cp:lastModifiedBy>Sue Peters</cp:lastModifiedBy>
  <cp:revision>397</cp:revision>
  <dcterms:created xsi:type="dcterms:W3CDTF">2018-03-18T15:18:47Z</dcterms:created>
  <dcterms:modified xsi:type="dcterms:W3CDTF">2018-04-16T16:00:06Z</dcterms:modified>
</cp:coreProperties>
</file>