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64" r:id="rId4"/>
    <p:sldId id="265" r:id="rId5"/>
    <p:sldId id="283" r:id="rId6"/>
    <p:sldId id="278" r:id="rId7"/>
    <p:sldId id="282" r:id="rId8"/>
    <p:sldId id="266" r:id="rId9"/>
    <p:sldId id="267" r:id="rId10"/>
    <p:sldId id="268" r:id="rId11"/>
    <p:sldId id="279" r:id="rId12"/>
    <p:sldId id="280" r:id="rId13"/>
    <p:sldId id="287" r:id="rId14"/>
    <p:sldId id="284" r:id="rId15"/>
    <p:sldId id="291" r:id="rId16"/>
    <p:sldId id="269" r:id="rId17"/>
    <p:sldId id="276" r:id="rId18"/>
    <p:sldId id="277" r:id="rId19"/>
    <p:sldId id="285" r:id="rId20"/>
    <p:sldId id="275" r:id="rId21"/>
    <p:sldId id="288" r:id="rId22"/>
    <p:sldId id="289" r:id="rId23"/>
    <p:sldId id="290" r:id="rId24"/>
    <p:sldId id="281" r:id="rId25"/>
    <p:sldId id="274" r:id="rId26"/>
    <p:sldId id="286" r:id="rId27"/>
    <p:sldId id="26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8" autoAdjust="0"/>
    <p:restoredTop sz="94660"/>
  </p:normalViewPr>
  <p:slideViewPr>
    <p:cSldViewPr>
      <p:cViewPr varScale="1">
        <p:scale>
          <a:sx n="83" d="100"/>
          <a:sy n="83" d="100"/>
        </p:scale>
        <p:origin x="49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640992-6325-427B-A875-B09FF017C677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CF11E-0120-40C9-ADC8-750845A2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04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CF11E-0120-40C9-ADC8-750845A22A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84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CF11E-0120-40C9-ADC8-750845A22A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780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CF11E-0120-40C9-ADC8-750845A22A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653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CF11E-0120-40C9-ADC8-750845A22A3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58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CF11E-0120-40C9-ADC8-750845A22A3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55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8CF11E-0120-40C9-ADC8-750845A22A3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44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823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4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180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39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4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8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5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45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04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87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98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73564-1F25-486E-B606-202B7FDD90BA}" type="datetimeFigureOut">
              <a:rPr lang="en-US" smtClean="0"/>
              <a:t>6/3/2017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02CED-2823-4C5E-B2C4-405DB19E1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83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2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6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3.png"/><Relationship Id="rId9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18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2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image" Target="../media/image3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4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752600"/>
            <a:ext cx="8686800" cy="3048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TRANSITION:  </a:t>
            </a:r>
            <a:br>
              <a:rPr lang="en-US" b="1" dirty="0" smtClean="0"/>
            </a:br>
            <a:r>
              <a:rPr lang="en-US" b="1" dirty="0" smtClean="0"/>
              <a:t>The Revolving Fund</a:t>
            </a:r>
            <a:br>
              <a:rPr lang="en-US" b="1" dirty="0" smtClean="0"/>
            </a:br>
            <a:r>
              <a:rPr lang="en-US" b="1" dirty="0" smtClean="0"/>
              <a:t>or</a:t>
            </a:r>
            <a:br>
              <a:rPr lang="en-US" b="1" dirty="0" smtClean="0"/>
            </a:br>
            <a:r>
              <a:rPr lang="en-US" sz="3600" b="1" dirty="0" smtClean="0"/>
              <a:t>‘How to Get Rid of Treasury Debt and more ...’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1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14-eu5.ixquick.com/cgi-bin/serveimage?url=http%3A%2F%2Fdormroomonline.com%2Fwp-content%2Fuploads%2F2015%2F06%2Fthe_wall_street_ny-1524129.jpg&amp;sp=2b39619ddeae28532f3799ff43a31ec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650" y="3969973"/>
            <a:ext cx="2516174" cy="168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14-eu5.ixquick.com/cgi-bin/serveimage?url=http%3A%2F%2Ft0.gstatic.com%2Fimages%3Fq%3Dtbn%3AANd9GcRwbFdedsxnrdgHus6tDr9C0T_ALIlOncpvgu5NnU5QcrlXjXvi-g&amp;sp=c6383f7211a2185e46fae2a87a1e897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029200"/>
            <a:ext cx="1486780" cy="83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78575"/>
            <a:ext cx="1233596" cy="1115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086" y="1419821"/>
            <a:ext cx="9225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Hey, Jeremy!   Have you heard about our new Revolving Fund?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257257" y="2393053"/>
            <a:ext cx="4800353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No.  What is it?</a:t>
            </a:r>
          </a:p>
          <a:p>
            <a:r>
              <a:rPr lang="en-US" sz="2800" dirty="0" smtClean="0"/>
              <a:t>A new investment opportunity?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24200" y="360594"/>
            <a:ext cx="2799100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REVOLVING FUND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0730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79525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0600" y="1447800"/>
            <a:ext cx="52228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No, I’m working for monetary reform!</a:t>
            </a:r>
          </a:p>
          <a:p>
            <a:r>
              <a:rPr lang="en-US" dirty="0" smtClean="0"/>
              <a:t>The Revolving Fund has just been implemented in our</a:t>
            </a:r>
          </a:p>
          <a:p>
            <a:r>
              <a:rPr lang="en-US" dirty="0" smtClean="0"/>
              <a:t>Treasury Department in Washington, D.C.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53461" y="3340425"/>
            <a:ext cx="2868157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Oh, no, our government has </a:t>
            </a:r>
          </a:p>
          <a:p>
            <a:r>
              <a:rPr lang="en-US" dirty="0"/>
              <a:t>s</a:t>
            </a:r>
            <a:r>
              <a:rPr lang="en-US" dirty="0" smtClean="0"/>
              <a:t>ome trick up their sleeve!</a:t>
            </a:r>
            <a:endParaRPr lang="en-US" dirty="0"/>
          </a:p>
        </p:txBody>
      </p:sp>
      <p:pic>
        <p:nvPicPr>
          <p:cNvPr id="8" name="Picture 2" descr="https://s14-eu5.ixquick.com/cgi-bin/serveimage?url=http%3A%2F%2Ft1.gstatic.com%2Fimages%3Fq%3Dtbn%3AANd9GcRIqAGXSdjoX0q2xZdJImBZkJMey0yNKi1A7Z81RTE9WcE5gg2w&amp;sp=78971d73891356ee8a348206abd7bb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992" y="3985229"/>
            <a:ext cx="2925410" cy="194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24200" y="360594"/>
            <a:ext cx="2799100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REVOLVING FUND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9574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15-us2.ixquick.com/cgi-bin/serveimage?url=https%3A%2F%2Fanticap.files.wordpress.com%2F2012%2F02%2Fbanker-with-huge-dollar-sign-in-back-pocket.jpg&amp;sp=9b66b45bcdbf78873436b104262793b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207" y="1543857"/>
            <a:ext cx="2517799" cy="234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910" y="228600"/>
            <a:ext cx="1041202" cy="941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1174843"/>
            <a:ext cx="739151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No, no.   The NEED Act has just been implemented!</a:t>
            </a:r>
          </a:p>
          <a:p>
            <a:endParaRPr lang="en-US" dirty="0" smtClean="0"/>
          </a:p>
          <a:p>
            <a:r>
              <a:rPr lang="en-US" dirty="0" smtClean="0"/>
              <a:t>The banks no longer make our money ‘out of thin air’ when they make loans.</a:t>
            </a:r>
          </a:p>
          <a:p>
            <a:r>
              <a:rPr lang="en-US" dirty="0" smtClean="0"/>
              <a:t>THEY CAN’T CREATE MONEY AND BUY OUR POLITICIANS… </a:t>
            </a:r>
          </a:p>
          <a:p>
            <a:r>
              <a:rPr lang="en-US" dirty="0" smtClean="0"/>
              <a:t>MEDIA…  RESOURCES…  SERVICES…   !!!!</a:t>
            </a:r>
          </a:p>
        </p:txBody>
      </p:sp>
      <p:pic>
        <p:nvPicPr>
          <p:cNvPr id="2050" name="Picture 2" descr="https://s15-us2.ixquick.com/cgi-bin/serveimage?url=http%3A%2F%2Fwww.michaeljournal.org%2Fimages%2F014--The-Octopus.gif&amp;sp=a61d0b9aaf8c9b01b8ca1b3d35a2bca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2978748"/>
            <a:ext cx="6581653" cy="387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24200" y="360594"/>
            <a:ext cx="2799100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REVOLVING FUND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6783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68" y="274732"/>
            <a:ext cx="1397171" cy="1263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4656" y="2216845"/>
            <a:ext cx="77781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YES!</a:t>
            </a:r>
          </a:p>
          <a:p>
            <a:endParaRPr lang="en-US" dirty="0" smtClean="0"/>
          </a:p>
          <a:p>
            <a:r>
              <a:rPr lang="en-US" dirty="0" smtClean="0"/>
              <a:t>THE BANKS WON’T BE ABLE TO CREATE MONEY AND</a:t>
            </a:r>
          </a:p>
          <a:p>
            <a:r>
              <a:rPr lang="en-US" dirty="0" smtClean="0"/>
              <a:t>CAUSE INFLATION AND DEFLATION, FINANCIAL CRISES, BANK BAILOUTS....</a:t>
            </a:r>
          </a:p>
          <a:p>
            <a:r>
              <a:rPr lang="en-US" dirty="0" smtClean="0"/>
              <a:t>to make themselves more powerful!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95576" y="1151430"/>
            <a:ext cx="52578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Really? </a:t>
            </a:r>
          </a:p>
          <a:p>
            <a:r>
              <a:rPr lang="en-US" dirty="0" smtClean="0"/>
              <a:t>You mean our money can now be working for all of us, </a:t>
            </a:r>
          </a:p>
          <a:p>
            <a:r>
              <a:rPr lang="en-US" dirty="0" smtClean="0"/>
              <a:t>instead of working for the 1%?</a:t>
            </a:r>
            <a:endParaRPr lang="en-US" dirty="0"/>
          </a:p>
        </p:txBody>
      </p:sp>
      <p:pic>
        <p:nvPicPr>
          <p:cNvPr id="4098" name="Picture 2" descr="https://s15-us2.ixquick.com/cgi-bin/serveimage?url=https%3A%2F%2Fs3.amazonaws.com%2Flowres.cartoonstock.com%2Fmoney-banking-banker-banking-banks-unpopularity-financial_regulation-cgrn266_low.jpg&amp;sp=9aead9f5c32e7a2130444d3bda9835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951477"/>
            <a:ext cx="3581400" cy="267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0997168">
            <a:off x="7654780" y="5116858"/>
            <a:ext cx="1618412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 rot="19304958">
            <a:off x="7650370" y="5347690"/>
            <a:ext cx="1023742" cy="461665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BANKS</a:t>
            </a:r>
            <a:endParaRPr lang="en-US" sz="2400" dirty="0"/>
          </a:p>
        </p:txBody>
      </p:sp>
      <p:pic>
        <p:nvPicPr>
          <p:cNvPr id="5124" name="Picture 4" descr="https://s15-us2.ixquick.com/cgi-bin/serveimage?url=https%3A%2F%2Fi.ytimg.com%2Fvi%2F1o4k4IqRgGo%2Fmaxresdefault.jpg&amp;sp=25d39ff7d0b6c206528a4a56f5e00b1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68" y="4068785"/>
            <a:ext cx="4275257" cy="2408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124200" y="360594"/>
            <a:ext cx="2799100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REVOLVING FUND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4108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s14-eu5.ixquick.com/cgi-bin/serveimage?url=http%3A%2F%2Fwww.standard.net%2Fimage%2F2016%2F04%2F01%2F1200x_a16-9_b0_q80_p1_ca0%2C4%2C773%2C430%2Ftypes-of-jobs.jpg&amp;sp=faf1e9602153dc57e2f5bc960eeaf4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172477"/>
            <a:ext cx="3226022" cy="181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68" y="274732"/>
            <a:ext cx="1397171" cy="1263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352800" y="940250"/>
            <a:ext cx="52578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You mean our money will be used to ensure all citizens have decent housing, healthcare, and JOBS?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66800" y="4953000"/>
            <a:ext cx="6687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YES!</a:t>
            </a:r>
          </a:p>
          <a:p>
            <a:endParaRPr lang="en-US" dirty="0" smtClean="0"/>
          </a:p>
          <a:p>
            <a:r>
              <a:rPr lang="en-US" dirty="0" smtClean="0"/>
              <a:t>ONLY OUR GOVERNMENT WILL CREATE NEW MONEY WHEN NEEDED,</a:t>
            </a:r>
          </a:p>
          <a:p>
            <a:r>
              <a:rPr lang="en-US" dirty="0" smtClean="0"/>
              <a:t>TO ENSURE PRICES REMAIN STABLE.  No more inflation or deflation.</a:t>
            </a:r>
            <a:endParaRPr lang="en-US" dirty="0"/>
          </a:p>
        </p:txBody>
      </p:sp>
      <p:pic>
        <p:nvPicPr>
          <p:cNvPr id="5" name="Picture 2" descr="https://s15-us2.ixquick.com/cgi-bin/serveimage?url=http%3A%2F%2Ft1.gstatic.com%2Fimages%3Fq%3Dtbn%3AANd9GcRUBTphS1uCkCu0_8J17xAhjq-ziyhL-ploCx60hG5duz9MWiQj&amp;sp=bd1035fcd27ae1fcba39605552eff65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412" y="2950059"/>
            <a:ext cx="3049516" cy="103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15-us2.ixquick.com/cgi-bin/serveimage?url=http%3A%2F%2Fvoiceofthemonkey.com%2Fwp-content%2Fuploads%2F2010%2F12%2FI-Want-You-To-have-Affordable-Healthcare.jpg&amp;sp=367a57652dd15e49b6e5fa0d2f7d7f4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655" y="1957888"/>
            <a:ext cx="1217545" cy="203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352800" y="199089"/>
            <a:ext cx="2799100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REVOLVING FUND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35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 descr="https://s14-eu5.ixquick.com/cgi-bin/serveimage?url=http%3A%2F%2Fstockfresh.com%2Ffiles%2Fp%2Fpressmaster%2Fm%2F30%2F71556_stock-photo-excitement.jpg&amp;sp=ba71b0179deb59e067cbb674e2ca2b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804" y="4760896"/>
            <a:ext cx="2926376" cy="195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s17-us2.ixquick.com/cgi-bin/serveimage?url=http%3A%2F%2Fgrassrootsinternetstrategy.com.au%2Fwp-content%2Fuploads%2F2012%2F08%2FExcited-Businessman.jpg&amp;sp=3015bbe1dc4431ed8de1cba499771fc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564" y="1489891"/>
            <a:ext cx="1750015" cy="265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4" y="685800"/>
            <a:ext cx="1734277" cy="156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39839" y="352515"/>
            <a:ext cx="5250796" cy="107721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a wonderful stupendous</a:t>
            </a:r>
          </a:p>
          <a:p>
            <a:r>
              <a:rPr lang="en-US" sz="3200" dirty="0" smtClean="0"/>
              <a:t>glorious relief !!!!</a:t>
            </a:r>
            <a:endParaRPr lang="en-US" sz="3200" dirty="0"/>
          </a:p>
        </p:txBody>
      </p:sp>
      <p:pic>
        <p:nvPicPr>
          <p:cNvPr id="5124" name="Picture 4" descr="https://s17-us2.ixquick.com/cgi-bin/serveimage?url=http%3A%2F%2Fcdn2.hubspot.net%2Fhub%2F53%2Ffile-2616374662-png%2F00-Blog_Thinkstock_Images%2Fpsych-of-excitement.png&amp;sp=6fe9bedefa388b81c095d0924f9faa5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94" y="2718697"/>
            <a:ext cx="3257365" cy="134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s15-us2.ixquick.com/cgi-bin/serveimage?url=http%3A%2F%2Fwww.freedigitalphotos.net%2Fimages%2Fpreviews%2Fexcitement-grass-represents-elation-pasture-and-grassland-100281928.jpg&amp;sp=550d47805f694b939f7b9e0c14bfc7d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4" y="4254878"/>
            <a:ext cx="3083505" cy="231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9200" y="685800"/>
            <a:ext cx="1031051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126" name="Picture 6" descr="https://s17-us2.ixquick.com/cgi-bin/serveimage?url=http%3A%2F%2Fimages.clipartpanda.com%2Fcalypso-clipart-excited.png&amp;sp=0346b090a5581a6b775936b6fe020ef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8786">
            <a:off x="2127127" y="1582994"/>
            <a:ext cx="4821394" cy="495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58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977" y="1858443"/>
            <a:ext cx="1374526" cy="1242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8201" y="1284881"/>
            <a:ext cx="77360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Okay, think about this:    today,  on this day of TRANSITION </a:t>
            </a:r>
            <a:r>
              <a:rPr lang="en-US" sz="2400" dirty="0"/>
              <a:t>–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2400" dirty="0" smtClean="0"/>
              <a:t>what is our money supply?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315961" y="707115"/>
            <a:ext cx="6602320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Yes, yes, yes.... tell me, what is this Revolving Fund?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082745" y="4464461"/>
            <a:ext cx="3930465" cy="14773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Today, our money supply was created by commercial banks making loans.</a:t>
            </a:r>
          </a:p>
          <a:p>
            <a:endParaRPr lang="en-US" dirty="0"/>
          </a:p>
          <a:p>
            <a:r>
              <a:rPr lang="en-US" dirty="0" smtClean="0"/>
              <a:t>So our money supply ... is ...</a:t>
            </a:r>
          </a:p>
          <a:p>
            <a:r>
              <a:rPr lang="en-US" dirty="0" smtClean="0"/>
              <a:t>unpaid loans owed to banks!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3106" y="4154157"/>
            <a:ext cx="30201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</a:t>
            </a:r>
            <a:endParaRPr lang="en-US" dirty="0"/>
          </a:p>
        </p:txBody>
      </p:sp>
      <p:pic>
        <p:nvPicPr>
          <p:cNvPr id="3080" name="Picture 8" descr="https://s16-us2.ixquick.com/cgi-bin/serveimage?url=http%3A%2F%2Ft2.gstatic.com%2Fimages%3Fq%3Dtbn%3AANd9GcS8A2sij87N51MkDkRCma6cC-952gfxhKytOK_zNRW0PwU3Syd6&amp;sp=9d86f5faa8247f979a1b9af8ce7f78e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7" y="3032870"/>
            <a:ext cx="4967243" cy="342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3106" y="3057265"/>
            <a:ext cx="83019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Create</a:t>
            </a:r>
          </a:p>
          <a:p>
            <a:r>
              <a:rPr lang="en-US" dirty="0" smtClean="0"/>
              <a:t>Loans</a:t>
            </a:r>
            <a:endParaRPr lang="en-US" dirty="0"/>
          </a:p>
        </p:txBody>
      </p:sp>
      <p:pic>
        <p:nvPicPr>
          <p:cNvPr id="1028" name="Picture 4" descr="https://s17-us2.ixquick.com/cgi-bin/serveimage?url=http%3A%2F%2Fblog.blominvestbank.com%2Fwp-content%2Fuploads%2F2014%2F10%2Fbanks.jpg&amp;sp=371288efa46c5ba8d94bd18c24d4e9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57" y="2274377"/>
            <a:ext cx="1102489" cy="82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22669" y="3424733"/>
            <a:ext cx="381972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You’re making me think, and ... and .... it’s FUN!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712900">
            <a:off x="1823019" y="4350029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Unpaid Loans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828266" y="96874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783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634" y="2673668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30850" y="5410200"/>
            <a:ext cx="2175596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And... now?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990600"/>
            <a:ext cx="81748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Right!   Yesterday, the day before TRANSITION,</a:t>
            </a:r>
          </a:p>
          <a:p>
            <a:r>
              <a:rPr lang="en-US" dirty="0" smtClean="0"/>
              <a:t>if a borrower repaid his loan, the principal repayment would have been ‘extinguished’,</a:t>
            </a:r>
          </a:p>
          <a:p>
            <a:r>
              <a:rPr lang="en-US" dirty="0" smtClean="0"/>
              <a:t>meaning money would disappear from the books of the bank.   </a:t>
            </a:r>
            <a:endParaRPr lang="en-US" dirty="0"/>
          </a:p>
        </p:txBody>
      </p:sp>
      <p:pic>
        <p:nvPicPr>
          <p:cNvPr id="4098" name="Picture 2" descr="https://s16-us2.ixquick.com/cgi-bin/serveimage?url=http%3A%2F%2Ft2.gstatic.com%2Fimages%3Fq%3Dtbn%3AANd9GcSM4KsQdfYQgioAo2wo5OdJh2Yh2MesOpSD9kTVZR6VsOZKAk-LGw&amp;sp=bc535de9c3a71c9025628c3436df179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057400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61125" y="118795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861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697" y="3619292"/>
            <a:ext cx="1397171" cy="1263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9795" y="1136536"/>
            <a:ext cx="787382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Starting at TRANSITION, the commercial banks must make loans</a:t>
            </a:r>
          </a:p>
          <a:p>
            <a:r>
              <a:rPr lang="en-US" u="sng" dirty="0" smtClean="0"/>
              <a:t>from money they own, borrow, or get from investors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And when these loans are repaid, the money doesn’t disappear!    It gets returned</a:t>
            </a:r>
          </a:p>
          <a:p>
            <a:r>
              <a:rPr lang="en-US" dirty="0" smtClean="0"/>
              <a:t>to the bank to lend out again.</a:t>
            </a:r>
          </a:p>
          <a:p>
            <a:endParaRPr lang="en-US" dirty="0" smtClean="0"/>
          </a:p>
          <a:p>
            <a:r>
              <a:rPr lang="en-US" dirty="0" smtClean="0"/>
              <a:t>They can’t create or destroy money by creating bank loans any more.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14600" y="5334000"/>
            <a:ext cx="4356129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I’m sorry.</a:t>
            </a:r>
          </a:p>
          <a:p>
            <a:r>
              <a:rPr lang="en-US" sz="2400" dirty="0" smtClean="0"/>
              <a:t>I have to repeat myself, I’m sorry!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858697" y="5749498"/>
            <a:ext cx="2055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ym typeface="Wingdings" panose="05000000000000000000" pitchFamily="2" charset="2"/>
              </a:rPr>
              <a:t>      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761125" y="118795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3831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242644"/>
            <a:ext cx="1397171" cy="1263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4905" y="304800"/>
            <a:ext cx="8252259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a wonderful stupendous glorious relief !!!!</a:t>
            </a:r>
            <a:endParaRPr lang="en-US" sz="3200" dirty="0"/>
          </a:p>
        </p:txBody>
      </p:sp>
      <p:pic>
        <p:nvPicPr>
          <p:cNvPr id="5124" name="Picture 4" descr="https://s17-us2.ixquick.com/cgi-bin/serveimage?url=http%3A%2F%2Fcdn2.hubspot.net%2Fhub%2F53%2Ffile-2616374662-png%2F00-Blog_Thinkstock_Images%2Fpsych-of-excitement.png&amp;sp=6fe9bedefa388b81c095d0924f9faa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36" y="2952373"/>
            <a:ext cx="2635255" cy="109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s17-us2.ixquick.com/cgi-bin/serveimage?url=http%3A%2F%2Fgrassrootsinternetstrategy.com.au%2Fwp-content%2Fuploads%2F2012%2F08%2FExcited-Businessman.jpg&amp;sp=3015bbe1dc4431ed8de1cba499771fc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1" y="4306656"/>
            <a:ext cx="1542256" cy="233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s14-eu5.ixquick.com/cgi-bin/serveimage?url=http%3A%2F%2Fstockfresh.com%2Ffiles%2Fp%2Fpressmaster%2Fm%2F30%2F71556_stock-photo-excitement.jpg&amp;sp=ba71b0179deb59e067cbb674e2ca2b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931458"/>
            <a:ext cx="2282825" cy="152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s15-us2.ixquick.com/cgi-bin/serveimage?url=http%3A%2F%2Fwww.freedigitalphotos.net%2Fimages%2Fpreviews%2Fexcitement-grass-represents-elation-pasture-and-grassland-100281928.jpg&amp;sp=550d47805f694b939f7b9e0c14bfc7d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00" y="4478124"/>
            <a:ext cx="2371940" cy="177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s16-us2.ixquick.com/cgi-bin/serveimage?url=https%3A%2F%2Fmohammadatif.files.wordpress.com%2F2014%2F01%2Fexcite.jpg&amp;sp=cc8e1a87e64db242f666e76daa7405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402464"/>
            <a:ext cx="220027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s17-us2.ixquick.com/cgi-bin/serveimage?url=http%3A%2F%2Fimages.clipartpanda.com%2Fcalypso-clipart-excited.png&amp;sp=0346b090a5581a6b775936b6fe020ef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777">
            <a:off x="1981200" y="889574"/>
            <a:ext cx="5334000" cy="536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00192" y="880893"/>
            <a:ext cx="746156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37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35" y="5038276"/>
            <a:ext cx="1858134" cy="168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1955" y="1226792"/>
            <a:ext cx="4876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Good question.   The Revolving Fund ensures we have </a:t>
            </a:r>
            <a:r>
              <a:rPr lang="en-US" dirty="0"/>
              <a:t>a </a:t>
            </a:r>
            <a:r>
              <a:rPr lang="en-US" dirty="0" smtClean="0"/>
              <a:t>permanent, stable money supply at</a:t>
            </a:r>
          </a:p>
          <a:p>
            <a:r>
              <a:rPr lang="en-US" dirty="0" smtClean="0"/>
              <a:t>TRANSITION and in the future.</a:t>
            </a:r>
          </a:p>
          <a:p>
            <a:endParaRPr lang="en-US" dirty="0"/>
          </a:p>
          <a:p>
            <a:r>
              <a:rPr lang="en-US" dirty="0" smtClean="0"/>
              <a:t>Today’s pre-TRANSITION money supply is 12 Trillion Dollars!  This money, </a:t>
            </a:r>
            <a:r>
              <a:rPr lang="en-US" dirty="0"/>
              <a:t>created by </a:t>
            </a:r>
            <a:r>
              <a:rPr lang="en-US" dirty="0" smtClean="0"/>
              <a:t>bank loans, is found in all types of deposit accounts in banks:</a:t>
            </a:r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r>
              <a:rPr lang="en-US" dirty="0"/>
              <a:t> </a:t>
            </a:r>
            <a:r>
              <a:rPr lang="en-US" dirty="0" smtClean="0"/>
              <a:t>    savings  ...  checking ... time deposits ... etc.</a:t>
            </a:r>
          </a:p>
          <a:p>
            <a:endParaRPr lang="en-US" dirty="0" smtClean="0"/>
          </a:p>
          <a:p>
            <a:r>
              <a:rPr lang="en-US" dirty="0" smtClean="0"/>
              <a:t>This is the life blood of our economy.  We all</a:t>
            </a:r>
          </a:p>
          <a:p>
            <a:r>
              <a:rPr lang="en-US" dirty="0" smtClean="0"/>
              <a:t>need it ... and we need all of it.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038599" y="181641"/>
            <a:ext cx="5105401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Wait!   Why do we need a Revolving Fund if the government will now create our money DEBT-FREE?</a:t>
            </a:r>
            <a:endParaRPr lang="en-US" dirty="0"/>
          </a:p>
        </p:txBody>
      </p:sp>
      <p:pic>
        <p:nvPicPr>
          <p:cNvPr id="4102" name="Picture 6" descr="https://s15-us2.ixquick.com/cgi-bin/serveimage?url=http%3A%2F%2Fwww.elearnmarkets.com%2Fblog%2Fwp-content%2Fuploads%2F2016%2F01%2FVarious-types-of-bank-deposits-e1452857336257.jpeg&amp;sp=e9ef4b5326b1b05d63c9ab7df142f6e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25" y="957473"/>
            <a:ext cx="36195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00179" y="857460"/>
            <a:ext cx="399340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                                 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967938" y="3759649"/>
            <a:ext cx="399340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                                 </a:t>
            </a:r>
            <a:endParaRPr lang="en-US" dirty="0"/>
          </a:p>
        </p:txBody>
      </p:sp>
      <p:pic>
        <p:nvPicPr>
          <p:cNvPr id="2050" name="Picture 2" descr="https://s14-eu5.ixquick.com/cgi-bin/serveimage?url=https%3A%2F%2Fupload.wikimedia.org%2Fwikipedia%2Fcommons%2Fa%2Fa1%2FCity_farm_in_chicago.jpg&amp;sp=b8bf0ed1b9bded8b3e083fab0f424ba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46705" y="3303885"/>
            <a:ext cx="2557310" cy="362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53486" y="181641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971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95" y="319194"/>
            <a:ext cx="1365517" cy="123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59756" y="1260878"/>
            <a:ext cx="644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Revolving Fund makes sure our money supply stays STABLE!!!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2909722"/>
            <a:ext cx="3071803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MONEY SUPPLY = </a:t>
            </a:r>
            <a:r>
              <a:rPr lang="en-US" u="sng" dirty="0" smtClean="0"/>
              <a:t>BANK LOANS</a:t>
            </a:r>
            <a:endParaRPr lang="en-US" sz="2800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4724400" y="2906751"/>
            <a:ext cx="42672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MONEY SUPPLY:  </a:t>
            </a:r>
            <a:r>
              <a:rPr lang="en-US" u="sng" dirty="0" smtClean="0"/>
              <a:t>DEBT-FREE PUBLIC MONEY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15476" y="2381150"/>
            <a:ext cx="224478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BEFORE TRANSITION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676899" y="2400590"/>
            <a:ext cx="2362201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AFTER TRANSITION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761125" y="118795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  <p:pic>
        <p:nvPicPr>
          <p:cNvPr id="30" name="Picture 8" descr="https://s16-us2.ixquick.com/cgi-bin/serveimage?url=http%3A%2F%2Ft2.gstatic.com%2Fimages%3Fq%3Dtbn%3AANd9GcS8A2sij87N51MkDkRCma6cC-952gfxhKytOK_zNRW0PwU3Syd6&amp;sp=9d86f5faa8247f979a1b9af8ce7f78e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736086"/>
            <a:ext cx="3285020" cy="2268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14-eu5.ixquick.com/cgi-bin/serveimage?url=https%3A%2F%2Fthemoreroom.files.wordpress.com%2F2013%2F03%2Fdscn13931.jpg&amp;sp=20876879c2a6204915fe20d1d1d3642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645148"/>
            <a:ext cx="3145420" cy="235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0" y="6244542"/>
            <a:ext cx="3285020" cy="33855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DISAPPEARING WITH REPAYMENT</a:t>
            </a:r>
            <a:endParaRPr lang="en-US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5351010" y="6180688"/>
            <a:ext cx="3285020" cy="33855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PERMANENTLY CIRCULATING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4026143" y="787596"/>
            <a:ext cx="4102277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WHAT HAPPENS TO OUR MONEY SUPPLY?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78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10" y="90271"/>
            <a:ext cx="1365517" cy="123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1992179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12-trillion pre-TRANSITION money supply must</a:t>
            </a:r>
          </a:p>
          <a:p>
            <a:r>
              <a:rPr lang="en-US" dirty="0" smtClean="0"/>
              <a:t>not ‘disappear’ when the bank loans are repaid,</a:t>
            </a:r>
          </a:p>
          <a:p>
            <a:r>
              <a:rPr lang="en-US" dirty="0" smtClean="0"/>
              <a:t>or we will have deflation.                                       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61125" y="118795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  <p:pic>
        <p:nvPicPr>
          <p:cNvPr id="2052" name="Picture 4" descr="https://s14-eu5.ixquick.com/cgi-bin/serveimage?url=http%3A%2F%2Ftrendsupdates.com%2Fwp-content%2Fuploads%2F2008%2F12%2Funemployment.jpg&amp;sp=6934cc84511c43f0a0fcfa19359c72c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14755"/>
            <a:ext cx="2286000" cy="171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14-eu5.ixquick.com/cgi-bin/serveimage?url=http%3A%2F%2Fwww.clipartkid.com%2Fimages%2F372%2Fthe-latest-perspectives-article-demonizing-the-rich-highlights-a-z7fz2S-clipart.jpg&amp;sp=047aac83f6f693a77c9670637da5bcb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379" y="3341531"/>
            <a:ext cx="177999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62464" y="5459487"/>
            <a:ext cx="3846887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So, what do we do?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3394810" y="3679966"/>
            <a:ext cx="5382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12-trillion pre-TRANSITION money supply </a:t>
            </a:r>
            <a:r>
              <a:rPr lang="en-US" dirty="0" smtClean="0"/>
              <a:t>must not be kept by </a:t>
            </a:r>
            <a:r>
              <a:rPr lang="en-US" dirty="0"/>
              <a:t>the banks, when the bank </a:t>
            </a:r>
            <a:r>
              <a:rPr lang="en-US" dirty="0" smtClean="0"/>
              <a:t>loans are </a:t>
            </a:r>
            <a:r>
              <a:rPr lang="en-US" dirty="0"/>
              <a:t>repaid, or they will be wealthy beyond compare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73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s://s16-us2.ixquick.com/cgi-bin/serveimage?url=http%3A%2F%2Fimage.shutterstock.com%2Fz%2Fstock-photo-yellow-diamond-start-here-with-up-arrow-sign-isolated-on-a-white-background-1234053.jpg&amp;sp=6c57c5f25d83ecb674d6849a9062594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25" y="4666184"/>
            <a:ext cx="1128446" cy="1205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44" y="102458"/>
            <a:ext cx="1226428" cy="104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8262" y="1293352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 TRANSITION, the banks will legally owe the Treasury’s Revolving Fund 12 trillion dollars – </a:t>
            </a:r>
            <a:r>
              <a:rPr lang="en-US" b="1" u="sng" dirty="0" smtClean="0"/>
              <a:t>the pre-TRANSITION bank loans</a:t>
            </a:r>
            <a:r>
              <a:rPr lang="en-US" dirty="0" smtClean="0"/>
              <a:t>.   Repayments of these loans must be passed to the Revolving Fund to be SPENT or LOANED into the money supply.                 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61125" y="118795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315200" y="5688505"/>
            <a:ext cx="845103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Ah!</a:t>
            </a:r>
            <a:endParaRPr lang="en-US" sz="3600" dirty="0"/>
          </a:p>
        </p:txBody>
      </p:sp>
      <p:pic>
        <p:nvPicPr>
          <p:cNvPr id="2" name="Picture 2" descr="https://s15-us2.ixquick.com/cgi-bin/serveimage?url=https%3A%2F%2Fwww.loannow.com%2Fwp-content%2Fuploads%2F2015%2F06%2F14.png&amp;sp=79fb51b0249829c40d1a41338a47504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" y="2883856"/>
            <a:ext cx="1437669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15-us2.ixquick.com/cgi-bin/serveimage?url=http%3A%2F%2Fviipip.com%2Fimages%2Fnewsdata%2F2009%2F9%2F20090916135500_viipipdotcom_1185bank%25202.jpg&amp;sp=f1baf5db5a5ab6f5cae820447c75a48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901" y="2883855"/>
            <a:ext cx="1371600" cy="1336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s16-us2.ixquick.com/cgi-bin/serveimage?url=http%3A%2F%2Ft1.gstatic.com%2Fimages%3Fq%3Dtbn%3AANd9GcR5VpzJElObWjDqcDIcAMqYCHpcouaktb9OGqD7QmzXDMWJl07aSw&amp;sp=eb2fb4f74bc38269d3a8aad38f9f67eb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232" y="2717179"/>
            <a:ext cx="2301469" cy="166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2089" y="4417028"/>
            <a:ext cx="1302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BORROWER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14018" y="4348561"/>
            <a:ext cx="1865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REVOLVING FUND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78975" y="3075852"/>
            <a:ext cx="2037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PRINCIPAL PAYMENTS</a:t>
            </a:r>
            <a:endParaRPr 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889771" y="3091157"/>
            <a:ext cx="2037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PRINCIPAL PAYMENTS</a:t>
            </a:r>
            <a:endParaRPr lang="en-US" sz="1600" b="1" dirty="0"/>
          </a:p>
        </p:txBody>
      </p:sp>
      <p:pic>
        <p:nvPicPr>
          <p:cNvPr id="1032" name="Picture 8" descr="https://s16-us2.ixquick.com/cgi-bin/serveimage?url=http%3A%2F%2Ft1.gstatic.com%2Fimages%3Fq%3Dtbn%3AANd9GcQMflDWcnXOFlf2nMMAdvBtE9eHMDPO9H3UIvmLsnAi0lHqBjex1A&amp;sp=f7f8f432b1e14f7717ffb44b17766d5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368" y="3552134"/>
            <a:ext cx="1188044" cy="33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https://s16-us2.ixquick.com/cgi-bin/serveimage?url=http%3A%2F%2Ft1.gstatic.com%2Fimages%3Fq%3Dtbn%3AANd9GcQMflDWcnXOFlf2nMMAdvBtE9eHMDPO9H3UIvmLsnAi0lHqBjex1A&amp;sp=f7f8f432b1e14f7717ffb44b17766d5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390" y="3527755"/>
            <a:ext cx="1153793" cy="31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https://s16-us2.ixquick.com/cgi-bin/serveimage?url=http%3A%2F%2Ft1.gstatic.com%2Fimages%3Fq%3Dtbn%3AANd9GcQMflDWcnXOFlf2nMMAdvBtE9eHMDPO9H3UIvmLsnAi0lHqBjex1A&amp;sp=f7f8f432b1e14f7717ffb44b17766d5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97144">
            <a:off x="5797898" y="4726986"/>
            <a:ext cx="1172510" cy="33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https://s14-eu5.ixquick.com/cgi-bin/serveimage?url=https%3A%2F%2Fthemoreroom.files.wordpress.com%2F2013%2F03%2Fdscn13931.jpg&amp;sp=20876879c2a6204915fe20d1d1d3642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752" y="4717893"/>
            <a:ext cx="2091798" cy="1568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91552" y="6367184"/>
            <a:ext cx="236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STABLE MONEY SUPPLY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78975" y="2795188"/>
            <a:ext cx="1761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pre-TRANSITION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901674" y="2810776"/>
            <a:ext cx="1761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pre-TRANSITION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6629" y="5751188"/>
            <a:ext cx="16129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1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5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Arrow 31"/>
          <p:cNvSpPr/>
          <p:nvPr/>
        </p:nvSpPr>
        <p:spPr>
          <a:xfrm rot="16200000">
            <a:off x="768530" y="5957168"/>
            <a:ext cx="267229" cy="46763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27" name="Picture 2" descr="https://s16-us2.ixquick.com/cgi-bin/serveimage?url=http%3A%2F%2Ft2.gstatic.com%2Fimages%3Fq%3Dtbn%3AANd9GcR0ByganDirPmj0Oq7lzQHolr7iE7Iznu1lSgz0kt69VdgPtXOu&amp;sp=48e0cc86c6def33deac2a9c1a89462c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446" y="2756987"/>
            <a:ext cx="2259662" cy="199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40" y="2347604"/>
            <a:ext cx="1354808" cy="122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3594" y="606840"/>
            <a:ext cx="90204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Over time, WE RECYCLE the 12-trillion pre-TRANSITION </a:t>
            </a:r>
            <a:r>
              <a:rPr lang="en-US" dirty="0"/>
              <a:t>bank </a:t>
            </a:r>
            <a:r>
              <a:rPr lang="en-US" dirty="0" smtClean="0"/>
              <a:t>loans back into the money supply, so the economy remains stable.    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bank gets its interest, the borrower pays off debt, and the economy has </a:t>
            </a:r>
            <a:r>
              <a:rPr lang="en-US" dirty="0" smtClean="0"/>
              <a:t>a stable </a:t>
            </a:r>
            <a:r>
              <a:rPr lang="en-US" dirty="0"/>
              <a:t>money supply</a:t>
            </a:r>
            <a:r>
              <a:rPr lang="en-US" dirty="0" smtClean="0"/>
              <a:t>.    All debts are payable!  </a:t>
            </a:r>
            <a:endParaRPr lang="en-US" i="1" dirty="0"/>
          </a:p>
        </p:txBody>
      </p:sp>
      <p:sp>
        <p:nvSpPr>
          <p:cNvPr id="14" name="Left Arrow 13"/>
          <p:cNvSpPr/>
          <p:nvPr/>
        </p:nvSpPr>
        <p:spPr>
          <a:xfrm rot="19953397">
            <a:off x="1148757" y="4178531"/>
            <a:ext cx="2065281" cy="920670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BORROWERS 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REPAY LOANS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15" name="Picture 4" descr="https://s17-us2.ixquick.com/cgi-bin/serveimage?url=http%3A%2F%2Fblog.blominvestbank.com%2Fwp-content%2Fuploads%2F2014%2F10%2Fbanks.jpg&amp;sp=371288efa46c5ba8d94bd18c24d4e9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41" y="5230077"/>
            <a:ext cx="1086056" cy="81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ight Arrow 16"/>
          <p:cNvSpPr/>
          <p:nvPr/>
        </p:nvSpPr>
        <p:spPr>
          <a:xfrm>
            <a:off x="2601927" y="5614811"/>
            <a:ext cx="3432716" cy="75112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PRINCIPAL  REPAYMENTS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18" name="Picture 2" descr="https://s16-us2.ixquick.com/cgi-bin/serveimage?url=http%3A%2F%2Ft1.gstatic.com%2Fimages%3Fq%3Dtbn%3AANd9GcR5VpzJElObWjDqcDIcAMqYCHpcouaktb9OGqD7QmzXDMWJl07aSw&amp;sp=eb2fb4f74bc38269d3a8aad38f9f67e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731" y="4780648"/>
            <a:ext cx="1862171" cy="135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826058" y="6016823"/>
            <a:ext cx="1491883" cy="30777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REVOLVING FUND</a:t>
            </a:r>
            <a:endParaRPr lang="en-US" sz="1400" dirty="0"/>
          </a:p>
        </p:txBody>
      </p:sp>
      <p:sp>
        <p:nvSpPr>
          <p:cNvPr id="20" name="Right Arrow 19"/>
          <p:cNvSpPr/>
          <p:nvPr/>
        </p:nvSpPr>
        <p:spPr>
          <a:xfrm rot="12533784">
            <a:off x="5036542" y="4203268"/>
            <a:ext cx="1983512" cy="8340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1" name="Flowchart: Connector 20"/>
          <p:cNvSpPr/>
          <p:nvPr/>
        </p:nvSpPr>
        <p:spPr>
          <a:xfrm>
            <a:off x="664153" y="4785896"/>
            <a:ext cx="457200" cy="4572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18165" y="476434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24" name="Flowchart: Connector 23"/>
          <p:cNvSpPr/>
          <p:nvPr/>
        </p:nvSpPr>
        <p:spPr>
          <a:xfrm>
            <a:off x="3924881" y="5242601"/>
            <a:ext cx="457200" cy="4572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979752" y="521317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2</a:t>
            </a:r>
            <a:endParaRPr lang="en-US" sz="2400" b="1" dirty="0"/>
          </a:p>
        </p:txBody>
      </p:sp>
      <p:sp>
        <p:nvSpPr>
          <p:cNvPr id="28" name="Flowchart: Connector 27"/>
          <p:cNvSpPr/>
          <p:nvPr/>
        </p:nvSpPr>
        <p:spPr>
          <a:xfrm rot="321246">
            <a:off x="6216416" y="4012529"/>
            <a:ext cx="457200" cy="4572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 rot="321246">
            <a:off x="6274937" y="401936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3</a:t>
            </a:r>
            <a:endParaRPr lang="en-US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2761127" y="49651"/>
            <a:ext cx="3577711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STABLE MONEY SUPPLY</a:t>
            </a:r>
            <a:endParaRPr lang="en-US" sz="2800" dirty="0"/>
          </a:p>
        </p:txBody>
      </p:sp>
      <p:pic>
        <p:nvPicPr>
          <p:cNvPr id="31" name="Picture 30" descr="https://s14-eu5.ixquick.com/cgi-bin/serveimage?url=https%3A%2F%2Fthemoreroom.files.wordpress.com%2F2013%2F03%2Fdscn13931.jpg&amp;sp=20876879c2a6204915fe20d1d1d3642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44" y="3050640"/>
            <a:ext cx="1550160" cy="117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08344" y="3850780"/>
            <a:ext cx="1550160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DEBT-FREE</a:t>
            </a:r>
          </a:p>
          <a:p>
            <a:r>
              <a:rPr lang="en-US" sz="1600" dirty="0" smtClean="0"/>
              <a:t>MONEY SUPPLY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23594" y="6308055"/>
            <a:ext cx="1805431" cy="307777"/>
          </a:xfrm>
          <a:prstGeom prst="rect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BANKS KEEP INTEREST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81011" y="2448910"/>
            <a:ext cx="1070101" cy="33855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ECONOMY</a:t>
            </a:r>
            <a:endParaRPr lang="en-US" sz="1600" dirty="0"/>
          </a:p>
        </p:txBody>
      </p:sp>
      <p:sp>
        <p:nvSpPr>
          <p:cNvPr id="2" name="TextBox 1"/>
          <p:cNvSpPr txBox="1"/>
          <p:nvPr/>
        </p:nvSpPr>
        <p:spPr>
          <a:xfrm rot="1758813">
            <a:off x="5363030" y="4574297"/>
            <a:ext cx="16467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FUND </a:t>
            </a:r>
            <a:r>
              <a:rPr lang="en-US" sz="1400" dirty="0" smtClean="0"/>
              <a:t>SPENDS BACK</a:t>
            </a:r>
          </a:p>
        </p:txBody>
      </p:sp>
    </p:spTree>
    <p:extLst>
      <p:ext uri="{BB962C8B-B14F-4D97-AF65-F5344CB8AC3E}">
        <p14:creationId xmlns:p14="http://schemas.microsoft.com/office/powerpoint/2010/main" val="301828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4" grpId="0" animBg="1"/>
      <p:bldP spid="17" grpId="0" animBg="1"/>
      <p:bldP spid="20" grpId="0" animBg="1"/>
      <p:bldP spid="21" grpId="0" animBg="1"/>
      <p:bldP spid="22" grpId="0"/>
      <p:bldP spid="24" grpId="0" animBg="1"/>
      <p:bldP spid="25" grpId="0"/>
      <p:bldP spid="28" grpId="0" animBg="1"/>
      <p:bldP spid="29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61" y="593466"/>
            <a:ext cx="1365517" cy="123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2810" y="1951987"/>
            <a:ext cx="82355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Well, first, the Treasury can lend the funds to banks, if the bank needs money to make a loan.   The Treasury will charge less interest than the bank charges its customer.</a:t>
            </a:r>
          </a:p>
          <a:p>
            <a:endParaRPr lang="en-US" dirty="0"/>
          </a:p>
          <a:p>
            <a:r>
              <a:rPr lang="en-US" dirty="0" smtClean="0"/>
              <a:t>This will ensure the banks will always have enough money to lend into our economy!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48264" y="1075641"/>
            <a:ext cx="5638531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So, how will the Treasury recycle the funds?</a:t>
            </a:r>
            <a:endParaRPr lang="en-US" sz="2400" dirty="0"/>
          </a:p>
        </p:txBody>
      </p:sp>
      <p:pic>
        <p:nvPicPr>
          <p:cNvPr id="6146" name="Picture 2" descr="https://s16-us2.ixquick.com/cgi-bin/serveimage?url=http%3A%2F%2Ft1.gstatic.com%2Fimages%3Fq%3Dtbn%3AANd9GcR5VpzJElObWjDqcDIcAMqYCHpcouaktb9OGqD7QmzXDMWJl07aSw&amp;sp=eb2fb4f74bc38269d3a8aad38f9f67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02" y="4670799"/>
            <a:ext cx="1998962" cy="1450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0218" y="4302041"/>
            <a:ext cx="205120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REVOLVING FUND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676756" y="5350537"/>
            <a:ext cx="1956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LOANED TO BANKS</a:t>
            </a:r>
            <a:endParaRPr lang="en-US" dirty="0"/>
          </a:p>
        </p:txBody>
      </p:sp>
      <p:pic>
        <p:nvPicPr>
          <p:cNvPr id="8" name="Picture 4" descr="https://s17-us2.ixquick.com/cgi-bin/serveimage?url=http%3A%2F%2Fblog.blominvestbank.com%2Fwp-content%2Fuploads%2F2014%2F10%2Fbanks.jpg&amp;sp=371288efa46c5ba8d94bd18c24d4e9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594" y="4868396"/>
            <a:ext cx="703481" cy="52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s17-us2.ixquick.com/cgi-bin/serveimage?url=http%3A%2F%2Fblog.blominvestbank.com%2Fwp-content%2Fuploads%2F2014%2F10%2Fbanks.jpg&amp;sp=371288efa46c5ba8d94bd18c24d4e9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28" y="5393381"/>
            <a:ext cx="725412" cy="54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s17-us2.ixquick.com/cgi-bin/serveimage?url=http%3A%2F%2Fblog.blominvestbank.com%2Fwp-content%2Fuploads%2F2014%2F10%2Fbanks.jpg&amp;sp=371288efa46c5ba8d94bd18c24d4e9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100" y="5915741"/>
            <a:ext cx="748975" cy="56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3294472" y="491288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6194168" y="505057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088777" y="5513842"/>
            <a:ext cx="12743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LOANED TO</a:t>
            </a:r>
          </a:p>
          <a:p>
            <a:r>
              <a:rPr lang="en-US" sz="1600" dirty="0" smtClean="0"/>
              <a:t>CUSTOMERS</a:t>
            </a:r>
            <a:endParaRPr lang="en-US" sz="1600" dirty="0"/>
          </a:p>
        </p:txBody>
      </p:sp>
      <p:pic>
        <p:nvPicPr>
          <p:cNvPr id="15" name="Picture 2" descr="https://s16-us2.ixquick.com/cgi-bin/serveimage?url=http%3A%2F%2Ft2.gstatic.com%2Fimages%3Fq%3Dtbn%3AANd9GcR0ByganDirPmj0Oq7lzQHolr7iE7Iznu1lSgz0kt69VdgPtXOu&amp;sp=48e0cc86c6def33deac2a9c1a89462c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01" y="5283753"/>
            <a:ext cx="1258653" cy="108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625912" y="5552693"/>
            <a:ext cx="668773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MONEY</a:t>
            </a:r>
          </a:p>
          <a:p>
            <a:r>
              <a:rPr lang="en-US" sz="1200" dirty="0" smtClean="0"/>
              <a:t>SUPPLY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7363165" y="5014337"/>
            <a:ext cx="1194269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ECONOMY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2850109" y="249533"/>
            <a:ext cx="2797112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#1 Loans to Banks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4634713" y="4328364"/>
            <a:ext cx="88524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BANKS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6986787" y="4036766"/>
            <a:ext cx="192507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ECONOMY WITH</a:t>
            </a:r>
          </a:p>
          <a:p>
            <a:r>
              <a:rPr lang="en-US" sz="2000" dirty="0" smtClean="0"/>
              <a:t>MONEY SUPPLY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6420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549" y="1234266"/>
            <a:ext cx="2020209" cy="1826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9349" y="3491626"/>
            <a:ext cx="8122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Also, if there is a national emergency, the Treasurer, advised by the Monetary Authority and authorized by Congress, shall draw out from the fund up to 80% of the Revolving Fund. </a:t>
            </a:r>
            <a:endParaRPr lang="en-US" dirty="0"/>
          </a:p>
        </p:txBody>
      </p:sp>
      <p:pic>
        <p:nvPicPr>
          <p:cNvPr id="6146" name="Picture 2" descr="https://s16-us2.ixquick.com/cgi-bin/serveimage?url=http%3A%2F%2Ft1.gstatic.com%2Fimages%3Fq%3Dtbn%3AANd9GcR5VpzJElObWjDqcDIcAMqYCHpcouaktb9OGqD7QmzXDMWJl07aSw&amp;sp=eb2fb4f74bc38269d3a8aad38f9f67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549" y="5002824"/>
            <a:ext cx="2574618" cy="186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0865" y="4816206"/>
            <a:ext cx="24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REVOLVING FUND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392058" y="6055712"/>
            <a:ext cx="1023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SPEND</a:t>
            </a:r>
            <a:endParaRPr lang="en-US" sz="2400" dirty="0"/>
          </a:p>
        </p:txBody>
      </p:sp>
      <p:sp>
        <p:nvSpPr>
          <p:cNvPr id="3" name="Right Arrow 2"/>
          <p:cNvSpPr/>
          <p:nvPr/>
        </p:nvSpPr>
        <p:spPr>
          <a:xfrm>
            <a:off x="4436687" y="56303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718442" y="210322"/>
            <a:ext cx="4367478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#2  Lender of Last Resort</a:t>
            </a:r>
            <a:endParaRPr lang="en-US" sz="3200" b="1" dirty="0"/>
          </a:p>
        </p:txBody>
      </p:sp>
      <p:pic>
        <p:nvPicPr>
          <p:cNvPr id="5" name="Picture 2" descr="https://s15-us2.ixquick.com/cgi-bin/serveimage?url=http%3A%2F%2Ftothedeathmedia.com%2Fwp-content%2Fuploads%2F2015%2F07%2Fbad-economics.jpg&amp;sp=65e7fdc332852b1826a04e9c750d5d5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615" y="972672"/>
            <a:ext cx="3133059" cy="234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s16-us2.ixquick.com/cgi-bin/serveimage?url=http%3A%2F%2Ft2.gstatic.com%2Fimages%3Fq%3Dtbn%3AANd9GcR0ByganDirPmj0Oq7lzQHolr7iE7Iznu1lSgz0kt69VdgPtXOu&amp;sp=48e0cc86c6def33deac2a9c1a89462c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350" y="5154832"/>
            <a:ext cx="1258653" cy="108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571952" y="5507213"/>
            <a:ext cx="1350306" cy="3077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MONEY SUPPLY</a:t>
            </a:r>
            <a:endParaRPr lang="en-US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603734" y="4857911"/>
            <a:ext cx="1194269" cy="3077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ECONOMY</a:t>
            </a:r>
            <a:endParaRPr lang="en-US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443439" y="544565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80%</a:t>
            </a:r>
            <a:endParaRPr lang="en-US" dirty="0"/>
          </a:p>
        </p:txBody>
      </p:sp>
      <p:pic>
        <p:nvPicPr>
          <p:cNvPr id="16" name="Picture 15" descr="https://s14-eu5.ixquick.com/cgi-bin/serveimage?url=https%3A%2F%2Fthemoreroom.files.wordpress.com%2F2013%2F03%2Fdscn13931.jpg&amp;sp=20876879c2a6204915fe20d1d1d3642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10" y="5404415"/>
            <a:ext cx="712479" cy="538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s://s16-us2.ixquick.com/cgi-bin/serveimage?url=http%3A%2F%2Ft0.gstatic.com%2Fimages%3Fq%3Dtbn%3AANd9GcQ5Kscr_fmK4KbaXW1iKMit1tcB4hDG3OafQ8xzNWbz7Ns-HyGVYA&amp;sp=2a6138416948e2c11d5c78a81a47ac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470" y="3090261"/>
            <a:ext cx="1727414" cy="154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078" y="987961"/>
            <a:ext cx="1175207" cy="1062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0711" y="215102"/>
            <a:ext cx="7986417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#3  Public Buys All Shares in 12 Federal Reserve Banks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776371" y="9036532"/>
            <a:ext cx="33873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NEED Act authorizes the Treasury Secretary to buy all the assets of the private</a:t>
            </a:r>
          </a:p>
          <a:p>
            <a:r>
              <a:rPr lang="en-US" dirty="0" smtClean="0"/>
              <a:t>Federal Reserve System.  The Fed is then publicly owned in the Treasury Department.</a:t>
            </a:r>
          </a:p>
          <a:p>
            <a:endParaRPr lang="en-US" dirty="0" smtClean="0"/>
          </a:p>
          <a:p>
            <a:r>
              <a:rPr lang="en-US" dirty="0" smtClean="0"/>
              <a:t>The Treasury Secretary will be able to use the funds in the Revolving Fund</a:t>
            </a:r>
          </a:p>
          <a:p>
            <a:r>
              <a:rPr lang="en-US" dirty="0" smtClean="0"/>
              <a:t>to buy the shares in the 12 Fed Banks.</a:t>
            </a:r>
            <a:endParaRPr lang="en-US" dirty="0"/>
          </a:p>
        </p:txBody>
      </p:sp>
      <p:pic>
        <p:nvPicPr>
          <p:cNvPr id="3078" name="Picture 6" descr="https://s17-us2.ixquick.com/cgi-bin/serveimage?url=http%3A%2F%2Fi.huffpost.com%2Fgen%2F1255825%2Fimages%2Fo-WALL-STREET-BANKS-facebook.jpg&amp;sp=0ebe632dcdf2df3f4929b153c1372dd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90" y="4753921"/>
            <a:ext cx="1755169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s15-us2.ixquick.com/cgi-bin/serveimage?url=http%3A%2F%2Fmedia.liveauctiongroup.net%2Fi%2F24252%2F22019788_1.jpg%3Fv%3D8D2423B6F1A75D0&amp;sp=cb2b8c06f57f0973b1f0f9eb03383ef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404" y="5227688"/>
            <a:ext cx="1328733" cy="91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ight Arrow 17"/>
          <p:cNvSpPr/>
          <p:nvPr/>
        </p:nvSpPr>
        <p:spPr>
          <a:xfrm rot="10800000">
            <a:off x="2515844" y="4890062"/>
            <a:ext cx="3485327" cy="294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2533893" y="5554934"/>
            <a:ext cx="424645" cy="2622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3581" y="4330785"/>
            <a:ext cx="236263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PRIVATELY OWNED FED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80029" y="5520490"/>
            <a:ext cx="90858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SHARES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4459904" y="5535916"/>
            <a:ext cx="1134815" cy="3002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244056" y="4447929"/>
            <a:ext cx="227126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PUBLICLY OWNED FED</a:t>
            </a:r>
            <a:endParaRPr lang="en-US" dirty="0"/>
          </a:p>
        </p:txBody>
      </p:sp>
      <p:pic>
        <p:nvPicPr>
          <p:cNvPr id="21" name="Picture 2" descr="https://s16-us2.ixquick.com/cgi-bin/serveimage?url=http%3A%2F%2Ft1.gstatic.com%2Fimages%3Fq%3Dtbn%3AANd9GcR5VpzJElObWjDqcDIcAMqYCHpcouaktb9OGqD7QmzXDMWJl07aSw&amp;sp=eb2fb4f74bc38269d3a8aad38f9f67e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741" y="4579525"/>
            <a:ext cx="1095065" cy="79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s16-us2.ixquick.com/cgi-bin/serveimage?url=https%3A%2F%2F4.bp.blogspot.com%2F-OizL8Nt34lM%2FV04Xn3fVkaI%2FAAAAAAAAEWs%2FUQX6JTbP2EE3bxRriwxV3BN5hH6v12r1QCKgB%2Fs1600%2FUS-DeptOfTheTreasury-Seal.png&amp;sp=93b5925e97cb804ff549219c659cbc9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198" y="4894642"/>
            <a:ext cx="1144046" cy="114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s14-eu5.ixquick.com/cgi-bin/serveimage?url=https%3A%2F%2Fimages.angelpub.com%2F2016%2F01%2F35373%2Ffedthe.jpg&amp;sp=d503afb8041212bdd76ccd9428a7f6c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177" y="4953000"/>
            <a:ext cx="1055751" cy="105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438400" y="1464771"/>
            <a:ext cx="6013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shares of the 12 Federal Reserve Banks will be bought</a:t>
            </a:r>
          </a:p>
          <a:p>
            <a:r>
              <a:rPr lang="en-US" dirty="0" smtClean="0"/>
              <a:t>by the Treasury Department from funds in the Revolving Fund.</a:t>
            </a:r>
          </a:p>
          <a:p>
            <a:r>
              <a:rPr lang="en-US" dirty="0" smtClean="0"/>
              <a:t>The Fed becomes a bureau in the Treasury, under public</a:t>
            </a:r>
          </a:p>
          <a:p>
            <a:r>
              <a:rPr lang="en-US" dirty="0" smtClean="0"/>
              <a:t>scrutiny.</a:t>
            </a:r>
            <a:endParaRPr lang="en-US" dirty="0"/>
          </a:p>
        </p:txBody>
      </p:sp>
      <p:pic>
        <p:nvPicPr>
          <p:cNvPr id="1030" name="Picture 6" descr="https://s15-us2.ixquick.com/cgi-bin/serveimage?url=http%3A%2F%2Fwww.clipartkid.com%2Fimages%2F76%2Fretirement-clip-art-links-D8mr9J-clipart.gif&amp;sp=3f3574fc6aa9fd4a867aaf9cb5fe325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61" y="3103194"/>
            <a:ext cx="1368425" cy="135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58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0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10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17597"/>
            <a:ext cx="1400310" cy="126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2282962"/>
            <a:ext cx="4132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Also….. the Treasurer can use the Revolving Fund to pay off our public debt.</a:t>
            </a:r>
          </a:p>
          <a:p>
            <a:r>
              <a:rPr lang="en-US" dirty="0" smtClean="0"/>
              <a:t>Our country could be debt-free.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43200" y="3342644"/>
            <a:ext cx="283185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No public debt?   Debt-free?</a:t>
            </a:r>
          </a:p>
          <a:p>
            <a:r>
              <a:rPr lang="en-US" dirty="0" smtClean="0"/>
              <a:t>Impossible!   You’re nuts!</a:t>
            </a:r>
            <a:endParaRPr lang="en-US" dirty="0"/>
          </a:p>
        </p:txBody>
      </p:sp>
      <p:pic>
        <p:nvPicPr>
          <p:cNvPr id="1028" name="Picture 4" descr="https://s15-us2.ixquick.com/cgi-bin/serveimage?url=https%3A%2F%2Ffunland5000.files.wordpress.com%2F2015%2F06%2Fcrazy-bug.gif&amp;sp=81e868577c6c61abda1843b8a7a0f3be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028162"/>
            <a:ext cx="21717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s17-us2.ixquick.com/cgi-bin/serveimage?url=http%3A%2F%2Fwww.clipartkid.com%2Fimages%2F82%2Fcrazy-who-s-crazy-CXduzN-clipart.gif&amp;sp=204bfd4007e7cb8acf199d663a17988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270" y="3997891"/>
            <a:ext cx="254317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s16-us2.ixquick.com/cgi-bin/serveimage?url=http%3A%2F%2Finfographic.statista.com%2Fnormal%2FChartOfTheDay_02082012_Public_debt_of_the_United_States_n.jpg&amp;sp=925e3b7cd947dc3dbe388a44053eba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683" y="474112"/>
            <a:ext cx="356235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3400" y="139833"/>
            <a:ext cx="3984039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#4   Pay Down Public Debt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911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70412"/>
            <a:ext cx="1400310" cy="126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6425" y="3897445"/>
            <a:ext cx="81356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As Treasury bonds, notes, bills come into the Treasury to be repaid to the borrowers, the Treasurer will use funds from the Revolving Fund to pay them off.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5122" name="Picture 2" descr="https://s14-eu5.ixquick.com/cgi-bin/serveimage?url=http%3A%2F%2Fwww.impactlearning.com%2Fwp-content%2Fuploads%2Flisten_sml.jpg&amp;sp=f5a132b0541cdf37dce39d25153bfba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853" y="970412"/>
            <a:ext cx="4340225" cy="200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8601" y="2956620"/>
            <a:ext cx="84167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No, no!   Listen!   It’s hard to believe but it’s true!</a:t>
            </a:r>
            <a:endParaRPr lang="en-US" sz="3200" dirty="0"/>
          </a:p>
        </p:txBody>
      </p:sp>
      <p:pic>
        <p:nvPicPr>
          <p:cNvPr id="5126" name="Picture 6" descr="https://s17-us2.ixquick.com/cgi-bin/serveimage?url=http%3A%2F%2Fgreatergood.berkeley.edu%2Fimages%2Fuploads%2FsurpriseAFM.jpg&amp;sp=cf8adc2b07664836502cb1a4c4acb1f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292" y="4754986"/>
            <a:ext cx="2590800" cy="172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s17-us2.ixquick.com/cgi-bin/serveimage?url=http%3A%2F%2Fwww.epawnmarket.com%2Fmedia%2Fwysiwyg%2Fbigstock--d-rendering-of-a-rubber-stamp-17085050_2_.jpg&amp;sp=82212ca267cf9b0eb181e036e7799f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965" y="4791205"/>
            <a:ext cx="1828799" cy="182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33400" y="139833"/>
            <a:ext cx="3984039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#4   Pay Down Public Debt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017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70412"/>
            <a:ext cx="1400310" cy="126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s://s14-eu5.ixquick.com/cgi-bin/serveimage?url=http%3A%2F%2Fwww.impactlearning.com%2Fwp-content%2Fuploads%2Flisten_sml.jpg&amp;sp=f5a132b0541cdf37dce39d25153bfba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852" y="843598"/>
            <a:ext cx="4340225" cy="200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3933378"/>
            <a:ext cx="588456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Listen!   We can leave our children</a:t>
            </a:r>
          </a:p>
          <a:p>
            <a:r>
              <a:rPr lang="en-US" sz="3200" dirty="0" smtClean="0"/>
              <a:t>with a debt-free government!</a:t>
            </a:r>
            <a:endParaRPr lang="en-US" sz="3200" dirty="0"/>
          </a:p>
        </p:txBody>
      </p:sp>
      <p:pic>
        <p:nvPicPr>
          <p:cNvPr id="6146" name="Picture 2" descr="https://s17-us2.ixquick.com/cgi-bin/serveimage?url=https%3A%2F%2Fs-media-cache-ak0.pinimg.com%2F736x%2F54%2F06%2Fcf%2F5406cfcc7aa99ed43db3831d0c49bfe5.jpg&amp;sp=ddb99a301633e04d97fff7f2562dbf0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200400"/>
            <a:ext cx="169545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3400" y="139833"/>
            <a:ext cx="3984039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#4   Pay Down Public Debt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9331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 descr="https://s17-us2.ixquick.com/cgi-bin/serveimage?url=http%3A%2F%2Fplaybook.amanet.org%2Fwp-content%2Fuploads%2F2013%2F02%2Fexcitement-620x250.jpg&amp;sp=123e6db0965f65c1636e5a268c446c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303" y="3850033"/>
            <a:ext cx="7124297" cy="2873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70412"/>
            <a:ext cx="1400310" cy="126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s://s14-eu5.ixquick.com/cgi-bin/serveimage?url=http%3A%2F%2Fwww.impactlearning.com%2Fwp-content%2Fuploads%2Flisten_sml.jpg&amp;sp=f5a132b0541cdf37dce39d25153bfba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104343"/>
            <a:ext cx="4340225" cy="200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2543885"/>
            <a:ext cx="845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Listen!   Our taxes will go DOWN, not up.</a:t>
            </a:r>
          </a:p>
          <a:p>
            <a:endParaRPr lang="en-US" sz="2400" dirty="0"/>
          </a:p>
          <a:p>
            <a:r>
              <a:rPr lang="en-US" sz="2400" dirty="0" smtClean="0"/>
              <a:t>We will no longer have to pay interest on our national debt, cause there will be no national debt.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52400" y="139833"/>
            <a:ext cx="3984039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#4   Pay Down Public Debt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8861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425" y="300025"/>
            <a:ext cx="1248916" cy="1129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901972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fact, the Revolving Fund makes it even more possible for PRIVATE DEBTS to be repaid!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2484908"/>
            <a:ext cx="815595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PERMANENT money supply will encourage a steady economy –</a:t>
            </a:r>
          </a:p>
          <a:p>
            <a:r>
              <a:rPr lang="en-US" dirty="0" smtClean="0"/>
              <a:t>one without asset bubbles, stock market highs and lows, inflation, deflation.</a:t>
            </a:r>
          </a:p>
          <a:p>
            <a:endParaRPr lang="en-US" dirty="0"/>
          </a:p>
          <a:p>
            <a:r>
              <a:rPr lang="en-US" dirty="0" smtClean="0"/>
              <a:t>Slowly, over time, individuals, businesses, corporations will gain confidence in the</a:t>
            </a:r>
          </a:p>
          <a:p>
            <a:r>
              <a:rPr lang="en-US" dirty="0" smtClean="0"/>
              <a:t>economy.   They will be encouraged to pay down their private debts, and better able</a:t>
            </a:r>
          </a:p>
          <a:p>
            <a:r>
              <a:rPr lang="en-US" dirty="0" smtClean="0"/>
              <a:t>to do so, since the economy will be stabilized. 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905059" y="4876800"/>
            <a:ext cx="14857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PRIVATE DEBT</a:t>
            </a:r>
          </a:p>
          <a:p>
            <a:r>
              <a:rPr lang="en-US" dirty="0" smtClean="0"/>
              <a:t>PAID OFF</a:t>
            </a:r>
          </a:p>
          <a:p>
            <a:r>
              <a:rPr lang="en-US" dirty="0" smtClean="0"/>
              <a:t>OVER TIME</a:t>
            </a:r>
            <a:endParaRPr lang="en-US" dirty="0"/>
          </a:p>
        </p:txBody>
      </p:sp>
      <p:pic>
        <p:nvPicPr>
          <p:cNvPr id="3074" name="Picture 2" descr="https://s17-us2.ixquick.com/cgi-bin/serveimage?url=https%3A%2F%2Fkurdeconomy.files.wordpress.com%2F2015%2F10%2Fpay-off-debt.jpg&amp;sp=048afe083bef43241ad152a2aaabf31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296" y="4385879"/>
            <a:ext cx="4191000" cy="216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93091" y="1498737"/>
            <a:ext cx="1535998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WHAT!?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67847" y="1910476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No, No!  It’s not nuts.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91665" y="138162"/>
            <a:ext cx="6455293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#5   Encourage Repayment of Private Debts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8432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66" y="381000"/>
            <a:ext cx="1792982" cy="162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48561" y="4264449"/>
            <a:ext cx="1977849" cy="236988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Incredible!</a:t>
            </a:r>
          </a:p>
          <a:p>
            <a:r>
              <a:rPr lang="en-US" sz="3200" dirty="0" smtClean="0"/>
              <a:t>Wow!</a:t>
            </a:r>
          </a:p>
          <a:p>
            <a:r>
              <a:rPr lang="en-US" sz="4000" dirty="0" smtClean="0"/>
              <a:t>Wow!</a:t>
            </a:r>
          </a:p>
          <a:p>
            <a:r>
              <a:rPr lang="en-US" sz="4400" dirty="0" smtClean="0"/>
              <a:t>Wow!</a:t>
            </a:r>
            <a:endParaRPr lang="en-US" sz="4400" dirty="0"/>
          </a:p>
        </p:txBody>
      </p:sp>
      <p:sp>
        <p:nvSpPr>
          <p:cNvPr id="2" name="TextBox 1"/>
          <p:cNvSpPr txBox="1"/>
          <p:nvPr/>
        </p:nvSpPr>
        <p:spPr>
          <a:xfrm>
            <a:off x="583504" y="4703564"/>
            <a:ext cx="1548244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You said it!</a:t>
            </a:r>
          </a:p>
          <a:p>
            <a:r>
              <a:rPr lang="en-US" sz="2400" dirty="0"/>
              <a:t>Wow!</a:t>
            </a:r>
          </a:p>
          <a:p>
            <a:r>
              <a:rPr lang="en-US" sz="3200" dirty="0"/>
              <a:t>Wow!</a:t>
            </a:r>
          </a:p>
          <a:p>
            <a:r>
              <a:rPr lang="en-US" sz="3600" dirty="0"/>
              <a:t>Wow!</a:t>
            </a:r>
          </a:p>
          <a:p>
            <a:endParaRPr lang="en-US" dirty="0"/>
          </a:p>
        </p:txBody>
      </p:sp>
      <p:pic>
        <p:nvPicPr>
          <p:cNvPr id="2054" name="Picture 6" descr="https://s14-eu5.ixquick.com/cgi-bin/serveimage?url=http%3A%2F%2Ft0.gstatic.com%2Fimages%3Fq%3Dtbn%3AANd9GcSQFRgMgeURy8fs5Zs7RSvGYIdlUFaaaCn7l9ePHa9aVSsFaTaA&amp;sp=6416c47d02c43d6c5c42290699ffd9f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596" y="1524000"/>
            <a:ext cx="1938251" cy="145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77704" y="236435"/>
            <a:ext cx="5537670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REVOLVING FUND – Take a Bow!</a:t>
            </a:r>
            <a:endParaRPr lang="en-US" sz="2800" dirty="0"/>
          </a:p>
        </p:txBody>
      </p:sp>
      <p:pic>
        <p:nvPicPr>
          <p:cNvPr id="8194" name="Picture 2" descr="https://s15-us2.ixquick.com/cgi-bin/serveimage?url=http%3A%2F%2Fdcmetrotheaterarts.com%2Fwp-content%2Fuploads%2F2016%2F08%2Factor-bowing-2.jpg&amp;sp=9ee9234d0f551f256aa21ded16d2f6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771" y="759655"/>
            <a:ext cx="3171825" cy="345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17-us2.ixquick.com/cgi-bin/serveimage?url=http%3A%2F%2Fimages.popmatters.com%2Fcolumns_art%2Fr%2Frabble-clap1.jpg&amp;sp=409994747e1d069bcbbd34576eb7b10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704" y="4495800"/>
            <a:ext cx="3814358" cy="190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94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s17-us2.ixquick.com/cgi-bin/serveimage?url=http%3A%2F%2Fimages.clipartpanda.com%2Fcalypso-clipart-excited.png&amp;sp=0346b090a5581a6b775936b6fe020e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68786">
            <a:off x="2553612" y="2334574"/>
            <a:ext cx="3872965" cy="397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31292" y="990600"/>
            <a:ext cx="5212517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I LOVE THE REVOLVING FUND!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2298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2800" y="2514600"/>
            <a:ext cx="2385589" cy="83099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THE END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5381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2273</TotalTime>
  <Words>1305</Words>
  <Application>Microsoft Office PowerPoint</Application>
  <PresentationFormat>On-screen Show (4:3)</PresentationFormat>
  <Paragraphs>209</Paragraphs>
  <Slides>27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Wingdings</vt:lpstr>
      <vt:lpstr>Office Theme</vt:lpstr>
      <vt:lpstr>TRANSITION:   The Revolving Fund or ‘How to Get Rid of Treasury Debt and more ...’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Citigroup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Peters, Susan [ICG-IT NE]</dc:creator>
  <cp:lastModifiedBy>Sue Peters</cp:lastModifiedBy>
  <cp:revision>220</cp:revision>
  <dcterms:created xsi:type="dcterms:W3CDTF">2015-11-01T22:06:26Z</dcterms:created>
  <dcterms:modified xsi:type="dcterms:W3CDTF">2017-06-04T02:38:38Z</dcterms:modified>
</cp:coreProperties>
</file>