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41" r:id="rId2"/>
    <p:sldId id="334" r:id="rId3"/>
    <p:sldId id="335" r:id="rId4"/>
    <p:sldId id="322" r:id="rId5"/>
    <p:sldId id="324" r:id="rId6"/>
    <p:sldId id="257" r:id="rId7"/>
    <p:sldId id="348" r:id="rId8"/>
    <p:sldId id="349" r:id="rId9"/>
    <p:sldId id="340" r:id="rId10"/>
    <p:sldId id="350" r:id="rId11"/>
    <p:sldId id="351" r:id="rId12"/>
    <p:sldId id="332" r:id="rId13"/>
    <p:sldId id="352" r:id="rId14"/>
    <p:sldId id="259" r:id="rId15"/>
    <p:sldId id="260" r:id="rId16"/>
    <p:sldId id="261" r:id="rId17"/>
    <p:sldId id="273" r:id="rId18"/>
    <p:sldId id="274" r:id="rId19"/>
    <p:sldId id="263" r:id="rId20"/>
    <p:sldId id="272" r:id="rId21"/>
    <p:sldId id="276" r:id="rId22"/>
    <p:sldId id="269" r:id="rId23"/>
    <p:sldId id="331" r:id="rId24"/>
    <p:sldId id="342" r:id="rId25"/>
    <p:sldId id="343" r:id="rId26"/>
    <p:sldId id="353" r:id="rId27"/>
    <p:sldId id="345" r:id="rId28"/>
    <p:sldId id="347" r:id="rId29"/>
    <p:sldId id="355" r:id="rId30"/>
    <p:sldId id="359" r:id="rId31"/>
    <p:sldId id="363" r:id="rId32"/>
    <p:sldId id="360" r:id="rId33"/>
    <p:sldId id="356" r:id="rId34"/>
    <p:sldId id="357" r:id="rId35"/>
    <p:sldId id="361" r:id="rId36"/>
    <p:sldId id="367" r:id="rId37"/>
    <p:sldId id="366" r:id="rId38"/>
    <p:sldId id="364" r:id="rId39"/>
    <p:sldId id="365" r:id="rId40"/>
    <p:sldId id="362" r:id="rId41"/>
  </p:sldIdLst>
  <p:sldSz cx="12192000" cy="6858000"/>
  <p:notesSz cx="7077075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A7"/>
    <a:srgbClr val="A3FFFF"/>
    <a:srgbClr val="F6ACF6"/>
    <a:srgbClr val="97C1FF"/>
    <a:srgbClr val="FFB19F"/>
    <a:srgbClr val="D0B9FF"/>
    <a:srgbClr val="FFDB69"/>
    <a:srgbClr val="FF714F"/>
    <a:srgbClr val="9BFF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45" autoAdjust="0"/>
    <p:restoredTop sz="86458" autoAdjust="0"/>
  </p:normalViewPr>
  <p:slideViewPr>
    <p:cSldViewPr snapToGrid="0">
      <p:cViewPr varScale="1">
        <p:scale>
          <a:sx n="56" d="100"/>
          <a:sy n="56" d="100"/>
        </p:scale>
        <p:origin x="78" y="5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265"/>
          </a:xfrm>
          <a:prstGeom prst="rect">
            <a:avLst/>
          </a:prstGeom>
        </p:spPr>
        <p:txBody>
          <a:bodyPr vert="horz" lIns="94064" tIns="47032" rIns="94064" bIns="4703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265"/>
          </a:xfrm>
          <a:prstGeom prst="rect">
            <a:avLst/>
          </a:prstGeom>
        </p:spPr>
        <p:txBody>
          <a:bodyPr vert="horz" lIns="94064" tIns="47032" rIns="94064" bIns="47032" rtlCol="0"/>
          <a:lstStyle>
            <a:lvl1pPr algn="r">
              <a:defRPr sz="1200"/>
            </a:lvl1pPr>
          </a:lstStyle>
          <a:p>
            <a:fld id="{359469DB-6212-E54E-BE46-5B5DA6322F2F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703263"/>
            <a:ext cx="6257925" cy="3519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64" tIns="47032" rIns="94064" bIns="4703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58018"/>
            <a:ext cx="5661660" cy="4223385"/>
          </a:xfrm>
          <a:prstGeom prst="rect">
            <a:avLst/>
          </a:prstGeom>
        </p:spPr>
        <p:txBody>
          <a:bodyPr vert="horz" lIns="94064" tIns="47032" rIns="94064" bIns="4703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6"/>
            <a:ext cx="3066733" cy="469265"/>
          </a:xfrm>
          <a:prstGeom prst="rect">
            <a:avLst/>
          </a:prstGeom>
        </p:spPr>
        <p:txBody>
          <a:bodyPr vert="horz" lIns="94064" tIns="47032" rIns="94064" bIns="4703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914406"/>
            <a:ext cx="3066733" cy="469265"/>
          </a:xfrm>
          <a:prstGeom prst="rect">
            <a:avLst/>
          </a:prstGeom>
        </p:spPr>
        <p:txBody>
          <a:bodyPr vert="horz" lIns="94064" tIns="47032" rIns="94064" bIns="47032" rtlCol="0" anchor="b"/>
          <a:lstStyle>
            <a:lvl1pPr algn="r">
              <a:defRPr sz="1200"/>
            </a:lvl1pPr>
          </a:lstStyle>
          <a:p>
            <a:fld id="{60B89A31-1C53-C445-815B-57943C255A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068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89A31-1C53-C445-815B-57943C255A4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471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89A31-1C53-C445-815B-57943C255A4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435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70038"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4273" indent="-293951" defTabSz="970038"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75804" indent="-235161" defTabSz="970038"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6126" indent="-235161" defTabSz="970038"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6447" indent="-235161" defTabSz="970038"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86769" indent="-235161" defTabSz="970038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57091" indent="-235161" defTabSz="970038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27412" indent="-235161" defTabSz="970038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97734" indent="-235161" defTabSz="970038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AA99A8-13C9-437F-880B-E7867334EA5D}" type="slidenum">
              <a:rPr lang="en-US" altLang="en-US" sz="1200" b="0">
                <a:latin typeface="Times New Roman" panose="02020603050405020304" pitchFamily="18" charset="0"/>
              </a:rPr>
              <a:pPr/>
              <a:t>4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411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70038"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4273" indent="-293951" defTabSz="970038"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75804" indent="-235161" defTabSz="970038"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6126" indent="-235161" defTabSz="970038"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6447" indent="-235161" defTabSz="970038"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86769" indent="-235161" defTabSz="970038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57091" indent="-235161" defTabSz="970038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27412" indent="-235161" defTabSz="970038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97734" indent="-235161" defTabSz="970038" eaLnBrk="0" fontAlgn="base" hangingPunct="0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672AD45-2F88-4295-952C-E75A480E412D}" type="slidenum">
              <a:rPr lang="en-US" altLang="en-US" sz="1200" b="0">
                <a:latin typeface="Times New Roman" panose="02020603050405020304" pitchFamily="18" charset="0"/>
              </a:rPr>
              <a:pPr/>
              <a:t>5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795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89A31-1C53-C445-815B-57943C255A4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0570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89A31-1C53-C445-815B-57943C255A4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6757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89A31-1C53-C445-815B-57943C255A4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057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7878"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6208" indent="-302387" defTabSz="997878"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9550" indent="-241910" defTabSz="997878"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3370" indent="-241910" defTabSz="997878"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7189" indent="-241910" defTabSz="997878"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61009" indent="-241910" defTabSz="997878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44830" indent="-241910" defTabSz="997878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28649" indent="-241910" defTabSz="997878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12469" indent="-241910" defTabSz="997878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155522D-CA2E-447E-91CF-929CE6D4D9B1}" type="slidenum">
              <a:rPr lang="en-US" altLang="en-US" sz="1200" b="0">
                <a:latin typeface="Times New Roman" panose="02020603050405020304" pitchFamily="18" charset="0"/>
              </a:rPr>
              <a:pPr/>
              <a:t>29</a:t>
            </a:fld>
            <a:endParaRPr lang="en-US" altLang="en-US" sz="1200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592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89A31-1C53-C445-815B-57943C255A49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53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89A31-1C53-C445-815B-57943C255A49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782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89A31-1C53-C445-815B-57943C255A49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530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505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929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80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554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11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75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656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94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129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5CAAF-E54C-42E3-ADC3-B8843C011185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552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5CAAF-E54C-42E3-ADC3-B8843C011185}" type="datetimeFigureOut">
              <a:rPr lang="en-US" smtClean="0"/>
              <a:pPr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4EFD1-A05E-4204-81F1-2C7C917FA50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25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image" Target="../media/image41.jpg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gif"/><Relationship Id="rId5" Type="http://schemas.openxmlformats.org/officeDocument/2006/relationships/image" Target="../media/image51.jpg"/><Relationship Id="rId4" Type="http://schemas.openxmlformats.org/officeDocument/2006/relationships/image" Target="../media/image4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g"/><Relationship Id="rId5" Type="http://schemas.openxmlformats.org/officeDocument/2006/relationships/image" Target="../media/image54.gif"/><Relationship Id="rId4" Type="http://schemas.openxmlformats.org/officeDocument/2006/relationships/image" Target="../media/image5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171" y="1677938"/>
            <a:ext cx="3300243" cy="2920142"/>
          </a:xfrm>
          <a:prstGeom prst="rect">
            <a:avLst/>
          </a:prstGeom>
        </p:spPr>
      </p:pic>
      <p:sp>
        <p:nvSpPr>
          <p:cNvPr id="22530" name="TextBox 5"/>
          <p:cNvSpPr txBox="1">
            <a:spLocks noChangeArrowheads="1"/>
          </p:cNvSpPr>
          <p:nvPr/>
        </p:nvSpPr>
        <p:spPr bwMode="auto">
          <a:xfrm>
            <a:off x="1770124" y="25157"/>
            <a:ext cx="8674747" cy="1732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5329" dirty="0" smtClean="0"/>
              <a:t>EQUITABLE TRADE …</a:t>
            </a:r>
          </a:p>
          <a:p>
            <a:pPr algn="ctr"/>
            <a:r>
              <a:rPr lang="en-US" altLang="en-US" sz="5329" dirty="0" smtClean="0"/>
              <a:t>NOT CORPORATE TRADE</a:t>
            </a:r>
            <a:endParaRPr lang="en-US" altLang="en-US" sz="5329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22053" y="4518335"/>
            <a:ext cx="11869947" cy="20530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/>
              <a:t>RESIST THE MONEY POWER:   </a:t>
            </a:r>
          </a:p>
          <a:p>
            <a:pPr algn="ctr"/>
            <a:r>
              <a:rPr lang="en-US" sz="3600" b="1" dirty="0"/>
              <a:t>Ending 'Free' Trade, Endless War, and Ballooning Debt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dirty="0" smtClean="0"/>
              <a:t> </a:t>
            </a:r>
            <a:br>
              <a:rPr lang="en-US" sz="3600" dirty="0" smtClean="0"/>
            </a:br>
            <a:r>
              <a:rPr lang="en-US" sz="3600" b="1" dirty="0" smtClean="0"/>
              <a:t>Session 6:  DAY 6/4/17    TIME Noon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57" y="2085487"/>
            <a:ext cx="2639325" cy="26527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58672" y="2242868"/>
            <a:ext cx="4038541" cy="163121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BARBARA SIMPSON</a:t>
            </a:r>
          </a:p>
          <a:p>
            <a:pPr algn="ctr"/>
            <a:r>
              <a:rPr lang="en-US" dirty="0" smtClean="0"/>
              <a:t>NY Ethical Culture</a:t>
            </a:r>
          </a:p>
          <a:p>
            <a:pPr algn="ctr"/>
            <a:r>
              <a:rPr lang="en-US" dirty="0" smtClean="0"/>
              <a:t>Interagency Council on Aging</a:t>
            </a:r>
          </a:p>
          <a:p>
            <a:pPr algn="ctr"/>
            <a:r>
              <a:rPr lang="en-US" dirty="0" smtClean="0"/>
              <a:t>Post Graduate Center for Mental Health</a:t>
            </a:r>
          </a:p>
          <a:p>
            <a:pPr algn="ctr"/>
            <a:r>
              <a:rPr lang="en-US" dirty="0" smtClean="0"/>
              <a:t>Upper Westside Monetary Reform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0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86928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Origin of Today’s International Trade System:</a:t>
            </a:r>
            <a:br>
              <a:rPr lang="en-US" dirty="0" smtClean="0"/>
            </a:br>
            <a:r>
              <a:rPr lang="en-US" dirty="0" smtClean="0"/>
              <a:t>BRETTON WOODS CONFERENCE 1944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63638" y="2087593"/>
            <a:ext cx="82105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44 representatives of the Allied Nations in World War II</a:t>
            </a:r>
          </a:p>
          <a:p>
            <a:r>
              <a:rPr lang="en-US" sz="2800" dirty="0" smtClean="0"/>
              <a:t>met at Bretton Woods, N.H., in July 1944</a:t>
            </a:r>
            <a:endParaRPr lang="en-US" sz="2800" dirty="0"/>
          </a:p>
        </p:txBody>
      </p:sp>
      <p:pic>
        <p:nvPicPr>
          <p:cNvPr id="1028" name="Picture 4" descr="https://s15-us2.ixquick.com/cgi-bin/serveimage?url=http%3A%2F%2Fstatic.panoramio.com%2Fphotos%2Flarge%2F30780096.jpg&amp;sp=573e19cc7ec133fbcf38a3ec0be0cd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2073" y="3438605"/>
            <a:ext cx="62579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29198" y="1365921"/>
            <a:ext cx="5107436" cy="523220"/>
          </a:xfrm>
          <a:prstGeom prst="rect">
            <a:avLst/>
          </a:prstGeom>
          <a:solidFill>
            <a:srgbClr val="FFDB69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CORPORATE TRADE SYSTEM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8085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441" y="0"/>
            <a:ext cx="10515600" cy="773562"/>
          </a:xfrm>
          <a:solidFill>
            <a:srgbClr val="FFC000"/>
          </a:solidFill>
        </p:spPr>
        <p:txBody>
          <a:bodyPr/>
          <a:lstStyle/>
          <a:p>
            <a:pPr algn="ctr"/>
            <a:r>
              <a:rPr lang="en-US" dirty="0" smtClean="0"/>
              <a:t>DEBT-MONEY &amp; International Trade System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63638" y="1552755"/>
            <a:ext cx="599497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The American plan was accepted:</a:t>
            </a:r>
          </a:p>
          <a:p>
            <a:r>
              <a:rPr lang="en-US" sz="2800" dirty="0" smtClean="0"/>
              <a:t>      a country needing money, would be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    given a loan (DEBT)</a:t>
            </a:r>
          </a:p>
          <a:p>
            <a:endParaRPr lang="en-US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The IMF &amp; World Bank were set up</a:t>
            </a:r>
            <a:endParaRPr lang="en-US" sz="2800" dirty="0"/>
          </a:p>
        </p:txBody>
      </p:sp>
      <p:pic>
        <p:nvPicPr>
          <p:cNvPr id="2050" name="Picture 2" descr="https://s15-us2.ixquick.com/cgi-bin/serveimage?url=https%3A%2F%2Flisahavennews.files.wordpress.com%2F2015%2F10%2Fimf.jpg%3Fw%3D558%26amp%3Bh%3D335&amp;sp=7ef18d6bf00b346de2ae3db391b962f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732" y="4798013"/>
            <a:ext cx="3433313" cy="205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ts4.mm.bing.net/th?id=JN.7OqRW08tBYnqjkLRi5Uk%2fg&amp;pid=15.1&amp;H=96&amp;W=1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035" y="4798013"/>
            <a:ext cx="3433314" cy="205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13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3143" indent="-281978"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27912" indent="-225582"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79077" indent="-225582"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0242" indent="-225582"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81407" indent="-225582" defTabSz="913296" eaLnBrk="0" fontAlgn="base" hangingPunct="0">
              <a:spcBef>
                <a:spcPct val="0"/>
              </a:spcBef>
              <a:spcAft>
                <a:spcPct val="0"/>
              </a:spcAft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2572" indent="-225582" defTabSz="913296" eaLnBrk="0" fontAlgn="base" hangingPunct="0">
              <a:spcBef>
                <a:spcPct val="0"/>
              </a:spcBef>
              <a:spcAft>
                <a:spcPct val="0"/>
              </a:spcAft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83737" indent="-225582" defTabSz="913296" eaLnBrk="0" fontAlgn="base" hangingPunct="0">
              <a:spcBef>
                <a:spcPct val="0"/>
              </a:spcBef>
              <a:spcAft>
                <a:spcPct val="0"/>
              </a:spcAft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34902" indent="-225582" defTabSz="913296" eaLnBrk="0" fontAlgn="base" hangingPunct="0">
              <a:spcBef>
                <a:spcPct val="0"/>
              </a:spcBef>
              <a:spcAft>
                <a:spcPct val="0"/>
              </a:spcAft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0037BE-A651-4F0D-9849-ADE1B20391BF}" type="slidenum">
              <a:rPr lang="en-US" altLang="en-US" sz="888">
                <a:solidFill>
                  <a:srgbClr val="898989"/>
                </a:solidFill>
              </a:rPr>
              <a:pPr/>
              <a:t>4</a:t>
            </a:fld>
            <a:endParaRPr lang="en-US" altLang="en-US" sz="888">
              <a:solidFill>
                <a:srgbClr val="898989"/>
              </a:solidFill>
            </a:endParaRPr>
          </a:p>
        </p:txBody>
      </p:sp>
      <p:pic>
        <p:nvPicPr>
          <p:cNvPr id="8196" name="Picture 4" descr="http://ts4.mm.bing.net/th?id=JN.7OqRW08tBYnqjkLRi5Uk%2fg&amp;pid=15.1&amp;H=96&amp;W=1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29" y="1173286"/>
            <a:ext cx="2381032" cy="142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6" descr="http://meritplace.in/wp-content/uploads/2013/07/banking-380x2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865" y="4611685"/>
            <a:ext cx="2636366" cy="151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Box 5"/>
          <p:cNvSpPr txBox="1">
            <a:spLocks noChangeArrowheads="1"/>
          </p:cNvSpPr>
          <p:nvPr/>
        </p:nvSpPr>
        <p:spPr bwMode="auto">
          <a:xfrm>
            <a:off x="1626866" y="6142125"/>
            <a:ext cx="3374174" cy="698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974"/>
              <a:t>Private Commercial Banks</a:t>
            </a:r>
          </a:p>
          <a:p>
            <a:r>
              <a:rPr lang="en-US" altLang="en-US" sz="1974"/>
              <a:t>in Rich Nations</a:t>
            </a:r>
          </a:p>
        </p:txBody>
      </p:sp>
      <p:pic>
        <p:nvPicPr>
          <p:cNvPr id="8199" name="Picture 8" descr="https://sadiyazaheer.files.wordpress.com/2012/03/the-poor-people-of-pakista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382" y="4516130"/>
            <a:ext cx="2475021" cy="1629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TextBox 6"/>
          <p:cNvSpPr txBox="1">
            <a:spLocks noChangeArrowheads="1"/>
          </p:cNvSpPr>
          <p:nvPr/>
        </p:nvSpPr>
        <p:spPr bwMode="auto">
          <a:xfrm>
            <a:off x="7684400" y="6256477"/>
            <a:ext cx="2594072" cy="39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974"/>
              <a:t>Third World Nations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186095" y="2000382"/>
            <a:ext cx="2255715" cy="243429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4463741" y="2601906"/>
            <a:ext cx="1607197" cy="191422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9705145" y="1516342"/>
            <a:ext cx="0" cy="301545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>
            <a:spLocks noChangeArrowheads="1"/>
          </p:cNvSpPr>
          <p:nvPr/>
        </p:nvSpPr>
        <p:spPr bwMode="auto">
          <a:xfrm rot="-2797148">
            <a:off x="2007518" y="2048942"/>
            <a:ext cx="2144496" cy="941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763"/>
              <a:t>World Bank</a:t>
            </a:r>
          </a:p>
          <a:p>
            <a:r>
              <a:rPr lang="en-US" altLang="en-US" sz="2763"/>
              <a:t>sells bonds</a:t>
            </a:r>
          </a:p>
        </p:txBody>
      </p:sp>
      <p:sp>
        <p:nvSpPr>
          <p:cNvPr id="21" name="Oval 20"/>
          <p:cNvSpPr/>
          <p:nvPr/>
        </p:nvSpPr>
        <p:spPr>
          <a:xfrm>
            <a:off x="1783513" y="1624429"/>
            <a:ext cx="650085" cy="66888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552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 rot="-2911312">
            <a:off x="3181586" y="2707642"/>
            <a:ext cx="2871338" cy="1365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763"/>
              <a:t>Banks </a:t>
            </a:r>
            <a:r>
              <a:rPr lang="en-US" altLang="en-US" sz="2368"/>
              <a:t>create</a:t>
            </a:r>
          </a:p>
          <a:p>
            <a:r>
              <a:rPr lang="en-US" altLang="en-US" sz="2763"/>
              <a:t>debt-money &amp;</a:t>
            </a:r>
          </a:p>
          <a:p>
            <a:r>
              <a:rPr lang="en-US" altLang="en-US" sz="2763"/>
              <a:t>     buy bonds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6938762" y="1516342"/>
            <a:ext cx="2766384" cy="626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5212513" y="3695300"/>
            <a:ext cx="650084" cy="67044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552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5" name="Oval 34"/>
          <p:cNvSpPr/>
          <p:nvPr/>
        </p:nvSpPr>
        <p:spPr>
          <a:xfrm>
            <a:off x="9817931" y="1611897"/>
            <a:ext cx="650084" cy="67044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552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7172164" y="1539840"/>
            <a:ext cx="2019179" cy="11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368"/>
              <a:t>Debt-money</a:t>
            </a:r>
          </a:p>
          <a:p>
            <a:r>
              <a:rPr lang="en-US" altLang="en-US" sz="2368"/>
              <a:t>is loaned to</a:t>
            </a:r>
          </a:p>
          <a:p>
            <a:r>
              <a:rPr lang="en-US" altLang="en-US" sz="2368"/>
              <a:t>poor nations</a:t>
            </a:r>
          </a:p>
        </p:txBody>
      </p:sp>
      <p:sp>
        <p:nvSpPr>
          <p:cNvPr id="38" name="Explosion 2 37"/>
          <p:cNvSpPr/>
          <p:nvPr/>
        </p:nvSpPr>
        <p:spPr>
          <a:xfrm>
            <a:off x="6595704" y="3736030"/>
            <a:ext cx="1453683" cy="1336197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776"/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 rot="-2681488">
            <a:off x="6742952" y="4207536"/>
            <a:ext cx="1010373" cy="45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368"/>
              <a:t>DEBT</a:t>
            </a: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786441" y="0"/>
            <a:ext cx="10515600" cy="773562"/>
          </a:xfrm>
          <a:prstGeom prst="rect">
            <a:avLst/>
          </a:prstGeom>
          <a:solidFill>
            <a:srgbClr val="FFC000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DEBT-MONEY &amp; World Bank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11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  <p:bldP spid="22" grpId="0"/>
      <p:bldP spid="34" grpId="0" animBg="1"/>
      <p:bldP spid="35" grpId="0" animBg="1"/>
      <p:bldP spid="37" grpId="0"/>
      <p:bldP spid="38" grpId="0" animBg="1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TextBox 5"/>
          <p:cNvSpPr txBox="1">
            <a:spLocks noChangeArrowheads="1"/>
          </p:cNvSpPr>
          <p:nvPr/>
        </p:nvSpPr>
        <p:spPr bwMode="auto">
          <a:xfrm>
            <a:off x="151252" y="833209"/>
            <a:ext cx="9113715" cy="2520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en-US" sz="1974" dirty="0"/>
              <a:t>To repay their international debts, poor nations must earn dollars.</a:t>
            </a:r>
          </a:p>
          <a:p>
            <a:pPr algn="ctr">
              <a:defRPr/>
            </a:pPr>
            <a:endParaRPr lang="en-US" altLang="en-US" sz="1974" dirty="0"/>
          </a:p>
          <a:p>
            <a:pPr marL="451165" indent="-451165">
              <a:buFontTx/>
              <a:buAutoNum type="arabicParenR"/>
              <a:defRPr/>
            </a:pPr>
            <a:r>
              <a:rPr lang="en-US" altLang="en-US" sz="1974" dirty="0"/>
              <a:t>They compete against other poor countries, all who export similar products, glut the market, and drive down prices</a:t>
            </a:r>
          </a:p>
          <a:p>
            <a:pPr>
              <a:defRPr/>
            </a:pPr>
            <a:endParaRPr lang="en-US" altLang="en-US" sz="1974" dirty="0"/>
          </a:p>
          <a:p>
            <a:pPr marL="451165" indent="-451165">
              <a:buFont typeface="+mj-lt"/>
              <a:buAutoNum type="arabicParenR" startAt="2"/>
              <a:defRPr/>
            </a:pPr>
            <a:r>
              <a:rPr lang="en-US" altLang="en-US" sz="1974" dirty="0"/>
              <a:t>They compete against the wealthy nations, who strive to maximize exports and minimize imports, because they too have massive public and private debts</a:t>
            </a:r>
          </a:p>
        </p:txBody>
      </p:sp>
      <p:pic>
        <p:nvPicPr>
          <p:cNvPr id="12292" name="Picture 2" descr="http://ts3.mm.bing.net/th?id=JN.8fy8O6rQ75eQHdJtmnKOjQ&amp;pid=15.1&amp;H=160&amp;W=1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94" y="4171506"/>
            <a:ext cx="2125699" cy="2125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10" descr="http://www.straitstimes.com/sites/straitstimes.com/files/24566727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034" y="5471676"/>
            <a:ext cx="2440558" cy="138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12" descr="http://www.pzcu.gov.ua/public/images/image/grain-expor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592" y="5441912"/>
            <a:ext cx="2252582" cy="1406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14" descr="http://www.mmbiztoday.com/sites/mmbiztoday.com/files/styles/artile_per_image_large/public/field/image/fruit%20watermelon%20myanmar.jpg?itok=1I5fXJuU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29" y="5462277"/>
            <a:ext cx="2074005" cy="138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Wave 2"/>
          <p:cNvSpPr/>
          <p:nvPr/>
        </p:nvSpPr>
        <p:spPr>
          <a:xfrm>
            <a:off x="3886354" y="2951227"/>
            <a:ext cx="3530820" cy="2272947"/>
          </a:xfrm>
          <a:prstGeom prst="wav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3552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345329" y="3699998"/>
            <a:ext cx="2611304" cy="820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368"/>
              <a:t>ALL NATIONS </a:t>
            </a:r>
          </a:p>
          <a:p>
            <a:pPr algn="ctr"/>
            <a:r>
              <a:rPr lang="en-US" altLang="en-US" sz="2368"/>
              <a:t>ARE IN DEBT !!!!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786441" y="0"/>
            <a:ext cx="10515600" cy="773562"/>
          </a:xfrm>
          <a:prstGeom prst="rect">
            <a:avLst/>
          </a:prstGeom>
          <a:solidFill>
            <a:srgbClr val="FFC000"/>
          </a:solidFill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DEBT-MONEY &amp; Third World Nations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349" y="3699998"/>
            <a:ext cx="2396927" cy="272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94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4180" y="502866"/>
            <a:ext cx="10127411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WHERE IS TPP?   WHAT IS RCEP?   TTIP?</a:t>
            </a:r>
            <a:endParaRPr lang="en-US" sz="4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942" y="1333863"/>
            <a:ext cx="10311935" cy="2732413"/>
          </a:xfrm>
          <a:prstGeom prst="rect">
            <a:avLst/>
          </a:prstGeom>
        </p:spPr>
      </p:pic>
      <p:pic>
        <p:nvPicPr>
          <p:cNvPr id="5" name="Picture 2" descr="https://s15-us2.ixquick.com/cgi-bin/serveimage?url=http%3A%2F%2Faltrimondinews.it%2Fwp-content%2Fuploads%2F2015%2F04%2Fstop-ttip.jpg&amp;sp=a67e97dfccedd263dbbd3b285521e1d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38" y="4199531"/>
            <a:ext cx="6107502" cy="2156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4838" y="1966823"/>
            <a:ext cx="5739072" cy="230832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                                               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513" y="1391502"/>
            <a:ext cx="4716151" cy="24641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181" y="4409499"/>
            <a:ext cx="4290696" cy="19939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66116" y="3834883"/>
            <a:ext cx="2970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TRANS PACIFIC PARTNERSHIP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042950" y="6403438"/>
            <a:ext cx="5342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TRANSATLANTIC TRADE &amp; INVESTMENT PARTNERSHIP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038323" y="4009389"/>
            <a:ext cx="5190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Regional Comprehensive Economic </a:t>
            </a:r>
            <a:r>
              <a:rPr lang="en-US" sz="2000" b="1" dirty="0" smtClean="0"/>
              <a:t>Partnership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837818" y="6463823"/>
            <a:ext cx="2893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Trade in Services Agreement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06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88" y="1052424"/>
            <a:ext cx="11581459" cy="548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29133" y="0"/>
            <a:ext cx="6949824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TTP IS SUPPOSEDLY DEAD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66955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459" y="3191773"/>
            <a:ext cx="5302289" cy="2985189"/>
          </a:xfrm>
        </p:spPr>
      </p:pic>
      <p:sp>
        <p:nvSpPr>
          <p:cNvPr id="6" name="TextBox 5"/>
          <p:cNvSpPr txBox="1"/>
          <p:nvPr/>
        </p:nvSpPr>
        <p:spPr>
          <a:xfrm>
            <a:off x="0" y="0"/>
            <a:ext cx="1219200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RCEP is the </a:t>
            </a:r>
          </a:p>
          <a:p>
            <a:pPr algn="ctr"/>
            <a:r>
              <a:rPr lang="en-US" sz="4800" dirty="0" smtClean="0"/>
              <a:t>Regional Comprehensive Economic Partnership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15" y="2737798"/>
            <a:ext cx="5028301" cy="393949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356" y="5863485"/>
            <a:ext cx="1268983" cy="673309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RCEP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99663" y="1676675"/>
            <a:ext cx="6823599" cy="954107"/>
          </a:xfrm>
          <a:prstGeom prst="rect">
            <a:avLst/>
          </a:prstGeom>
          <a:solidFill>
            <a:srgbClr val="FFFFA7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16 MEMBER COUNTRIES </a:t>
            </a:r>
          </a:p>
          <a:p>
            <a:pPr algn="ctr"/>
            <a:r>
              <a:rPr lang="en-US" sz="2800" b="1" dirty="0" smtClean="0"/>
              <a:t>AFFECTS 50% OF THE WORLD’S POPULATION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57780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459" y="3191773"/>
            <a:ext cx="5302289" cy="2985189"/>
          </a:xfrm>
        </p:spPr>
      </p:pic>
      <p:sp>
        <p:nvSpPr>
          <p:cNvPr id="6" name="TextBox 5"/>
          <p:cNvSpPr txBox="1"/>
          <p:nvPr/>
        </p:nvSpPr>
        <p:spPr>
          <a:xfrm>
            <a:off x="0" y="0"/>
            <a:ext cx="12192000" cy="230832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RCEP HAS TAKEN THE PLACE OF THE TPP,</a:t>
            </a:r>
          </a:p>
          <a:p>
            <a:pPr algn="ctr"/>
            <a:r>
              <a:rPr lang="en-US" sz="4800" dirty="0" smtClean="0"/>
              <a:t>WITHOUT THE U.S. – </a:t>
            </a:r>
          </a:p>
          <a:p>
            <a:pPr algn="ctr"/>
            <a:r>
              <a:rPr lang="en-US" sz="4800" dirty="0" smtClean="0"/>
              <a:t>CHINA IS THE LARGEST TRADE PARTNER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15" y="2737798"/>
            <a:ext cx="5028301" cy="393949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356" y="5863485"/>
            <a:ext cx="1268983" cy="673309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RCEP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38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12192000" cy="15696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RCEP is the </a:t>
            </a:r>
          </a:p>
          <a:p>
            <a:pPr algn="ctr"/>
            <a:r>
              <a:rPr lang="en-US" sz="4800" dirty="0" smtClean="0"/>
              <a:t>Regional Comprehensive Economic Partnership</a:t>
            </a:r>
            <a:endParaRPr lang="en-US" sz="4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62" y="2967450"/>
            <a:ext cx="3422247" cy="268120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103" y="4834851"/>
            <a:ext cx="1268983" cy="673309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RCEP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797474" y="2967450"/>
            <a:ext cx="6682663" cy="2677656"/>
          </a:xfrm>
          <a:prstGeom prst="rect">
            <a:avLst/>
          </a:prstGeom>
          <a:solidFill>
            <a:srgbClr val="FFFFA7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DOCTORS WITHOUT BORDERS:</a:t>
            </a:r>
          </a:p>
          <a:p>
            <a:endParaRPr lang="en-US" sz="2800" b="1" dirty="0"/>
          </a:p>
          <a:p>
            <a:r>
              <a:rPr lang="en-US" sz="2800" b="1" dirty="0" smtClean="0"/>
              <a:t>“RCEP is set to become on of the gravest</a:t>
            </a:r>
          </a:p>
          <a:p>
            <a:r>
              <a:rPr lang="en-US" sz="2800" b="1" dirty="0" smtClean="0"/>
              <a:t>threats to affordable treatment for patients</a:t>
            </a:r>
          </a:p>
          <a:p>
            <a:r>
              <a:rPr lang="en-US" sz="2800" b="1" dirty="0" smtClean="0"/>
              <a:t>worldwide…   It will cause a reverse impact</a:t>
            </a:r>
          </a:p>
          <a:p>
            <a:r>
              <a:rPr lang="en-US" sz="2800" b="1" dirty="0" smtClean="0"/>
              <a:t>on public health and access to medicine.”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6455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23094" cy="67178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12875" y="0"/>
            <a:ext cx="8379125" cy="954107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THE U.S. IS CURRENTLY A MEMBER OF</a:t>
            </a:r>
          </a:p>
          <a:p>
            <a:pPr algn="ctr"/>
            <a:r>
              <a:rPr lang="en-US" sz="2800" dirty="0" smtClean="0"/>
              <a:t> 16 ACTIVE FREE TRADE AGREEMENTS</a:t>
            </a:r>
            <a:endParaRPr lang="en-US" sz="2800" dirty="0"/>
          </a:p>
        </p:txBody>
      </p:sp>
      <p:sp>
        <p:nvSpPr>
          <p:cNvPr id="6" name="Left Arrow 5"/>
          <p:cNvSpPr/>
          <p:nvPr/>
        </p:nvSpPr>
        <p:spPr>
          <a:xfrm>
            <a:off x="3450566" y="3743862"/>
            <a:ext cx="1811548" cy="793632"/>
          </a:xfrm>
          <a:prstGeom prst="leftArrow">
            <a:avLst/>
          </a:prstGeom>
          <a:solidFill>
            <a:srgbClr val="A3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BEING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RENEGOTIATED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83511" y="1339911"/>
            <a:ext cx="783785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/>
              <a:t>ALWAYS BENEFIT MULTINATIONAL CORPORATIONS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/>
              <a:t>ALL CONTAIN ISDS, WHICH ATTACKS DEMOCRACY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2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800" dirty="0" smtClean="0"/>
              <a:t>NEGOTIATED BY CORPORATIONS IN SECRET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128" y="3743862"/>
            <a:ext cx="3517660" cy="26382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2875" y="4855477"/>
            <a:ext cx="34868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TPA – Trade Promotion Agreement</a:t>
            </a:r>
          </a:p>
          <a:p>
            <a:r>
              <a:rPr lang="en-US" b="1" dirty="0"/>
              <a:t> </a:t>
            </a:r>
            <a:r>
              <a:rPr lang="en-US" b="1" dirty="0" smtClean="0"/>
              <a:t>           (includes free trade)</a:t>
            </a:r>
          </a:p>
          <a:p>
            <a:endParaRPr lang="en-US" b="1" dirty="0" smtClean="0"/>
          </a:p>
          <a:p>
            <a:r>
              <a:rPr lang="en-US" b="1" dirty="0" smtClean="0"/>
              <a:t>FTA – Free Trade Agreement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5338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900" y="831734"/>
            <a:ext cx="590061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Transatlantic Trade &amp; Investment Partnership is called a </a:t>
            </a:r>
            <a:r>
              <a:rPr lang="en-US" sz="2800" dirty="0" smtClean="0"/>
              <a:t>“Free Trade” </a:t>
            </a:r>
            <a:r>
              <a:rPr lang="en-US" sz="2400" dirty="0" smtClean="0"/>
              <a:t>Agreement, purportedly to regulate trade relations between the U.S. and the European Union.</a:t>
            </a:r>
          </a:p>
          <a:p>
            <a:pPr algn="ctr"/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This agreement covers more than</a:t>
            </a:r>
          </a:p>
          <a:p>
            <a:pPr algn="ctr"/>
            <a:r>
              <a:rPr lang="en-US" sz="2400" dirty="0" smtClean="0"/>
              <a:t> </a:t>
            </a:r>
            <a:r>
              <a:rPr lang="en-US" sz="2400" dirty="0"/>
              <a:t>60% of global </a:t>
            </a:r>
            <a:r>
              <a:rPr lang="en-US" sz="2400" dirty="0" smtClean="0"/>
              <a:t>GDP.</a:t>
            </a:r>
            <a:endParaRPr lang="en-US" sz="2400" dirty="0"/>
          </a:p>
        </p:txBody>
      </p:sp>
      <p:pic>
        <p:nvPicPr>
          <p:cNvPr id="5" name="Picture 2" descr="https://s15-us2.ixquick.com/cgi-bin/serveimage?url=http%3A%2F%2Faltrimondinews.it%2Fwp-content%2Fuploads%2F2015%2F04%2Fstop-ttip.jpg&amp;sp=a67e97dfccedd263dbbd3b285521e1d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256" y="1015474"/>
            <a:ext cx="4933531" cy="155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s://s14-eu5.ixquick.com/cgi-bin/serveimage?url=http%3A%2F%2Fwww.arola.es%2Fwp-content%2Fuploads%2FTTIP-map.jpg&amp;sp=f097bc9fc705136eed6e0bdb13c8619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038" y="2898476"/>
            <a:ext cx="6248240" cy="351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97507" y="5210680"/>
            <a:ext cx="5075374" cy="830997"/>
          </a:xfrm>
          <a:prstGeom prst="rect">
            <a:avLst/>
          </a:prstGeom>
          <a:solidFill>
            <a:srgbClr val="A3FFFF"/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Between July 2013 and October 2016</a:t>
            </a:r>
            <a:r>
              <a:rPr lang="en-US" sz="2400" dirty="0" smtClean="0"/>
              <a:t>,</a:t>
            </a:r>
          </a:p>
          <a:p>
            <a:r>
              <a:rPr lang="en-US" sz="2400" dirty="0" smtClean="0"/>
              <a:t>15 </a:t>
            </a:r>
            <a:r>
              <a:rPr lang="en-US" sz="2400" dirty="0"/>
              <a:t>Negotiating Rounds were held.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08030" y="0"/>
            <a:ext cx="8379125" cy="523220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TTIP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95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08030" y="0"/>
            <a:ext cx="8379125" cy="523220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CURRENT STATUS OF TTIP  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828800" y="0"/>
            <a:ext cx="2066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Sep 21, 2016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624" y="3899139"/>
            <a:ext cx="4173311" cy="22577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5888" y="1328468"/>
            <a:ext cx="1017278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US officials have indicated that talks will be parked for now, warning Brussels </a:t>
            </a:r>
          </a:p>
          <a:p>
            <a:r>
              <a:rPr lang="en-US" sz="2400" dirty="0" smtClean="0"/>
              <a:t>that the EU is a much less attractive proposition without the UK.</a:t>
            </a:r>
          </a:p>
          <a:p>
            <a:endParaRPr lang="en-US" sz="2400" dirty="0"/>
          </a:p>
          <a:p>
            <a:r>
              <a:rPr lang="en-US" sz="2400" dirty="0" smtClean="0"/>
              <a:t>Chief US trade negotiator Dan </a:t>
            </a:r>
            <a:r>
              <a:rPr lang="en-US" sz="2400" dirty="0" err="1" smtClean="0"/>
              <a:t>Mullaney</a:t>
            </a:r>
            <a:r>
              <a:rPr lang="en-US" sz="2400" dirty="0" smtClean="0"/>
              <a:t> said:  “Imagine if the United States said,</a:t>
            </a:r>
          </a:p>
          <a:p>
            <a:r>
              <a:rPr lang="en-US" sz="2400" dirty="0" smtClean="0"/>
              <a:t>for instance, ‘Well, maybe TTIP will not apply to California’. “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7703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1999" cy="181588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They say they are ‘trade agreements’, but they are WAY MORE!!!!</a:t>
            </a:r>
          </a:p>
          <a:p>
            <a:pPr algn="ctr"/>
            <a:r>
              <a:rPr lang="en-US" sz="2800" dirty="0" smtClean="0"/>
              <a:t>THERE ARE MANY CHAPTERS BUT VERY FEW OF THEM ARE ON TRADE…</a:t>
            </a:r>
          </a:p>
          <a:p>
            <a:pPr algn="ctr"/>
            <a:r>
              <a:rPr lang="en-US" sz="2800" dirty="0" smtClean="0"/>
              <a:t>IT IS AN AGREEMENT TO PROMOTE CORPORATE POWER…</a:t>
            </a:r>
          </a:p>
          <a:p>
            <a:pPr algn="ctr"/>
            <a:r>
              <a:rPr lang="en-US" sz="2800" dirty="0" smtClean="0"/>
              <a:t>SOME OF THE AREAS COVERED: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213944" y="1722794"/>
            <a:ext cx="18466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42744" y="2015182"/>
            <a:ext cx="3035004" cy="3046988"/>
          </a:xfrm>
          <a:prstGeom prst="rect">
            <a:avLst/>
          </a:prstGeom>
          <a:solidFill>
            <a:srgbClr val="FFFFA7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INTELLECTUAL PROPERTY (COPYRIGHT</a:t>
            </a:r>
          </a:p>
          <a:p>
            <a:r>
              <a:rPr lang="en-US" sz="2400" dirty="0" smtClean="0"/>
              <a:t>AND PATENTS)</a:t>
            </a:r>
          </a:p>
          <a:p>
            <a:r>
              <a:rPr lang="en-US" sz="2400" dirty="0" smtClean="0"/>
              <a:t>ENVIRONMENTAL POLICY</a:t>
            </a:r>
          </a:p>
          <a:p>
            <a:r>
              <a:rPr lang="en-US" sz="2400" dirty="0" smtClean="0"/>
              <a:t>FINANCIAL SERVICES</a:t>
            </a:r>
          </a:p>
          <a:p>
            <a:r>
              <a:rPr lang="en-US" sz="2400" dirty="0" smtClean="0"/>
              <a:t>PROCUREMENT</a:t>
            </a:r>
            <a:endParaRPr lang="en-US" sz="2400" dirty="0"/>
          </a:p>
        </p:txBody>
      </p:sp>
      <p:pic>
        <p:nvPicPr>
          <p:cNvPr id="3076" name="Picture 4" descr="http://4.bp.blogspot.com/_3-G-qSbmIFM/TMIKkt3VkyI/AAAAAAAAACI/rcPBB5j8Uu4/s400/LincolnQuoteaboutCorporations1864%5B1%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7558" y="2047090"/>
            <a:ext cx="6008561" cy="4613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12554" y="2047091"/>
            <a:ext cx="2908352" cy="3046988"/>
          </a:xfrm>
          <a:prstGeom prst="rect">
            <a:avLst/>
          </a:prstGeom>
          <a:solidFill>
            <a:srgbClr val="FFFFA7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INVESTMENT – ‘ISDS’</a:t>
            </a:r>
          </a:p>
          <a:p>
            <a:r>
              <a:rPr lang="en-US" sz="2400" dirty="0" smtClean="0"/>
              <a:t>INTERNET ACCESS</a:t>
            </a:r>
          </a:p>
          <a:p>
            <a:r>
              <a:rPr lang="en-US" sz="2400" dirty="0" smtClean="0"/>
              <a:t>MEDICATIONS</a:t>
            </a:r>
          </a:p>
          <a:p>
            <a:r>
              <a:rPr lang="en-US" sz="2400" dirty="0" smtClean="0"/>
              <a:t>LABOR RIGHTS</a:t>
            </a:r>
          </a:p>
          <a:p>
            <a:r>
              <a:rPr lang="en-US" sz="2400" dirty="0" smtClean="0"/>
              <a:t>BANKING REGULATIONS</a:t>
            </a:r>
          </a:p>
          <a:p>
            <a:r>
              <a:rPr lang="en-US" sz="2400" dirty="0" smtClean="0"/>
              <a:t>FARM POLICY/AGRICULTURE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42743" y="5261470"/>
            <a:ext cx="50538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 Public procurement:  public </a:t>
            </a:r>
            <a:r>
              <a:rPr lang="en-US" dirty="0"/>
              <a:t>authorities buying goods, works (</a:t>
            </a:r>
            <a:r>
              <a:rPr lang="en-US" dirty="0" err="1"/>
              <a:t>e.g</a:t>
            </a:r>
            <a:r>
              <a:rPr lang="en-US" dirty="0"/>
              <a:t> construction) or services from private companies. </a:t>
            </a:r>
            <a:r>
              <a:rPr lang="en-US" dirty="0" smtClean="0"/>
              <a:t>Example: buying </a:t>
            </a:r>
            <a:r>
              <a:rPr lang="en-US" dirty="0"/>
              <a:t>computers for a police </a:t>
            </a:r>
            <a:r>
              <a:rPr lang="en-US" dirty="0" smtClean="0"/>
              <a:t>station.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46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2203" y="483080"/>
            <a:ext cx="9351034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HISTORY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r>
              <a:rPr lang="en-US" sz="2400" dirty="0" smtClean="0"/>
              <a:t>BEFORE CONGRESS PASSED NAFTA (NORTH ATLANTIC FREE TRADE AGREEMENT) IN 1994, TRADE AGREEMENTS COVERED ONLY  QUOTAS AND TARIFFS.</a:t>
            </a:r>
          </a:p>
          <a:p>
            <a:endParaRPr lang="en-US" sz="2400" dirty="0" smtClean="0"/>
          </a:p>
          <a:p>
            <a:r>
              <a:rPr lang="en-US" sz="2400" dirty="0" smtClean="0"/>
              <a:t>STARTING WITH NAFTA, THE SO-CALLED “FREE TRADE” AGREEMENTS HAVE EXPANDED THE AREAS COVERED – LIKE  INTERNET ACCESS, INTELLECTUAL PROPERTY, ENVIRONMENT, ETC.</a:t>
            </a:r>
          </a:p>
          <a:p>
            <a:r>
              <a:rPr lang="en-US" sz="2400" dirty="0" smtClean="0"/>
              <a:t> </a:t>
            </a:r>
            <a:endParaRPr lang="en-US" sz="2400" dirty="0"/>
          </a:p>
          <a:p>
            <a:r>
              <a:rPr lang="en-US" sz="2400" dirty="0" smtClean="0"/>
              <a:t>SINCE 1994, THERE HAVE BEEN MULTIPLE FREE TRADE AGREEMENTS… MOST HAVE INCLUDED A CLAUSE  CALLED: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</a:t>
            </a:r>
            <a:r>
              <a:rPr lang="en-US" sz="3200" dirty="0" smtClean="0"/>
              <a:t>ISDS --  INVESTOR STATE DISPUTE SETTLEMENT</a:t>
            </a:r>
            <a:r>
              <a:rPr lang="en-US" sz="2400" dirty="0" smtClean="0"/>
              <a:t>. 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57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23173" y="149261"/>
            <a:ext cx="9913131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ISDS</a:t>
            </a:r>
          </a:p>
          <a:p>
            <a:r>
              <a:rPr lang="en-US" sz="3600" dirty="0" smtClean="0"/>
              <a:t>INVESTOR STATE DISPUTE SETTLEMENT CLAUSE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323173" y="1816518"/>
            <a:ext cx="9913131" cy="4708981"/>
          </a:xfrm>
          <a:prstGeom prst="rect">
            <a:avLst/>
          </a:prstGeom>
          <a:solidFill>
            <a:srgbClr val="FFFFA7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THIS CLAUSE ELEVATES CORPORATIONS TO THE STATUS OF A NATION…</a:t>
            </a:r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IT ALLOWS FOREIGN CORPORATIONS TO SUE SOVEREIGN GOVERNMENTS…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AND WIN HUGE MONETARY AWARDS, BASED ON THE LOSS OF EXPECTED FUTURE PROFITS DUE TO DOMESTIC LAWS, SUCH AS LAWS PROTECTING THE ENVIRONMENT, WORKERS, HEALTH AND SAFETY… 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ALL OF OUR PROTECTIVE LEGISLATION IS IN JEOPARDY.    </a:t>
            </a:r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THE NUMBER OF ISDS CASES HAS DRAMATICALLY INCREASED SINCE 1994.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3853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libraryeuroparl.files.wordpress.com/2014/01/isds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716" y="0"/>
            <a:ext cx="9058275" cy="592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93630" y="6293053"/>
            <a:ext cx="11139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AS OF JUNE 1, 2017:  THERE ARE 767 CASES ‘PENDING, CONCLUDED, AND UNKNOWN’.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83901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89481" y="628879"/>
            <a:ext cx="4703532" cy="76944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/>
            <a:r>
              <a:rPr lang="en-US" sz="4400" dirty="0"/>
              <a:t>ISDS EXAMPLES</a:t>
            </a:r>
          </a:p>
        </p:txBody>
      </p:sp>
      <p:pic>
        <p:nvPicPr>
          <p:cNvPr id="2050" name="Picture 2" descr="http://corporateeurope.org/sites/default/files/styles/fullwidth_nocrop/public/corporate-charter.jpg?itok=Wg0GFH5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622" y="1708871"/>
            <a:ext cx="695325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83744" y="5400136"/>
            <a:ext cx="32987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NATIONAL SOVEREIGNTY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7574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0587" y="267008"/>
            <a:ext cx="10155676" cy="3323987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r>
              <a:rPr lang="en-US" sz="2400" b="1" dirty="0" smtClean="0"/>
              <a:t>ISDS EXAMPLE #1: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     THE HIGHEST REWARD SO FAR IS 3.2 BILLION $ </a:t>
            </a:r>
          </a:p>
          <a:p>
            <a:pPr algn="ctr"/>
            <a:r>
              <a:rPr lang="en-US" sz="2400" b="1" dirty="0" smtClean="0"/>
              <a:t>GIVEN TO OCCIDENTAL OIL CO.</a:t>
            </a:r>
          </a:p>
          <a:p>
            <a:pPr algn="ctr"/>
            <a:endParaRPr lang="en-US" sz="2400" dirty="0" smtClean="0"/>
          </a:p>
          <a:p>
            <a:r>
              <a:rPr lang="en-US" sz="2400" dirty="0" smtClean="0"/>
              <a:t>OCCIDENTAL SUED EQUADOR OVER EQUADOR’S TERMINATION OF AN OIL CONCESSION CONTRACT, EVEN THOUGH THE TERMINATION WAS  APPARENTLY LEGAL.   </a:t>
            </a:r>
            <a:endParaRPr lang="en-US" sz="2400" dirty="0"/>
          </a:p>
        </p:txBody>
      </p:sp>
      <p:pic>
        <p:nvPicPr>
          <p:cNvPr id="6146" name="Picture 2" descr="http://www.operationworld.org/files/ow/maps/lginset/ecua-LMAP-m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587" y="3505706"/>
            <a:ext cx="3210195" cy="321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ts3.mm.bing.net/th?id=JN.YCugc1mMv7jNZB2fg2RLVQ&amp;pid=15.1&amp;H=97&amp;W=16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425" y="3702928"/>
            <a:ext cx="4653064" cy="282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84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disclosurenewsonline.com/wp-content/uploads/2015/02/minimum-wage-sign-800x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170" y="2146165"/>
            <a:ext cx="4711835" cy="4711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1" y="0"/>
            <a:ext cx="12192001" cy="2185214"/>
          </a:xfrm>
          <a:prstGeom prst="rect">
            <a:avLst/>
          </a:prstGeom>
          <a:solidFill>
            <a:srgbClr val="9BFF9B"/>
          </a:solidFill>
        </p:spPr>
        <p:txBody>
          <a:bodyPr wrap="square" rtlCol="0">
            <a:spAutoFit/>
          </a:bodyPr>
          <a:lstStyle/>
          <a:p>
            <a:pPr algn="ctr"/>
            <a:endParaRPr lang="en-US" sz="2400" dirty="0" smtClean="0"/>
          </a:p>
          <a:p>
            <a:pPr algn="ctr"/>
            <a:r>
              <a:rPr lang="en-US" sz="2800" dirty="0" smtClean="0"/>
              <a:t>#4 ISDS EXAMPLE:  MINIMUM WAGE</a:t>
            </a:r>
          </a:p>
          <a:p>
            <a:pPr algn="ctr"/>
            <a:endParaRPr lang="en-US" sz="2800" dirty="0" smtClean="0"/>
          </a:p>
          <a:p>
            <a:r>
              <a:rPr lang="en-US" sz="2800" dirty="0" smtClean="0"/>
              <a:t>A FRENCH MULTI-NATIONAL, VEOLIA GROUP,  IS SUING EGYPT, CONTESTING INCREASES IN EGYPT’S MINIMUM WAGE.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17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80483" y="2543943"/>
            <a:ext cx="9197582" cy="769441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algn="ctr"/>
            <a:r>
              <a:rPr lang="en-US" sz="4400" dirty="0" smtClean="0"/>
              <a:t>HOW DOES THE ISDS OPERATE?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94350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2954655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 PANEL OF THREE JUDGES 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THE JUDGES ARE CORPORATE ATTORNEYS.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PROCEEDINGS ARE SECRET.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THERE IS NO APPEAL.</a:t>
            </a:r>
            <a:endParaRPr lang="en-US" dirty="0" smtClean="0"/>
          </a:p>
          <a:p>
            <a:pPr algn="ctr"/>
            <a:endParaRPr lang="en-US" dirty="0"/>
          </a:p>
        </p:txBody>
      </p:sp>
      <p:pic>
        <p:nvPicPr>
          <p:cNvPr id="13316" name="Picture 4" descr="http://static.wixstatic.com/media/7c0358_93197f9a49c14bd385130851e13b12aa.png_srz_p_600_437_75_22_0.50_1.20_0.00_png_sr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695574"/>
            <a:ext cx="5715000" cy="4162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0139" y="3382833"/>
            <a:ext cx="6304125" cy="3046988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THE JUDGES </a:t>
            </a:r>
            <a:r>
              <a:rPr lang="en-US" sz="2400" dirty="0" smtClean="0"/>
              <a:t>ONLY CONSIDER </a:t>
            </a:r>
            <a:r>
              <a:rPr lang="en-US" sz="2400" dirty="0"/>
              <a:t>THE LOSS OF</a:t>
            </a:r>
            <a:r>
              <a:rPr lang="en-US" sz="2400" dirty="0" smtClean="0"/>
              <a:t> “EXPECTED FUTURE PROFITS”,</a:t>
            </a:r>
          </a:p>
          <a:p>
            <a:pPr algn="ctr"/>
            <a:r>
              <a:rPr lang="en-US" sz="2400" dirty="0" smtClean="0"/>
              <a:t> BUT </a:t>
            </a:r>
            <a:r>
              <a:rPr lang="en-US" sz="2400" dirty="0"/>
              <a:t>NOT THE RIGHT </a:t>
            </a:r>
            <a:r>
              <a:rPr lang="en-US" sz="2400" dirty="0" smtClean="0"/>
              <a:t>TO</a:t>
            </a:r>
          </a:p>
          <a:p>
            <a:pPr algn="ctr"/>
            <a:r>
              <a:rPr lang="en-US" sz="2400" dirty="0" smtClean="0"/>
              <a:t> A CLEAN </a:t>
            </a:r>
            <a:r>
              <a:rPr lang="en-US" sz="2400" dirty="0"/>
              <a:t>ENVIRONMENT</a:t>
            </a:r>
            <a:r>
              <a:rPr lang="en-US" sz="2400" dirty="0" smtClean="0"/>
              <a:t>,</a:t>
            </a:r>
          </a:p>
          <a:p>
            <a:pPr algn="ctr"/>
            <a:r>
              <a:rPr lang="en-US" sz="2400" dirty="0" smtClean="0"/>
              <a:t> </a:t>
            </a:r>
            <a:r>
              <a:rPr lang="en-US" sz="2400" dirty="0"/>
              <a:t>FAIR LABOR STANDARDS</a:t>
            </a:r>
            <a:r>
              <a:rPr lang="en-US" sz="2400" dirty="0" smtClean="0"/>
              <a:t>,</a:t>
            </a:r>
          </a:p>
          <a:p>
            <a:pPr algn="ctr"/>
            <a:r>
              <a:rPr lang="en-US" sz="2400" dirty="0" smtClean="0"/>
              <a:t> HEALTH </a:t>
            </a:r>
            <a:r>
              <a:rPr lang="en-US" sz="2400" dirty="0"/>
              <a:t>AND SAFETY OF POPULATION</a:t>
            </a:r>
            <a:r>
              <a:rPr lang="en-US" sz="2400" dirty="0" smtClean="0"/>
              <a:t>,</a:t>
            </a:r>
          </a:p>
          <a:p>
            <a:pPr algn="ctr"/>
            <a:r>
              <a:rPr lang="en-US" sz="2400" dirty="0" smtClean="0"/>
              <a:t>  </a:t>
            </a:r>
            <a:r>
              <a:rPr lang="en-US" sz="2400" dirty="0"/>
              <a:t>GENERAL WELFARE</a:t>
            </a:r>
          </a:p>
          <a:p>
            <a:pPr algn="ctr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35777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5"/>
          <p:cNvSpPr txBox="1">
            <a:spLocks noChangeArrowheads="1"/>
          </p:cNvSpPr>
          <p:nvPr/>
        </p:nvSpPr>
        <p:spPr bwMode="auto">
          <a:xfrm>
            <a:off x="2325511" y="722143"/>
            <a:ext cx="8674747" cy="1732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5329" dirty="0" smtClean="0"/>
              <a:t>EQUITABLE TRADE</a:t>
            </a:r>
          </a:p>
          <a:p>
            <a:pPr algn="ctr"/>
            <a:r>
              <a:rPr lang="en-US" altLang="en-US" sz="5329" dirty="0" smtClean="0"/>
              <a:t>NOT CORPORATE TRADE</a:t>
            </a:r>
            <a:endParaRPr lang="en-US" altLang="en-US" sz="5329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989" y="3287542"/>
            <a:ext cx="4517634" cy="300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89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9786"/>
            <a:ext cx="12192000" cy="646331"/>
          </a:xfrm>
          <a:prstGeom prst="rect">
            <a:avLst/>
          </a:prstGeom>
          <a:solidFill>
            <a:srgbClr val="DB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TODAY’S BANKING DEVELOPED FROM TRADE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9629" y="184542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4870" y="4643759"/>
            <a:ext cx="2410778" cy="2110677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50165"/>
          </a:xfrm>
          <a:solidFill>
            <a:srgbClr val="F0E1FF"/>
          </a:solidFill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ORIGIN OF BANKING</a:t>
            </a:r>
            <a:endParaRPr lang="en-US" sz="2800" b="1" dirty="0"/>
          </a:p>
        </p:txBody>
      </p:sp>
      <p:pic>
        <p:nvPicPr>
          <p:cNvPr id="1026" name="Picture 2" descr="https://s14-eu5.ixquick.com/cgi-bin/serveimage?url=https%3A%2F%2Ftextilis.files.wordpress.com%2F2015%2F10%2F1-medieval-cloth-jpg.jpg&amp;sp=462ab551c96f68bf1164258b4acc60a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344" y="1465353"/>
            <a:ext cx="4439052" cy="307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60663" y="3887283"/>
            <a:ext cx="127150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GOODS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888436" y="6231216"/>
            <a:ext cx="131157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MONEY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09416" y="3314602"/>
            <a:ext cx="5957080" cy="1938992"/>
          </a:xfrm>
          <a:prstGeom prst="rect">
            <a:avLst/>
          </a:prstGeom>
          <a:solidFill>
            <a:srgbClr val="D0B9FF"/>
          </a:solidFill>
        </p:spPr>
        <p:txBody>
          <a:bodyPr wrap="none" rtlCol="0">
            <a:spAutoFit/>
          </a:bodyPr>
          <a:lstStyle/>
          <a:p>
            <a:endParaRPr lang="en-US" sz="2400" b="1" dirty="0" smtClean="0"/>
          </a:p>
          <a:p>
            <a:r>
              <a:rPr lang="en-US" sz="2400" b="1" dirty="0" smtClean="0"/>
              <a:t>TRADE HAS TWO PARTS:</a:t>
            </a:r>
          </a:p>
          <a:p>
            <a:r>
              <a:rPr lang="en-US" sz="2400" b="1" dirty="0"/>
              <a:t> </a:t>
            </a:r>
            <a:r>
              <a:rPr lang="en-US" sz="2400" b="1" dirty="0" smtClean="0"/>
              <a:t>     </a:t>
            </a:r>
          </a:p>
          <a:p>
            <a:r>
              <a:rPr lang="en-US" sz="2400" b="1" dirty="0"/>
              <a:t> </a:t>
            </a:r>
            <a:r>
              <a:rPr lang="en-US" sz="2400" b="1" dirty="0" smtClean="0"/>
              <a:t>                            THE GOODS    &amp;   THE MONEY</a:t>
            </a:r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97268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9629" y="184542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68302"/>
            <a:ext cx="12192000" cy="369332"/>
          </a:xfrm>
          <a:prstGeom prst="rect">
            <a:avLst/>
          </a:prstGeom>
          <a:solidFill>
            <a:srgbClr val="DB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TODAY’S BANKING DEVELOPED FROM TRADE</a:t>
            </a:r>
            <a:endParaRPr lang="en-US" b="1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50165"/>
          </a:xfrm>
          <a:solidFill>
            <a:srgbClr val="F0E1FF"/>
          </a:solidFill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ORIGIN OF BANKING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614214" y="1086705"/>
            <a:ext cx="8963572" cy="523220"/>
          </a:xfrm>
          <a:prstGeom prst="rect">
            <a:avLst/>
          </a:prstGeom>
          <a:solidFill>
            <a:srgbClr val="FFD5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CLEARLY, MONEY AND GOODS ARE NOT THE SAME THING.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599146" y="1913517"/>
            <a:ext cx="3114725" cy="461665"/>
          </a:xfrm>
          <a:prstGeom prst="rect">
            <a:avLst/>
          </a:prstGeom>
          <a:solidFill>
            <a:srgbClr val="FEE6FD"/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GOODS ARE WEALTH.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7365289" y="1845424"/>
            <a:ext cx="3831798" cy="461665"/>
          </a:xfrm>
          <a:prstGeom prst="rect">
            <a:avLst/>
          </a:prstGeom>
          <a:solidFill>
            <a:srgbClr val="FEE6FD"/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MONEY IS NOT WEALTH.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61" y="3736208"/>
            <a:ext cx="4580402" cy="249840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176732" y="6049943"/>
            <a:ext cx="2247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272" y="3148741"/>
            <a:ext cx="2071175" cy="1380783"/>
          </a:xfrm>
          <a:prstGeom prst="rect">
            <a:avLst/>
          </a:prstGeom>
        </p:spPr>
      </p:pic>
      <p:pic>
        <p:nvPicPr>
          <p:cNvPr id="6146" name="Picture 2" descr="https://s16-us2.ixquick.com/cgi-bin/serveimage?url=http%3A%2F%2Fwww.bullshift.net%2Fdata%2Fimages%2F2013%2F09%2Fabstract-money-world-maps-desktop-1800x1045-hd-wallpaper-1008542.jpg&amp;sp=acaeeb09fbf3c4c9ed7a76fa93611b4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104" y="3148741"/>
            <a:ext cx="5735721" cy="333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67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69786"/>
            <a:ext cx="12192000" cy="646331"/>
          </a:xfrm>
          <a:prstGeom prst="rect">
            <a:avLst/>
          </a:prstGeom>
          <a:solidFill>
            <a:srgbClr val="DB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TODAY’S BANKING DEVELOPED FROM TRADE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49629" y="184542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7326" y="2282777"/>
            <a:ext cx="6790120" cy="3416320"/>
          </a:xfrm>
          <a:prstGeom prst="rect">
            <a:avLst/>
          </a:prstGeom>
          <a:solidFill>
            <a:srgbClr val="FFD5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Three parts of the trading system -- production, transfer, and consumption of goods -- were concrete and clearly visible to the ordinary citizen.</a:t>
            </a:r>
          </a:p>
          <a:p>
            <a:endParaRPr lang="en-US" sz="2400" dirty="0"/>
          </a:p>
          <a:p>
            <a:r>
              <a:rPr lang="en-US" sz="2400" dirty="0" smtClean="0"/>
              <a:t>BUT… the operations of banking and finance were concealed, scattered, and abstract so that they appeared to many to be difficult.</a:t>
            </a:r>
          </a:p>
          <a:p>
            <a:endParaRPr lang="en-US" sz="2400" dirty="0"/>
          </a:p>
          <a:p>
            <a:r>
              <a:rPr lang="en-US" sz="2400" dirty="0" smtClean="0"/>
              <a:t>Such is true to the current day.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4870" y="4643759"/>
            <a:ext cx="2410778" cy="2110677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50165"/>
          </a:xfrm>
          <a:solidFill>
            <a:srgbClr val="F0E1FF"/>
          </a:solidFill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ORIGIN OF BANKING</a:t>
            </a:r>
            <a:endParaRPr lang="en-US" sz="2800" b="1" dirty="0"/>
          </a:p>
        </p:txBody>
      </p:sp>
      <p:pic>
        <p:nvPicPr>
          <p:cNvPr id="1026" name="Picture 2" descr="https://s14-eu5.ixquick.com/cgi-bin/serveimage?url=https%3A%2F%2Ftextilis.files.wordpress.com%2F2015%2F10%2F1-medieval-cloth-jpg.jpg&amp;sp=462ab551c96f68bf1164258b4acc60a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344" y="1465353"/>
            <a:ext cx="4439052" cy="3078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60663" y="3887283"/>
            <a:ext cx="127150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GOODS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8888436" y="6231216"/>
            <a:ext cx="1311578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MONEY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3670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 rot="20483578">
            <a:off x="1834366" y="4442019"/>
            <a:ext cx="1338828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          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629" y="184542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68302"/>
            <a:ext cx="12192000" cy="369332"/>
          </a:xfrm>
          <a:prstGeom prst="rect">
            <a:avLst/>
          </a:prstGeom>
          <a:solidFill>
            <a:srgbClr val="DB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TODAY’S BANKING DEVELOPED FROM TRADE</a:t>
            </a:r>
            <a:endParaRPr lang="en-US" b="1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50165"/>
          </a:xfrm>
          <a:solidFill>
            <a:srgbClr val="F0E1FF"/>
          </a:solidFill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ORIGIN OF BANKING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68326" y="1009892"/>
            <a:ext cx="10255348" cy="461665"/>
          </a:xfrm>
          <a:prstGeom prst="rect">
            <a:avLst/>
          </a:prstGeom>
          <a:solidFill>
            <a:srgbClr val="FFD5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GOODS AND MONEY ARE RELATED --   THEY MOVE IN OPPOSITE DIRECTIONS</a:t>
            </a:r>
            <a:endParaRPr lang="en-US" sz="2400" b="1" dirty="0"/>
          </a:p>
        </p:txBody>
      </p:sp>
      <p:sp>
        <p:nvSpPr>
          <p:cNvPr id="13" name="Rectangle 12"/>
          <p:cNvSpPr/>
          <p:nvPr/>
        </p:nvSpPr>
        <p:spPr>
          <a:xfrm rot="20360518">
            <a:off x="421662" y="2280203"/>
            <a:ext cx="4698761" cy="830997"/>
          </a:xfrm>
          <a:prstGeom prst="rect">
            <a:avLst/>
          </a:prstGeom>
          <a:solidFill>
            <a:srgbClr val="FEE6FD"/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When the price of goods goes UP….</a:t>
            </a:r>
          </a:p>
          <a:p>
            <a:r>
              <a:rPr lang="en-US" sz="2400" dirty="0" smtClean="0"/>
              <a:t>the value of money goes DOWN.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 rot="560660">
            <a:off x="6722015" y="1893884"/>
            <a:ext cx="5359791" cy="830997"/>
          </a:xfrm>
          <a:prstGeom prst="rect">
            <a:avLst/>
          </a:prstGeom>
          <a:solidFill>
            <a:srgbClr val="FEE6FD"/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When the price of goods goes DOWN….</a:t>
            </a:r>
          </a:p>
          <a:p>
            <a:r>
              <a:rPr lang="en-US" sz="2400" dirty="0" smtClean="0"/>
              <a:t>the value of money goes UP.</a:t>
            </a:r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10" y="4564246"/>
            <a:ext cx="2567311" cy="149637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623" y="4117444"/>
            <a:ext cx="4095132" cy="21820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07" y="5828060"/>
            <a:ext cx="461578" cy="64887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362" y="2677560"/>
            <a:ext cx="1411461" cy="24715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218" y="3154496"/>
            <a:ext cx="2764431" cy="242442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2680" y="5811439"/>
            <a:ext cx="1046631" cy="69775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427562" y="4964418"/>
            <a:ext cx="88642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200083" y="4679500"/>
            <a:ext cx="139858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3CFE00"/>
                </a:solidFill>
              </a:rPr>
              <a:t>VALUE</a:t>
            </a:r>
            <a:endParaRPr lang="en-US" sz="3600" dirty="0">
              <a:solidFill>
                <a:srgbClr val="3CFE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 rot="20363054">
            <a:off x="766426" y="5189094"/>
            <a:ext cx="7362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3CFE00"/>
                </a:solidFill>
              </a:rPr>
              <a:t>VALUE</a:t>
            </a:r>
            <a:endParaRPr lang="en-US" sz="1600" b="1" dirty="0">
              <a:solidFill>
                <a:srgbClr val="3CFE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20363054">
            <a:off x="792217" y="5254096"/>
            <a:ext cx="73622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3CFE00"/>
                </a:solidFill>
              </a:rPr>
              <a:t>VALUE</a:t>
            </a:r>
            <a:endParaRPr lang="en-US" sz="1600" b="1" dirty="0">
              <a:solidFill>
                <a:srgbClr val="3CFE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027427" y="5467754"/>
            <a:ext cx="92525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0157269" y="5485459"/>
            <a:ext cx="795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PRICE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20547262">
            <a:off x="1771308" y="4800035"/>
            <a:ext cx="113685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 rot="20483578">
            <a:off x="1666533" y="4630757"/>
            <a:ext cx="14029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PRICE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06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3679" y="1983672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68302"/>
            <a:ext cx="12192000" cy="369332"/>
          </a:xfrm>
          <a:prstGeom prst="rect">
            <a:avLst/>
          </a:prstGeom>
          <a:solidFill>
            <a:srgbClr val="DB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TODAY’S BANKING DEVELOPED FROM TRADE</a:t>
            </a:r>
            <a:endParaRPr lang="en-US" b="1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50165"/>
          </a:xfrm>
          <a:solidFill>
            <a:srgbClr val="F0E1FF"/>
          </a:solidFill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ORIGIN OF BANKING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111538" y="904246"/>
            <a:ext cx="6899564" cy="646331"/>
          </a:xfrm>
          <a:prstGeom prst="rect">
            <a:avLst/>
          </a:prstGeom>
          <a:solidFill>
            <a:srgbClr val="FFD5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INTERNATIONAL BANKERS MANIPULATE THE </a:t>
            </a:r>
            <a:r>
              <a:rPr lang="en-US" b="1" dirty="0" smtClean="0"/>
              <a:t>PRICE</a:t>
            </a:r>
            <a:r>
              <a:rPr lang="en-US" dirty="0" smtClean="0"/>
              <a:t> –</a:t>
            </a:r>
          </a:p>
          <a:p>
            <a:pPr algn="ctr"/>
            <a:r>
              <a:rPr lang="en-US" dirty="0" smtClean="0"/>
              <a:t>BY MANIPULATING THE </a:t>
            </a:r>
            <a:r>
              <a:rPr lang="en-US" b="1" dirty="0" smtClean="0"/>
              <a:t>SUPPLY OF MONEY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153679" y="1744394"/>
            <a:ext cx="5656278" cy="2031325"/>
          </a:xfrm>
          <a:prstGeom prst="rect">
            <a:avLst/>
          </a:prstGeom>
          <a:solidFill>
            <a:srgbClr val="FEE6FD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Bankers cause deflation, by ‘calling in their loans’, which takes </a:t>
            </a:r>
            <a:r>
              <a:rPr lang="en-US" dirty="0" err="1" smtClean="0"/>
              <a:t>bankmoney</a:t>
            </a:r>
            <a:r>
              <a:rPr lang="en-US" dirty="0" smtClean="0"/>
              <a:t> out of circulation.</a:t>
            </a:r>
          </a:p>
          <a:p>
            <a:endParaRPr lang="en-US" dirty="0"/>
          </a:p>
          <a:p>
            <a:r>
              <a:rPr lang="en-US" dirty="0" smtClean="0"/>
              <a:t>Bankruptcy </a:t>
            </a:r>
            <a:r>
              <a:rPr lang="en-US" dirty="0"/>
              <a:t>for the </a:t>
            </a:r>
            <a:r>
              <a:rPr lang="en-US" dirty="0" smtClean="0"/>
              <a:t>producers.  Unemployment for labor.</a:t>
            </a:r>
            <a:endParaRPr lang="en-US" dirty="0"/>
          </a:p>
          <a:p>
            <a:r>
              <a:rPr lang="en-US" dirty="0" smtClean="0"/>
              <a:t>Profits for the bankers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Money becomes more valuable.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151523" y="1744394"/>
            <a:ext cx="5876354" cy="2031325"/>
          </a:xfrm>
          <a:prstGeom prst="rect">
            <a:avLst/>
          </a:prstGeom>
          <a:solidFill>
            <a:srgbClr val="FEE6FD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Bankers cause inflation, by ‘creating too many loans’, which adds </a:t>
            </a:r>
            <a:r>
              <a:rPr lang="en-US" dirty="0" err="1" smtClean="0"/>
              <a:t>bankmoney</a:t>
            </a:r>
            <a:r>
              <a:rPr lang="en-US" dirty="0" smtClean="0"/>
              <a:t> into circulation</a:t>
            </a:r>
            <a:r>
              <a:rPr lang="en-US" dirty="0" smtClean="0"/>
              <a:t>.  Money becomes less valuable.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Profits for the bankers:  more loans </a:t>
            </a:r>
            <a:r>
              <a:rPr lang="en-US" dirty="0" smtClean="0"/>
              <a:t>drive up prices of things; asset bubbles are created – stocks, land; foreclosures on real assets when </a:t>
            </a:r>
            <a:r>
              <a:rPr lang="en-US" dirty="0" smtClean="0"/>
              <a:t>the ‘bubble’ bursts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21" y="4052718"/>
            <a:ext cx="3561471" cy="26711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231" y="4731452"/>
            <a:ext cx="3613741" cy="212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7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143" y="955546"/>
            <a:ext cx="6662192" cy="5902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6"/>
          <p:cNvSpPr>
            <a:spLocks noGrp="1" noChangeArrowheads="1"/>
          </p:cNvSpPr>
          <p:nvPr>
            <p:ph type="title"/>
          </p:nvPr>
        </p:nvSpPr>
        <p:spPr>
          <a:xfrm>
            <a:off x="1539143" y="1"/>
            <a:ext cx="9113715" cy="941448"/>
          </a:xfrm>
          <a:solidFill>
            <a:srgbClr val="93D3FF"/>
          </a:solidFill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altLang="en-US" sz="2763" dirty="0"/>
              <a:t>Today’s Situation</a:t>
            </a:r>
            <a:br>
              <a:rPr lang="en-US" altLang="en-US" sz="2763" dirty="0"/>
            </a:br>
            <a:r>
              <a:rPr lang="en-US" altLang="en-US" sz="3600" b="1" dirty="0" smtClean="0"/>
              <a:t>SLAVE TRADE</a:t>
            </a:r>
            <a:endParaRPr lang="en-US" altLang="en-US" sz="3600" b="1" dirty="0"/>
          </a:p>
        </p:txBody>
      </p:sp>
      <p:sp>
        <p:nvSpPr>
          <p:cNvPr id="15364" name="Rectangle 7"/>
          <p:cNvSpPr>
            <a:spLocks noGrp="1" noChangeArrowheads="1"/>
          </p:cNvSpPr>
          <p:nvPr>
            <p:ph idx="1"/>
          </p:nvPr>
        </p:nvSpPr>
        <p:spPr>
          <a:xfrm>
            <a:off x="8201335" y="955546"/>
            <a:ext cx="2451523" cy="5902454"/>
          </a:xfrm>
          <a:solidFill>
            <a:srgbClr val="FFBD5D"/>
          </a:solidFill>
        </p:spPr>
        <p:txBody>
          <a:bodyPr/>
          <a:lstStyle/>
          <a:p>
            <a:pPr eaLnBrk="1" hangingPunct="1"/>
            <a:endParaRPr lang="en-US" altLang="en-US" sz="1776" dirty="0"/>
          </a:p>
          <a:p>
            <a:pPr marL="0" indent="0" eaLnBrk="1" hangingPunct="1">
              <a:buNone/>
            </a:pPr>
            <a:endParaRPr lang="en-US" altLang="en-US" sz="2400" dirty="0" smtClean="0"/>
          </a:p>
          <a:p>
            <a:pPr marL="0" indent="0" eaLnBrk="1" hangingPunct="1">
              <a:buNone/>
            </a:pPr>
            <a:endParaRPr lang="en-US" altLang="en-US" sz="2400" dirty="0"/>
          </a:p>
          <a:p>
            <a:pPr marL="0" indent="0" eaLnBrk="1" hangingPunct="1">
              <a:buNone/>
            </a:pPr>
            <a:r>
              <a:rPr lang="en-US" altLang="en-US" sz="2400" dirty="0" smtClean="0"/>
              <a:t>Multinational </a:t>
            </a:r>
            <a:r>
              <a:rPr lang="en-US" altLang="en-US" sz="2400" dirty="0" smtClean="0"/>
              <a:t>corporations </a:t>
            </a:r>
            <a:r>
              <a:rPr lang="en-US" altLang="en-US" sz="2400" dirty="0"/>
              <a:t>rig trade to their profit at the expense of third world nations, </a:t>
            </a:r>
            <a:r>
              <a:rPr lang="en-US" altLang="en-US" sz="2400" dirty="0" smtClean="0"/>
              <a:t>calling </a:t>
            </a:r>
            <a:r>
              <a:rPr lang="en-US" altLang="en-US" sz="2400" dirty="0"/>
              <a:t>it “</a:t>
            </a:r>
            <a:r>
              <a:rPr lang="en-US" altLang="en-US" sz="2400" i="1" dirty="0"/>
              <a:t>free</a:t>
            </a:r>
            <a:r>
              <a:rPr lang="en-US" altLang="en-US" sz="2400" dirty="0"/>
              <a:t>” trade. </a:t>
            </a:r>
          </a:p>
        </p:txBody>
      </p:sp>
      <p:sp>
        <p:nvSpPr>
          <p:cNvPr id="1536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0976" indent="-285111"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0445" indent="-227150"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876" indent="-228716"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3741" indent="-228716" defTabSz="913296"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4906" indent="-228716" defTabSz="913296" eaLnBrk="0" fontAlgn="base" hangingPunct="0">
              <a:spcBef>
                <a:spcPct val="0"/>
              </a:spcBef>
              <a:spcAft>
                <a:spcPct val="0"/>
              </a:spcAft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6071" indent="-228716" defTabSz="913296" eaLnBrk="0" fontAlgn="base" hangingPunct="0">
              <a:spcBef>
                <a:spcPct val="0"/>
              </a:spcBef>
              <a:spcAft>
                <a:spcPct val="0"/>
              </a:spcAft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7236" indent="-228716" defTabSz="913296" eaLnBrk="0" fontAlgn="base" hangingPunct="0">
              <a:spcBef>
                <a:spcPct val="0"/>
              </a:spcBef>
              <a:spcAft>
                <a:spcPct val="0"/>
              </a:spcAft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8401" indent="-228716" defTabSz="913296" eaLnBrk="0" fontAlgn="base" hangingPunct="0">
              <a:spcBef>
                <a:spcPct val="0"/>
              </a:spcBef>
              <a:spcAft>
                <a:spcPct val="0"/>
              </a:spcAft>
              <a:defRPr sz="2368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A11550-B142-4F62-84E8-1FE295222983}" type="slidenum">
              <a:rPr lang="en-US" altLang="en-US" sz="888">
                <a:solidFill>
                  <a:srgbClr val="898989"/>
                </a:solidFill>
              </a:rPr>
              <a:pPr/>
              <a:t>29</a:t>
            </a:fld>
            <a:endParaRPr lang="en-US" altLang="en-US" sz="888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637519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553" y="3294530"/>
            <a:ext cx="3479060" cy="19709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80762" y="5892148"/>
            <a:ext cx="37124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CHINESE-MADE COMPUTER</a:t>
            </a:r>
          </a:p>
          <a:p>
            <a:r>
              <a:rPr lang="en-US" sz="2400" b="1" dirty="0" smtClean="0"/>
              <a:t>          &amp;   SLAVE LABOR</a:t>
            </a:r>
            <a:endParaRPr 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687" y="748472"/>
            <a:ext cx="2250872" cy="24067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60082" y="2624633"/>
            <a:ext cx="28725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U.S. IMPORTER                                   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315" y="4159902"/>
            <a:ext cx="2619375" cy="17430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7505" y="5962756"/>
            <a:ext cx="3872727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CLOSED AMERICAN FACTORY</a:t>
            </a:r>
          </a:p>
          <a:p>
            <a:r>
              <a:rPr lang="en-US" sz="2400" b="1" dirty="0"/>
              <a:t> </a:t>
            </a:r>
            <a:r>
              <a:rPr lang="en-US" sz="2400" b="1" dirty="0" smtClean="0"/>
              <a:t>      &amp;  UNEMPLOYMENT</a:t>
            </a:r>
            <a:endParaRPr lang="en-US" sz="2400" b="1" dirty="0"/>
          </a:p>
        </p:txBody>
      </p:sp>
      <p:sp>
        <p:nvSpPr>
          <p:cNvPr id="12" name="Oval Callout 11"/>
          <p:cNvSpPr/>
          <p:nvPr/>
        </p:nvSpPr>
        <p:spPr>
          <a:xfrm>
            <a:off x="5050268" y="820728"/>
            <a:ext cx="5460988" cy="1403130"/>
          </a:xfrm>
          <a:prstGeom prst="wedgeEllipseCallout">
            <a:avLst/>
          </a:prstGeom>
          <a:solidFill>
            <a:srgbClr val="97C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But, look, how much cheaper for me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to buy from the Chinese!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930" y="35583"/>
            <a:ext cx="439492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‘FREE’ TRADE IMPORTER:</a:t>
            </a:r>
            <a:endParaRPr lang="en-US" sz="3200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559" y="4356351"/>
            <a:ext cx="1554480" cy="13501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3445" y="3773763"/>
            <a:ext cx="1122423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$10</a:t>
            </a:r>
            <a:endParaRPr lang="en-US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7695687" y="3449004"/>
            <a:ext cx="89365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3404" y="4206217"/>
            <a:ext cx="2318596" cy="1732246"/>
          </a:xfrm>
          <a:prstGeom prst="rect">
            <a:avLst/>
          </a:prstGeom>
        </p:spPr>
      </p:pic>
      <p:sp>
        <p:nvSpPr>
          <p:cNvPr id="15" name="Right Arrow 14"/>
          <p:cNvSpPr/>
          <p:nvPr/>
        </p:nvSpPr>
        <p:spPr>
          <a:xfrm rot="1156442">
            <a:off x="5466843" y="2899054"/>
            <a:ext cx="188955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35690" y="5245817"/>
            <a:ext cx="1642886" cy="646331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CLOSED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762728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21273" y="4527743"/>
            <a:ext cx="26284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$5 LEAVES THE U.S.</a:t>
            </a:r>
            <a:endParaRPr 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687" y="748472"/>
            <a:ext cx="2250872" cy="24067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60082" y="2624633"/>
            <a:ext cx="28725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U.S. IMPORTER                                  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62776" y="4530902"/>
            <a:ext cx="529818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$10 OF INCOME WAS NOT MADE IN U.S.</a:t>
            </a:r>
            <a:endParaRPr lang="en-US" sz="2400" b="1" dirty="0"/>
          </a:p>
        </p:txBody>
      </p:sp>
      <p:sp>
        <p:nvSpPr>
          <p:cNvPr id="12" name="Oval Callout 11"/>
          <p:cNvSpPr/>
          <p:nvPr/>
        </p:nvSpPr>
        <p:spPr>
          <a:xfrm>
            <a:off x="5050268" y="820728"/>
            <a:ext cx="5460988" cy="1403130"/>
          </a:xfrm>
          <a:prstGeom prst="wedgeEllipseCallout">
            <a:avLst/>
          </a:prstGeom>
          <a:solidFill>
            <a:srgbClr val="97C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But, look, how much cheaper for me</a:t>
            </a:r>
          </a:p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to buy from the Chinese!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930" y="35583"/>
            <a:ext cx="439492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‘FREE’ TRADE IMPORTER: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511621" y="3684520"/>
            <a:ext cx="1311578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-$10</a:t>
            </a:r>
            <a:endParaRPr lang="en-US" sz="4800" dirty="0"/>
          </a:p>
        </p:txBody>
      </p:sp>
      <p:sp>
        <p:nvSpPr>
          <p:cNvPr id="10" name="TextBox 9"/>
          <p:cNvSpPr txBox="1"/>
          <p:nvPr/>
        </p:nvSpPr>
        <p:spPr>
          <a:xfrm>
            <a:off x="8552746" y="3714761"/>
            <a:ext cx="112609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-$5</a:t>
            </a:r>
            <a:endParaRPr lang="en-US" sz="4800" dirty="0"/>
          </a:p>
        </p:txBody>
      </p:sp>
      <p:sp>
        <p:nvSpPr>
          <p:cNvPr id="2" name="Right Arrow 1"/>
          <p:cNvSpPr/>
          <p:nvPr/>
        </p:nvSpPr>
        <p:spPr>
          <a:xfrm>
            <a:off x="6628949" y="3865931"/>
            <a:ext cx="188955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650" y="3981215"/>
            <a:ext cx="2264348" cy="18253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10000" y="4758575"/>
            <a:ext cx="101181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CHINA</a:t>
            </a:r>
            <a:endParaRPr lang="en-US" sz="2400" b="1" dirty="0"/>
          </a:p>
        </p:txBody>
      </p:sp>
      <p:sp>
        <p:nvSpPr>
          <p:cNvPr id="15" name="Left Arrow 14"/>
          <p:cNvSpPr/>
          <p:nvPr/>
        </p:nvSpPr>
        <p:spPr>
          <a:xfrm>
            <a:off x="2035164" y="3881316"/>
            <a:ext cx="2353407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194584" y="6193663"/>
            <a:ext cx="10009343" cy="646331"/>
          </a:xfrm>
          <a:prstGeom prst="rect">
            <a:avLst/>
          </a:prstGeom>
          <a:solidFill>
            <a:srgbClr val="F6ACF6"/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- $15 OF U.S. MONEY WAS LOST TO OUR ECONOMY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6042949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924" y="2378121"/>
            <a:ext cx="2922775" cy="25386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80762" y="5892148"/>
            <a:ext cx="37124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CHINESE-MADE COMPUTER</a:t>
            </a:r>
          </a:p>
          <a:p>
            <a:r>
              <a:rPr lang="en-US" sz="2400" b="1" dirty="0" smtClean="0"/>
              <a:t>          &amp;   SLAVE LABOR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470299" y="5892148"/>
            <a:ext cx="28725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U.S. CONSUMER                               </a:t>
            </a:r>
            <a:endParaRPr lang="en-US" sz="2800" dirty="0"/>
          </a:p>
        </p:txBody>
      </p:sp>
      <p:sp>
        <p:nvSpPr>
          <p:cNvPr id="12" name="Oval Callout 11"/>
          <p:cNvSpPr/>
          <p:nvPr/>
        </p:nvSpPr>
        <p:spPr>
          <a:xfrm>
            <a:off x="2906596" y="675182"/>
            <a:ext cx="5944105" cy="1403130"/>
          </a:xfrm>
          <a:prstGeom prst="wedgeEllipseCallout">
            <a:avLst/>
          </a:prstGeom>
          <a:solidFill>
            <a:srgbClr val="97C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I’m unemployed and I’m in debt …so thank goodness for cheap prices!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0" y="18151"/>
            <a:ext cx="5280163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PSYCHOLOGY OF ‘FREE</a:t>
            </a:r>
            <a:r>
              <a:rPr lang="en-US" sz="3200" smtClean="0"/>
              <a:t>’ TRADE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6970925" y="2457048"/>
            <a:ext cx="809837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961" y="3769366"/>
            <a:ext cx="2841325" cy="212278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37" y="2457048"/>
            <a:ext cx="4826000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1067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0890" y="1155940"/>
            <a:ext cx="7292381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WHAT IS EQUITABLE TRADE?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1268863" y="3398806"/>
            <a:ext cx="10202088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BASED ON RESPECT FOR OURSELVES AND OUR TRADING PARTNERS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035747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0890" y="1155940"/>
            <a:ext cx="7292381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WHAT IS EQUITABLE TRADE?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2890628" y="3657599"/>
            <a:ext cx="5923994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ENCOURAGES DOMESTIC PRODUCTION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9246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0"/>
            <a:ext cx="12191999" cy="69865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/>
              <a:t>HOW?</a:t>
            </a:r>
          </a:p>
          <a:p>
            <a:pPr algn="ctr"/>
            <a:endParaRPr lang="en-US" sz="8000" dirty="0" smtClean="0"/>
          </a:p>
          <a:p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777" y="2363637"/>
            <a:ext cx="3642003" cy="2809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23170" y="3768409"/>
            <a:ext cx="23394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IMPORT-EXPORT</a:t>
            </a:r>
          </a:p>
          <a:p>
            <a:r>
              <a:rPr lang="en-US" sz="2400" b="1" dirty="0" smtClean="0"/>
              <a:t>TARIFF FUND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96959" y="2932790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6330328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" y="0"/>
            <a:ext cx="12191999" cy="560153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/>
              <a:t>HOW?</a:t>
            </a:r>
          </a:p>
          <a:p>
            <a:pPr algn="ctr"/>
            <a:endParaRPr lang="en-US" sz="8000" dirty="0" smtClean="0"/>
          </a:p>
          <a:p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U.S. IMPORTER </a:t>
            </a:r>
            <a:r>
              <a:rPr lang="en-US" sz="2400" dirty="0" smtClean="0"/>
              <a:t>PAY $ INTO FUND:                              </a:t>
            </a:r>
            <a:r>
              <a:rPr lang="en-US" sz="2000" dirty="0" smtClean="0"/>
              <a:t>TO BUY FOREIGN GOODS (AT AMERICAN PRICES)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FOREIGN </a:t>
            </a:r>
            <a:r>
              <a:rPr lang="en-US" sz="2400" b="1" dirty="0" smtClean="0"/>
              <a:t>IM</a:t>
            </a:r>
            <a:r>
              <a:rPr lang="en-US" sz="2400" b="1" dirty="0" smtClean="0"/>
              <a:t>PORTER </a:t>
            </a:r>
            <a:r>
              <a:rPr lang="en-US" sz="2400" dirty="0" smtClean="0"/>
              <a:t>TAKE $ FROM FUND:                </a:t>
            </a:r>
            <a:r>
              <a:rPr lang="en-US" sz="2000" dirty="0" smtClean="0"/>
              <a:t>TO BUY AMERICAN GOODS (AT AMERICAN PRICES)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66" y="1670580"/>
            <a:ext cx="3642003" cy="2809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54159" y="3075352"/>
            <a:ext cx="23394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IMPORT-EXPORT</a:t>
            </a:r>
          </a:p>
          <a:p>
            <a:r>
              <a:rPr lang="en-US" sz="2400" b="1" dirty="0" smtClean="0"/>
              <a:t>TARIFF FUND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27948" y="2239733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sp>
        <p:nvSpPr>
          <p:cNvPr id="2" name="TextBox 1"/>
          <p:cNvSpPr txBox="1"/>
          <p:nvPr/>
        </p:nvSpPr>
        <p:spPr>
          <a:xfrm>
            <a:off x="2" y="5785047"/>
            <a:ext cx="12191998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IF U.S. IMPORTER BUYS A FOREIGN GOOD,</a:t>
            </a:r>
          </a:p>
          <a:p>
            <a:pPr algn="ctr"/>
            <a:r>
              <a:rPr lang="en-US" sz="2400" b="1" dirty="0"/>
              <a:t>TARIFF FUND ENCOURAGES FOREIGN IMPORTER TO BUY U.S. </a:t>
            </a:r>
            <a:r>
              <a:rPr lang="en-US" sz="2400" b="1" dirty="0" smtClean="0"/>
              <a:t>GOOD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431109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0"/>
            <a:ext cx="12191999" cy="667875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TARIFF FUND</a:t>
            </a:r>
          </a:p>
          <a:p>
            <a:pPr algn="ctr"/>
            <a:endParaRPr lang="en-US" sz="8000" dirty="0" smtClean="0"/>
          </a:p>
          <a:p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254" y="1620790"/>
            <a:ext cx="3172342" cy="24472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76793" y="2844079"/>
            <a:ext cx="23394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IMPORT-EXPORT</a:t>
            </a:r>
          </a:p>
          <a:p>
            <a:r>
              <a:rPr lang="en-US" sz="2400" b="1" dirty="0" smtClean="0"/>
              <a:t>TARIFF FUND</a:t>
            </a:r>
            <a:endParaRPr lang="en-US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773" y="84338"/>
            <a:ext cx="2250872" cy="24067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37522" y="5500056"/>
            <a:ext cx="2872595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CHINESE IMPORTER                                   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846" y="3709441"/>
            <a:ext cx="1641372" cy="171432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67747" y="2258586"/>
            <a:ext cx="2512226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    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234911" y="2321188"/>
            <a:ext cx="28725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U.S. IMPORTER                                   </a:t>
            </a:r>
            <a:endParaRPr lang="en-US" sz="2800" dirty="0"/>
          </a:p>
        </p:txBody>
      </p:sp>
      <p:sp>
        <p:nvSpPr>
          <p:cNvPr id="12" name="Left Arrow 11"/>
          <p:cNvSpPr/>
          <p:nvPr/>
        </p:nvSpPr>
        <p:spPr>
          <a:xfrm rot="11777399">
            <a:off x="6853687" y="2044576"/>
            <a:ext cx="1826141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 rot="20183585">
            <a:off x="6880371" y="3101762"/>
            <a:ext cx="1826141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416624" y="1706599"/>
            <a:ext cx="608960" cy="461665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$5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8567471" y="642020"/>
            <a:ext cx="3406125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U.S. IMPORTER  --   </a:t>
            </a:r>
            <a:endParaRPr lang="en-US" sz="2000" b="1" dirty="0" smtClean="0"/>
          </a:p>
          <a:p>
            <a:r>
              <a:rPr lang="en-US" sz="2000" b="1" dirty="0"/>
              <a:t> </a:t>
            </a:r>
            <a:r>
              <a:rPr lang="en-US" sz="2000" b="1" dirty="0" smtClean="0"/>
              <a:t>          </a:t>
            </a:r>
            <a:r>
              <a:rPr lang="en-US" sz="2000" dirty="0"/>
              <a:t>PAYS MONEY INTO </a:t>
            </a:r>
            <a:r>
              <a:rPr lang="en-US" sz="2000" dirty="0" smtClean="0"/>
              <a:t>FUND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8487257" y="4379689"/>
            <a:ext cx="3515514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b="1" dirty="0"/>
              <a:t>FOREIGN </a:t>
            </a:r>
            <a:r>
              <a:rPr lang="en-US" sz="2000" b="1" dirty="0" smtClean="0"/>
              <a:t>IMPORTER </a:t>
            </a:r>
            <a:r>
              <a:rPr lang="en-US" sz="2000" b="1" dirty="0" smtClean="0"/>
              <a:t>– </a:t>
            </a:r>
          </a:p>
          <a:p>
            <a:r>
              <a:rPr lang="en-US" sz="2000" b="1" dirty="0"/>
              <a:t> </a:t>
            </a:r>
            <a:r>
              <a:rPr lang="en-US" sz="2000" b="1" dirty="0" smtClean="0"/>
              <a:t>         </a:t>
            </a:r>
            <a:r>
              <a:rPr lang="en-US" sz="2000" dirty="0"/>
              <a:t>USES MONEY FROM FUND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925" y="3551479"/>
            <a:ext cx="1093212" cy="9495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622" y="1861020"/>
            <a:ext cx="1093212" cy="949533"/>
          </a:xfrm>
          <a:prstGeom prst="rect">
            <a:avLst/>
          </a:prstGeom>
        </p:spPr>
      </p:pic>
      <p:sp>
        <p:nvSpPr>
          <p:cNvPr id="26" name="Left Arrow 25"/>
          <p:cNvSpPr/>
          <p:nvPr/>
        </p:nvSpPr>
        <p:spPr>
          <a:xfrm rot="8574488">
            <a:off x="2998013" y="971529"/>
            <a:ext cx="1826141" cy="484632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t Arrow 26"/>
          <p:cNvSpPr/>
          <p:nvPr/>
        </p:nvSpPr>
        <p:spPr>
          <a:xfrm rot="12448204">
            <a:off x="2213322" y="5324819"/>
            <a:ext cx="1826141" cy="484632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799377" y="2779575"/>
            <a:ext cx="212641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CHINESE COMPUTER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803323" y="4501012"/>
            <a:ext cx="235468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AMERICAN COMPUTER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0106791" y="2212419"/>
            <a:ext cx="608960" cy="461665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$5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7568476" y="3108542"/>
            <a:ext cx="608960" cy="461665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$5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22639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2" y="3602783"/>
            <a:ext cx="2428875" cy="1885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539" y="655941"/>
            <a:ext cx="2250872" cy="2406702"/>
          </a:xfrm>
          <a:prstGeom prst="rect">
            <a:avLst/>
          </a:prstGeom>
        </p:spPr>
      </p:pic>
      <p:sp>
        <p:nvSpPr>
          <p:cNvPr id="12" name="Oval Callout 11"/>
          <p:cNvSpPr/>
          <p:nvPr/>
        </p:nvSpPr>
        <p:spPr>
          <a:xfrm>
            <a:off x="4363411" y="771049"/>
            <a:ext cx="6399688" cy="1663680"/>
          </a:xfrm>
          <a:prstGeom prst="wedgeEllipseCallout">
            <a:avLst/>
          </a:prstGeom>
          <a:solidFill>
            <a:srgbClr val="97C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NOW THAT THE CHINESE PRICE IS THE SAME AS THE U.S. PRICE ….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I AM GOING TO BUY FROM MY PRODUCERS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930" y="35583"/>
            <a:ext cx="439492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‘FREE’ TRADE IMPORTER: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511621" y="3684520"/>
            <a:ext cx="1428596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+$10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641" y="3891404"/>
            <a:ext cx="2264348" cy="18253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10000" y="4758575"/>
            <a:ext cx="101181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CHINA</a:t>
            </a:r>
            <a:endParaRPr lang="en-US" sz="2400" b="1" dirty="0"/>
          </a:p>
        </p:txBody>
      </p:sp>
      <p:sp>
        <p:nvSpPr>
          <p:cNvPr id="15" name="Left Arrow 14"/>
          <p:cNvSpPr/>
          <p:nvPr/>
        </p:nvSpPr>
        <p:spPr>
          <a:xfrm rot="19632714">
            <a:off x="646496" y="2744983"/>
            <a:ext cx="2353407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75542" y="6137816"/>
            <a:ext cx="10840916" cy="646331"/>
          </a:xfrm>
          <a:prstGeom prst="rect">
            <a:avLst/>
          </a:prstGeom>
          <a:solidFill>
            <a:srgbClr val="F6ACF6"/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   $10 OF U.S. MONEY WAS GAINED BY OUR ECONOMY</a:t>
            </a:r>
            <a:endParaRPr lang="en-US" sz="3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EQUITABLE TRADE</a:t>
            </a:r>
            <a:endParaRPr lang="en-US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29693" y="5428072"/>
            <a:ext cx="2743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$10 IS MADE IN U.S.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702" y="3062047"/>
            <a:ext cx="3642003" cy="28095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91095" y="4466819"/>
            <a:ext cx="23394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IMPORT-EXPORT</a:t>
            </a:r>
          </a:p>
          <a:p>
            <a:r>
              <a:rPr lang="en-US" sz="2400" b="1" dirty="0" smtClean="0"/>
              <a:t>TARIFF FUND</a:t>
            </a:r>
            <a:endParaRPr lang="en-US" sz="2400" b="1" dirty="0"/>
          </a:p>
        </p:txBody>
      </p:sp>
      <p:sp>
        <p:nvSpPr>
          <p:cNvPr id="19" name="Left Arrow 18"/>
          <p:cNvSpPr/>
          <p:nvPr/>
        </p:nvSpPr>
        <p:spPr>
          <a:xfrm rot="12024757">
            <a:off x="3546012" y="3382485"/>
            <a:ext cx="6429794" cy="484632"/>
          </a:xfrm>
          <a:prstGeom prst="leftArrow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Arrow 19"/>
          <p:cNvSpPr/>
          <p:nvPr/>
        </p:nvSpPr>
        <p:spPr>
          <a:xfrm rot="12801058">
            <a:off x="3475679" y="2949030"/>
            <a:ext cx="2599832" cy="484632"/>
          </a:xfrm>
          <a:prstGeom prst="leftArrow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43563" y="1896334"/>
            <a:ext cx="28725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U.S. IMPORTER                                   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5864884" y="3631200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sp>
        <p:nvSpPr>
          <p:cNvPr id="22" name="TextBox 21"/>
          <p:cNvSpPr txBox="1"/>
          <p:nvPr/>
        </p:nvSpPr>
        <p:spPr>
          <a:xfrm>
            <a:off x="9145693" y="4989407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4994299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2" y="3602783"/>
            <a:ext cx="2428875" cy="1885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930" y="35583"/>
            <a:ext cx="439492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‘FREE’ TRADE IMPORTER: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511621" y="3684520"/>
            <a:ext cx="1428596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+$10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641" y="3891404"/>
            <a:ext cx="2264348" cy="18253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10000" y="4758575"/>
            <a:ext cx="101181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CHINA</a:t>
            </a:r>
            <a:endParaRPr 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9693" y="6194505"/>
            <a:ext cx="10840916" cy="646331"/>
          </a:xfrm>
          <a:prstGeom prst="rect">
            <a:avLst/>
          </a:prstGeom>
          <a:solidFill>
            <a:srgbClr val="F6ACF6"/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   $10 OF U.S. MONEY WAS GAINED BY OUR ECONOMY</a:t>
            </a:r>
            <a:endParaRPr lang="en-US" sz="3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EQUITABLE TRADE</a:t>
            </a:r>
            <a:endParaRPr lang="en-US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29693" y="5428072"/>
            <a:ext cx="2743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$10 IS MADE IN U.S.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84" y="3490674"/>
            <a:ext cx="3642003" cy="28095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04177" y="4895446"/>
            <a:ext cx="23394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IMPORT-EXPORT</a:t>
            </a:r>
          </a:p>
          <a:p>
            <a:r>
              <a:rPr lang="en-US" sz="2400" b="1" dirty="0" smtClean="0"/>
              <a:t>TARIFF FUND</a:t>
            </a:r>
            <a:endParaRPr lang="en-US" sz="2400" b="1" dirty="0"/>
          </a:p>
        </p:txBody>
      </p:sp>
      <p:sp>
        <p:nvSpPr>
          <p:cNvPr id="20" name="Left Arrow 19"/>
          <p:cNvSpPr/>
          <p:nvPr/>
        </p:nvSpPr>
        <p:spPr>
          <a:xfrm rot="762429">
            <a:off x="2537645" y="4881366"/>
            <a:ext cx="2599832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980306" y="2778792"/>
            <a:ext cx="2872595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CHINESE IMPORTER                                   </a:t>
            </a:r>
            <a:endParaRPr lang="en-US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9145693" y="4989407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sp>
        <p:nvSpPr>
          <p:cNvPr id="12" name="Oval Callout 11"/>
          <p:cNvSpPr/>
          <p:nvPr/>
        </p:nvSpPr>
        <p:spPr>
          <a:xfrm rot="17354146" flipH="1">
            <a:off x="5538548" y="89720"/>
            <a:ext cx="3794011" cy="3304144"/>
          </a:xfrm>
          <a:prstGeom prst="wedgeEllipseCallout">
            <a:avLst/>
          </a:prstGeom>
          <a:solidFill>
            <a:srgbClr val="97C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5443" y="851987"/>
            <a:ext cx="3104863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SINCE THERE IS MONEY IN THE TARIFF FUND, I CAN USE IT TO REDUCE MY COST FOR THAT</a:t>
            </a:r>
          </a:p>
          <a:p>
            <a:r>
              <a:rPr lang="en-US" b="1" dirty="0" smtClean="0"/>
              <a:t>AMERICAN GOOD.  I WILL BUY FROM THE U.S.</a:t>
            </a:r>
            <a:endParaRPr lang="en-US" b="1" dirty="0"/>
          </a:p>
        </p:txBody>
      </p:sp>
      <p:sp>
        <p:nvSpPr>
          <p:cNvPr id="19" name="Left Arrow 18"/>
          <p:cNvSpPr/>
          <p:nvPr/>
        </p:nvSpPr>
        <p:spPr>
          <a:xfrm rot="20523519">
            <a:off x="2486593" y="3080010"/>
            <a:ext cx="7644295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508485" y="4699178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sp>
        <p:nvSpPr>
          <p:cNvPr id="24" name="TextBox 23"/>
          <p:cNvSpPr txBox="1"/>
          <p:nvPr/>
        </p:nvSpPr>
        <p:spPr>
          <a:xfrm>
            <a:off x="5420741" y="2968367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630" y="988177"/>
            <a:ext cx="1641372" cy="17143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501" y="2578450"/>
            <a:ext cx="2263184" cy="954107"/>
          </a:xfrm>
          <a:prstGeom prst="rect">
            <a:avLst/>
          </a:prstGeom>
          <a:solidFill>
            <a:srgbClr val="F6ACF6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TAILOR IN U.S.</a:t>
            </a:r>
          </a:p>
          <a:p>
            <a:r>
              <a:rPr lang="en-US" sz="2800" dirty="0" smtClean="0"/>
              <a:t>GETS MONEY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607267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WHAT IS EQUITABLE TRADE?</a:t>
            </a:r>
            <a:endParaRPr lang="en-US" sz="4000" dirty="0"/>
          </a:p>
        </p:txBody>
      </p:sp>
      <p:pic>
        <p:nvPicPr>
          <p:cNvPr id="1026" name="Picture 2" descr="https://s16-us2.ixquick.com/cgi-bin/serveimage?url=http%3A%2F%2Fwww.tricityfamilyservices.org%2Fwp-content%2Fuploads%2F2015%2F03%2F830658431.jpg&amp;sp=313b6f0df072dbc7c18ccf3e988e13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504" y="1284341"/>
            <a:ext cx="3001694" cy="2003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322" y="1430984"/>
            <a:ext cx="3671532" cy="20167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198" y="4308989"/>
            <a:ext cx="4531406" cy="23110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7189" y="3447741"/>
            <a:ext cx="2887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HAPPY AMERICAN WORKERS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44912" y="3447741"/>
            <a:ext cx="2658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HAPPY CHINESE WORKERS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726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2601</TotalTime>
  <Words>1636</Words>
  <Application>Microsoft Office PowerPoint</Application>
  <PresentationFormat>Widescreen</PresentationFormat>
  <Paragraphs>364</Paragraphs>
  <Slides>40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Calibri</vt:lpstr>
      <vt:lpstr>Calibri Light</vt:lpstr>
      <vt:lpstr>Courier New</vt:lpstr>
      <vt:lpstr>Times New Roman</vt:lpstr>
      <vt:lpstr>Wingdings</vt:lpstr>
      <vt:lpstr>Office Theme</vt:lpstr>
      <vt:lpstr>PowerPoint Presentation</vt:lpstr>
      <vt:lpstr>Origin of Today’s International Trade System: BRETTON WOODS CONFERENCE 1944</vt:lpstr>
      <vt:lpstr>DEBT-MONEY &amp; International Trade System</vt:lpstr>
      <vt:lpstr>PowerPoint Presentation</vt:lpstr>
      <vt:lpstr>PowerPoint Presentation</vt:lpstr>
      <vt:lpstr>PowerPoint Presentation</vt:lpstr>
      <vt:lpstr>PowerPoint Presentation</vt:lpstr>
      <vt:lpstr>RCEP</vt:lpstr>
      <vt:lpstr>RCEP</vt:lpstr>
      <vt:lpstr>RCEP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ORIGIN OF BANKING</vt:lpstr>
      <vt:lpstr>ORIGIN OF BANKING</vt:lpstr>
      <vt:lpstr>ORIGIN OF BANKING</vt:lpstr>
      <vt:lpstr>ORIGIN OF BANKING</vt:lpstr>
      <vt:lpstr>ORIGIN OF BANKING</vt:lpstr>
      <vt:lpstr>Today’s Situation SLAVE TRADE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Peters</dc:creator>
  <cp:lastModifiedBy>Sue Peters</cp:lastModifiedBy>
  <cp:revision>214</cp:revision>
  <cp:lastPrinted>2017-06-04T11:15:42Z</cp:lastPrinted>
  <dcterms:created xsi:type="dcterms:W3CDTF">2015-05-29T17:04:00Z</dcterms:created>
  <dcterms:modified xsi:type="dcterms:W3CDTF">2017-09-07T13:53:04Z</dcterms:modified>
</cp:coreProperties>
</file>