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259" r:id="rId3"/>
    <p:sldId id="260" r:id="rId4"/>
    <p:sldId id="262" r:id="rId5"/>
    <p:sldId id="261" r:id="rId6"/>
    <p:sldId id="269" r:id="rId7"/>
    <p:sldId id="272" r:id="rId8"/>
    <p:sldId id="264" r:id="rId9"/>
    <p:sldId id="273" r:id="rId10"/>
    <p:sldId id="271" r:id="rId11"/>
    <p:sldId id="275" r:id="rId12"/>
    <p:sldId id="294" r:id="rId13"/>
    <p:sldId id="304" r:id="rId14"/>
    <p:sldId id="306" r:id="rId15"/>
    <p:sldId id="287" r:id="rId16"/>
    <p:sldId id="298" r:id="rId17"/>
    <p:sldId id="312" r:id="rId18"/>
    <p:sldId id="290" r:id="rId19"/>
    <p:sldId id="274" r:id="rId20"/>
    <p:sldId id="281" r:id="rId21"/>
    <p:sldId id="282" r:id="rId22"/>
    <p:sldId id="280" r:id="rId23"/>
    <p:sldId id="319" r:id="rId24"/>
    <p:sldId id="320" r:id="rId25"/>
    <p:sldId id="324" r:id="rId26"/>
    <p:sldId id="325" r:id="rId27"/>
    <p:sldId id="321" r:id="rId28"/>
    <p:sldId id="323" r:id="rId29"/>
    <p:sldId id="322" r:id="rId30"/>
    <p:sldId id="2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5C9FF"/>
    <a:srgbClr val="E3ABFF"/>
    <a:srgbClr val="ABCDFF"/>
    <a:srgbClr val="FFD1FF"/>
    <a:srgbClr val="D3FFC5"/>
    <a:srgbClr val="D5FFD5"/>
    <a:srgbClr val="FFFFFF"/>
    <a:srgbClr val="FFFFDD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546D1-4FF5-4E94-B711-EF5430046909}" type="datetimeFigureOut">
              <a:rPr lang="en-US"/>
              <a:t>5/22/2016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5FB3-EB7B-43C3-B2E1-8D601A1A4C8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6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3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5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2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22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58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91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0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36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4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9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7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1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1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4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25FB3-EB7B-43C3-B2E1-8D601A1A4C8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4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9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7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0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E330-B942-47F9-A9DB-8F9A2D60A793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3DDC-BCA7-4B37-A59D-D8A34B16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PROBLEM:  </a:t>
            </a: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Private Bank Debt-Money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</a:rPr>
              <a:t>Private Prison Corporations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43546" y="4357252"/>
            <a:ext cx="8859982" cy="93518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How the money system </a:t>
            </a:r>
            <a:r>
              <a:rPr lang="en-US" b="1" dirty="0" smtClean="0"/>
              <a:t>creates</a:t>
            </a:r>
          </a:p>
          <a:p>
            <a:r>
              <a:rPr lang="en-US" b="1" dirty="0" smtClean="0"/>
              <a:t>PRIVATE PRISON CORPORATIONS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5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" y="1778349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582" y="5756683"/>
            <a:ext cx="1074158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You don’t have to believe me.  Here… listen to a member of Parliament.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6759" y="676160"/>
            <a:ext cx="656307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I don’t believe it…    It’s too hard to believe. </a:t>
            </a:r>
          </a:p>
        </p:txBody>
      </p:sp>
      <p:pic>
        <p:nvPicPr>
          <p:cNvPr id="11266" name="Picture 2" descr="https://s14-eu5.ixquick.com/cgi-bin/serveimage?url=http%3A%2F%2Fupload.wikimedia.org%2Fwikipedia%2Fcommons%2F7%2F75%2FParliament_at_Sunset.JPG&amp;sp=b10121c787680398cf674da788c7fa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95" y="1273131"/>
            <a:ext cx="5719896" cy="383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92" y="110359"/>
            <a:ext cx="7154273" cy="4248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  <a:solidFill>
            <a:srgbClr val="E4C9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House of Commons, Nov. 20, 2014, Mr. Michael Meacher, MP:</a:t>
            </a:r>
          </a:p>
          <a:p>
            <a:endParaRPr lang="en-US" sz="2400" dirty="0"/>
          </a:p>
          <a:p>
            <a:r>
              <a:rPr lang="en-US" sz="2400" dirty="0"/>
              <a:t>“It is unfortunate… that it is so little understood by the public that money is created every time by the banks when they make loans.”</a:t>
            </a:r>
          </a:p>
          <a:p>
            <a:endParaRPr lang="en-US" sz="2400" dirty="0"/>
          </a:p>
          <a:p>
            <a:r>
              <a:rPr lang="en-US" sz="2400" dirty="0"/>
              <a:t>“And it is the banks – the banks – which determine how money is allocated across the economy.”</a:t>
            </a:r>
          </a:p>
        </p:txBody>
      </p:sp>
      <p:pic>
        <p:nvPicPr>
          <p:cNvPr id="5" name="Michael_Meacher_MP_at_the_historic_debate_in_UK_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8" y="519852"/>
            <a:ext cx="2147455" cy="194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2036" y="3389764"/>
            <a:ext cx="821574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How does this hidden system work?</a:t>
            </a:r>
          </a:p>
        </p:txBody>
      </p:sp>
    </p:spTree>
    <p:extLst>
      <p:ext uri="{BB962C8B-B14F-4D97-AF65-F5344CB8AC3E}">
        <p14:creationId xmlns:p14="http://schemas.microsoft.com/office/powerpoint/2010/main" val="39594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124030"/>
            <a:ext cx="2147455" cy="194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5983" y="237827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7525" y="465138"/>
            <a:ext cx="9621144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Arial"/>
              </a:rPr>
              <a:t>#1:</a:t>
            </a:r>
          </a:p>
          <a:p>
            <a:r>
              <a:rPr lang="en-US" sz="2400" dirty="0">
                <a:latin typeface="Arial"/>
              </a:rPr>
              <a:t>When a private commercial bank makes a loan, it CREATES MONEY.</a:t>
            </a:r>
          </a:p>
          <a:p>
            <a:r>
              <a:rPr lang="en-US" sz="2400" dirty="0">
                <a:latin typeface="Arial"/>
              </a:rPr>
              <a:t>The money supply grows.</a:t>
            </a:r>
          </a:p>
          <a:p>
            <a:endParaRPr lang="en-US" dirty="0"/>
          </a:p>
          <a:p>
            <a:r>
              <a:rPr lang="en-US" sz="2400" dirty="0">
                <a:latin typeface="Arial"/>
              </a:rPr>
              <a:t>When the loan is repaid, the MONEY DISAPPEARS.</a:t>
            </a:r>
          </a:p>
          <a:p>
            <a:r>
              <a:rPr lang="en-US" sz="2400" dirty="0">
                <a:latin typeface="Arial"/>
              </a:rPr>
              <a:t>The money supply shrinks.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3188" y="3207546"/>
            <a:ext cx="413422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What! </a:t>
            </a:r>
            <a:r>
              <a:rPr lang="en-US" sz="2400" dirty="0" smtClean="0"/>
              <a:t> This </a:t>
            </a:r>
            <a:r>
              <a:rPr lang="en-US" sz="2400" dirty="0"/>
              <a:t>can't be!</a:t>
            </a:r>
          </a:p>
          <a:p>
            <a:r>
              <a:rPr lang="en-US" sz="2400" dirty="0" smtClean="0"/>
              <a:t>Whoever </a:t>
            </a:r>
            <a:r>
              <a:rPr lang="en-US" sz="2400" dirty="0"/>
              <a:t>heard of such a thing!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669" y="544938"/>
            <a:ext cx="2053331" cy="2056389"/>
          </a:xfrm>
          <a:prstGeom prst="rect">
            <a:avLst/>
          </a:prstGeom>
        </p:spPr>
      </p:pic>
      <p:pic>
        <p:nvPicPr>
          <p:cNvPr id="1026" name="Picture 2" descr="https://s14-eu5.ixquick.com/cgi-bin/serveimage?url=http%3A%2F%2Ffrankcurley.weebly.com%2Fuploads%2F2%2F6%2F1%2F8%2F26183698%2F1074226_orig.jpg&amp;sp=8f96d7bde12aada094b57920ec377f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44" y="3623804"/>
            <a:ext cx="22193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6221" y="5151316"/>
            <a:ext cx="142910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BANKS MAKE</a:t>
            </a:r>
          </a:p>
          <a:p>
            <a:r>
              <a:rPr lang="en-US" dirty="0" smtClean="0"/>
              <a:t>LOANS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38669" y="5153122"/>
            <a:ext cx="167103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BANKS STOP</a:t>
            </a:r>
          </a:p>
          <a:p>
            <a:r>
              <a:rPr lang="en-US" dirty="0" smtClean="0"/>
              <a:t>MAKING LOANS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05" y="2261571"/>
            <a:ext cx="8280030" cy="42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17-us2.ixquick.com/cgi-bin/serveimage?url=http%3A%2F%2F4.bp.blogspot.com%2F-1jLSrzuiGv4%2FUKtBRTZwrEI%2FAAAAAAAAEb8%2FOpb6dUyix7g%2Fs1600%2Fcircle.jpg&amp;sp=e3497ebb03c57aff3a8246866c6b66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09" y="3793073"/>
            <a:ext cx="1912264" cy="12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2580" y="4088758"/>
            <a:ext cx="198559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/>
              <a:t>NO INTEREST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PRINCIPAL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0452" y="532648"/>
            <a:ext cx="10761548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4400" dirty="0"/>
              <a:t>Day by day, loans are always being repaid, so the money supply is always shrinking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44" y="532648"/>
            <a:ext cx="1004772" cy="9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5" y="3391807"/>
            <a:ext cx="1343982" cy="12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9982" y="3162899"/>
            <a:ext cx="4746625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Oh, my goodness.</a:t>
            </a:r>
          </a:p>
          <a:p>
            <a:endParaRPr lang="en-US" sz="2800" dirty="0"/>
          </a:p>
          <a:p>
            <a:r>
              <a:rPr lang="en-US" sz="2800" dirty="0"/>
              <a:t>This is getting really confusing. Why not create the INTEREST?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593" y="115594"/>
            <a:ext cx="11408014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#2:</a:t>
            </a:r>
          </a:p>
          <a:p>
            <a:r>
              <a:rPr lang="en-US" sz="2800" dirty="0"/>
              <a:t>Of course, we know that every borrower must pay interest.</a:t>
            </a:r>
          </a:p>
          <a:p>
            <a:endParaRPr lang="en-US" sz="2800" dirty="0"/>
          </a:p>
          <a:p>
            <a:r>
              <a:rPr lang="en-US" sz="2800" dirty="0"/>
              <a:t>What is not known, is that banks NEVER CREATE THE MONEY FOR THE INTEREST.    Only for the principal of the loan.</a:t>
            </a:r>
          </a:p>
        </p:txBody>
      </p:sp>
      <p:pic>
        <p:nvPicPr>
          <p:cNvPr id="9" name="Picture 2" descr="https://s16-us2.ixquick.com/cgi-bin/serveimage?url=http%3A%2F%2Fwww.sonofabroker.com%2Fwp-content%2Fuploads%2F2011%2F09%2Finterest.jpg&amp;sp=0ca616d8307ef6362f5af84bf819c67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74" y="3266610"/>
            <a:ext cx="3107648" cy="1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-1980000">
            <a:off x="378415" y="4720903"/>
            <a:ext cx="3036887" cy="523220"/>
          </a:xfrm>
          <a:prstGeom prst="rect">
            <a:avLst/>
          </a:prstGeom>
          <a:solidFill>
            <a:srgbClr val="FFFFDD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NEVER CREATED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63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05" y="2533016"/>
            <a:ext cx="6846077" cy="35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17-us2.ixquick.com/cgi-bin/serveimage?url=http%3A%2F%2F4.bp.blogspot.com%2F-1jLSrzuiGv4%2FUKtBRTZwrEI%2FAAAAAAAAEb8%2FOpb6dUyix7g%2Fs1600%2Fcircle.jpg&amp;sp=e3497ebb03c57aff3a8246866c6b66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11" y="3654526"/>
            <a:ext cx="1912264" cy="12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9411" y="3982296"/>
            <a:ext cx="198559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b="1" dirty="0"/>
              <a:t>NO INTEREST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PRINCIPAL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616" y="476322"/>
            <a:ext cx="10553729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4400" dirty="0" smtClean="0"/>
              <a:t>Since interest is never created in the money supply, money </a:t>
            </a:r>
            <a:r>
              <a:rPr lang="en-US" sz="4400" dirty="0"/>
              <a:t>is always </a:t>
            </a:r>
            <a:r>
              <a:rPr lang="en-US" sz="4400" dirty="0" smtClean="0"/>
              <a:t>SCARCE.</a:t>
            </a:r>
            <a:endParaRPr lang="en-US" sz="4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" y="288423"/>
            <a:ext cx="1004772" cy="9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0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17-us2.ixquick.com/cgi-bin/serveimage?url=http:%2F%2Fthefearlessheart.org%2Fwp-content%2Fuploads%2F2014%2F03%2FScarcity.jpg&amp;sp=bc011be22b5ff77969202592b8ddd9b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97" y="4008414"/>
            <a:ext cx="3254024" cy="16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17-us2.ixquick.com/cgi-bin/serveimage?url=http%3A%2F%2F4.bp.blogspot.com%2F-1jLSrzuiGv4%2FUKtBRTZwrEI%2FAAAAAAAAEb8%2FOpb6dUyix7g%2Fs1600%2Fcircle.jpg&amp;sp=e3497ebb03c57aff3a8246866c6b66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33" y="4488903"/>
            <a:ext cx="1085951" cy="67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2733" y="4657927"/>
            <a:ext cx="975116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b="1" dirty="0" smtClean="0"/>
              <a:t>PRINCIPAL </a:t>
            </a:r>
            <a:r>
              <a:rPr lang="en-US" sz="1100" b="1" dirty="0"/>
              <a:t>ONLY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96888"/>
            <a:ext cx="1581630" cy="143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2675" y="542249"/>
            <a:ext cx="9570037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system DEMANDS </a:t>
            </a:r>
            <a:r>
              <a:rPr lang="en-US" sz="2800" dirty="0" smtClean="0"/>
              <a:t>THAT MORE LOANS BE CREATED, otherwise, the </a:t>
            </a:r>
            <a:r>
              <a:rPr lang="en-US" sz="2800" dirty="0"/>
              <a:t>money supply will shrink and there will be defaults, foreclosures, bankruptcies, unemployment, recessions, depressions, complete economic collapse.</a:t>
            </a:r>
          </a:p>
        </p:txBody>
      </p:sp>
      <p:pic>
        <p:nvPicPr>
          <p:cNvPr id="1026" name="Picture 2" descr="https://s17-us2.ixquick.com/cgi-bin/serveimage?url=http%3A%2F%2Fstatic1.businessinsider.com%2Fimage%2F568fe76dc08a80ae2f8b70ec-1190-625%2Fbonner-an-economic-depression-might-not-be-a-bad-thing.jpg&amp;sp=fdd2439a3a8aa6be5a98e29d7861357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3396290"/>
            <a:ext cx="2536422" cy="126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17-us2.ixquick.com/cgi-bin/serveimage?url=http%3A%2F%2Fi.huffpost.com%2Fgen%2F368068%2Fthumbs%2Fr-ECONOMIC-DEPRESSION-large570.jpg&amp;sp=4736755602d640b9e68e3a427da2eb3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2" y="4918364"/>
            <a:ext cx="2560811" cy="107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16-us2.ixquick.com/cgi-bin/serveimage?url=http%3A%2F%2F37stories.files.wordpress.com%2F2011%2F10%2Fhungry.jpg&amp;sp=7103731afeb40edb7b0287c556d95c4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44" y="3160755"/>
            <a:ext cx="2230301" cy="17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16-us2.ixquick.com/cgi-bin/serveimage?url=http%3A%2F%2Ferroluys.com%2Fimages%2F8b37154r.jpg&amp;sp=9e0711c55b7a6ae017467260af8bd12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45" y="5073921"/>
            <a:ext cx="2230301" cy="166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75589" y="2121793"/>
            <a:ext cx="660861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Arial" panose="020B0604020202020204" pitchFamily="34" charset="0"/>
              </a:rPr>
              <a:t>“</a:t>
            </a:r>
            <a:r>
              <a:rPr lang="en-US" altLang="en-US" sz="2400" dirty="0">
                <a:latin typeface="Arial" panose="020B0604020202020204" pitchFamily="34" charset="0"/>
              </a:rPr>
              <a:t>That is what our money system is.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</a:rPr>
              <a:t>  If there were no debts in our money system,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</a:rPr>
              <a:t>  there wouldn’t be any money</a:t>
            </a:r>
            <a:r>
              <a:rPr lang="en-US" altLang="en-US" sz="2400" dirty="0" smtClean="0">
                <a:latin typeface="Arial" panose="020B0604020202020204" pitchFamily="34" charset="0"/>
              </a:rPr>
              <a:t>.”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25" y="4918368"/>
            <a:ext cx="1517000" cy="137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7153" y="400340"/>
            <a:ext cx="4147289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Mariner S. Eccles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Chairman, Federal Reserve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under President Franklin D. Roosevelt</a:t>
            </a:r>
            <a:endParaRPr lang="en-US" dirty="0"/>
          </a:p>
        </p:txBody>
      </p:sp>
      <p:pic>
        <p:nvPicPr>
          <p:cNvPr id="3080" name="Picture 8" descr="https://s16-us2.ixquick.com/cgi-bin/serveimage?url=https%3A%2F%2Fresearchet.files.wordpress.com%2F2013%2F03%2Fexclamation-marks.jpg&amp;sp=dce38b7dc9ece27af6b1863daf8868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48" y="4918368"/>
            <a:ext cx="3494243" cy="19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77" y="307613"/>
            <a:ext cx="1581630" cy="143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602" y="127946"/>
            <a:ext cx="4022551" cy="32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86919" y="4929846"/>
            <a:ext cx="282517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PRIVATE PRISON</a:t>
            </a:r>
            <a:endParaRPr lang="en-US" sz="2800" b="1" dirty="0" smtClean="0"/>
          </a:p>
          <a:p>
            <a:r>
              <a:rPr lang="en-US" sz="2800" b="1" dirty="0" smtClean="0"/>
              <a:t>CORPORATIONS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62444" y="268859"/>
            <a:ext cx="7773035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/>
              <a:t>#3:</a:t>
            </a:r>
          </a:p>
          <a:p>
            <a:r>
              <a:rPr lang="en-US" sz="2800" dirty="0"/>
              <a:t>The banks decide the nature of our society, </a:t>
            </a:r>
          </a:p>
          <a:p>
            <a:r>
              <a:rPr lang="en-US" sz="2800" dirty="0"/>
              <a:t>because they decide who gets loans (debt-money).</a:t>
            </a:r>
          </a:p>
        </p:txBody>
      </p:sp>
      <p:pic>
        <p:nvPicPr>
          <p:cNvPr id="10244" name="Picture 4" descr="https://s15-us2.ixquick.com/cgi-bin/serveimage?url=http%3A%2F%2Fwww.npaid.org%2Fvar%2Fezflow_site%2Fstorage%2Fimages%2Fnyheter%2F2013%2Fbillions-of-dollars-invested-in-companies-involved-in-nuclear-weapons-production%2F166907-2-eng-GB%2FBillions-of-dollars-invested-in-companies-involved-in-nuclear-weapons-production_article_img.jpg&amp;sp=6b815ebeaa6429a972f1ec12daea998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3" y="2060665"/>
            <a:ext cx="1756613" cy="14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534502"/>
            <a:ext cx="293409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WAR &amp; WEAPONS</a:t>
            </a:r>
          </a:p>
        </p:txBody>
      </p:sp>
      <p:pic>
        <p:nvPicPr>
          <p:cNvPr id="12290" name="Picture 2" descr="https://s15-us2.ixquick.com/cgi-bin/serveimage?url=https%3A%2F%2Fpearlsofprofundity.files.wordpress.com%2F2012%2F04%2Fmonsanto-logo.jpg&amp;sp=ac19c5efc187c7ff5da87c7460dc751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5" y="4335710"/>
            <a:ext cx="1959617" cy="14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15-us2.ixquick.com/cgi-bin/serveimage?url=http%3A%2F%2Fwww.elizabethtruckcenter.com%2Fwp-content%2Fuploads%2F2014%2F11%2Fdupont-co.jpg&amp;sp=c969ba24cce7c921f6362c0340ac7e5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8504">
            <a:off x="-156489" y="1440592"/>
            <a:ext cx="1598871" cy="9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216" y="374473"/>
            <a:ext cx="1605243" cy="14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026" y="5962260"/>
            <a:ext cx="255733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AGRIBUSINESS</a:t>
            </a:r>
          </a:p>
        </p:txBody>
      </p:sp>
      <p:pic>
        <p:nvPicPr>
          <p:cNvPr id="7" name="Picture 2" descr="https://s16-us2.ixquick.com/cgi-bin/serveimage?url=https%3A%2F%2Fmedia.glassdoor.com%2Fsqll%2F6826%2Fcorrections-corporation-of-america-squarelogo-1413393355682.png&amp;sp=c283429cd082a6f8b74513c4748a5f8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36" y="2450247"/>
            <a:ext cx="2160260" cy="216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17-us2.ixquick.com/cgi-bin/serveimage?url=http%3A%2F%2Fwww.tasteofcasagrande.com%2Fimages%2FThe-Geo-Group-ASP_Logo.jpg&amp;sp=4adf48fe62f8dd6ab802d57e9eb933c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44" y="2450248"/>
            <a:ext cx="3332656" cy="19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6-us2.ixquick.com/cgi-bin/serveimage?url=http%3A%2F%2Fwww.public.navy.mil%2Fspawar%2FAtlantic%2FPress%2FPublishingImages%2Fgreen-dollar-sign200.png&amp;sp=dfb4d41a9d9bf6e57f6c8af6305aa6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96" y="5231484"/>
            <a:ext cx="1312907" cy="13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38" y="2341591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0938" y="969991"/>
            <a:ext cx="35809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Where does our money come from?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7920" y="2589051"/>
            <a:ext cx="303115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Well, I earn mine from my job.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0938" y="4595682"/>
            <a:ext cx="81589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No, no.  What I mean is, who creates the dollars?   Where do the dollars get born?</a:t>
            </a:r>
          </a:p>
        </p:txBody>
      </p:sp>
      <p:pic>
        <p:nvPicPr>
          <p:cNvPr id="1028" name="Picture 4" descr="https://s16-us2.ixquick.com/cgi-bin/serveimage?url=http%3A%2F%2Ftse3.mm.bing.net%2Fth%3Fid%3DOIP.M6ed82a997b136fc7b9fecdf40b9e9426o0%26pid%3D15.1%26f%3D1&amp;sp=db67a63b6da81a8017bcafb366714b9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95" y="5173563"/>
            <a:ext cx="2152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16-us2.ixquick.com/cgi-bin/serveimage?url=http%3A%2F%2Fwww.public.navy.mil%2Fspawar%2FAtlantic%2FPress%2FPublishingImages%2Fgreen-dollar-sign200.png&amp;sp=dfb4d41a9d9bf6e57f6c8af6305aa6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37" y="5173563"/>
            <a:ext cx="1312907" cy="13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5" y="633641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0381" y="1354535"/>
            <a:ext cx="7330335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our monetary </a:t>
            </a:r>
            <a:r>
              <a:rPr lang="en-US" sz="2800" dirty="0" smtClean="0"/>
              <a:t>system have </a:t>
            </a:r>
            <a:r>
              <a:rPr lang="en-US" sz="2800" dirty="0" smtClean="0"/>
              <a:t>to do with </a:t>
            </a:r>
            <a:r>
              <a:rPr lang="en-US" sz="2800" dirty="0" smtClean="0"/>
              <a:t>the </a:t>
            </a:r>
            <a:r>
              <a:rPr lang="en-US" sz="2800" dirty="0" smtClean="0"/>
              <a:t>privatization </a:t>
            </a:r>
            <a:r>
              <a:rPr lang="en-US" sz="2800" dirty="0" smtClean="0"/>
              <a:t>of prisons </a:t>
            </a:r>
            <a:r>
              <a:rPr lang="en-US" sz="2800" dirty="0" smtClean="0"/>
              <a:t>in our country?</a:t>
            </a:r>
            <a:endParaRPr lang="en-US" sz="2800" dirty="0"/>
          </a:p>
        </p:txBody>
      </p:sp>
      <p:pic>
        <p:nvPicPr>
          <p:cNvPr id="2" name="Picture 2" descr="https://s15-us2.ixquick.com/cgi-bin/serveimage?url=http%3A%2F%2Fkboo.fm%2Fsites%2Fdefault%2Ffiles%2Fnodeimages%2Fprisons_private.jpg&amp;sp=d66262beda4f8af3d22fcf41ef55ec7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01" y="3460423"/>
            <a:ext cx="41529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01" y="2117932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08382" y="2740029"/>
            <a:ext cx="74289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Yes.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0201" y="400428"/>
            <a:ext cx="10598479" cy="138499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Since the DEBT-MONEY system funds the private prison corporations, </a:t>
            </a:r>
          </a:p>
          <a:p>
            <a:r>
              <a:rPr lang="en-US" sz="2800" dirty="0" smtClean="0"/>
              <a:t>if we change the monetary system, we could stop the</a:t>
            </a:r>
          </a:p>
          <a:p>
            <a:r>
              <a:rPr lang="en-US" sz="2800" dirty="0" smtClean="0"/>
              <a:t>power of CCA and GEO Group, no?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99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7" y="1523813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9038" y="1523813"/>
            <a:ext cx="377703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What’s a balance sheet?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3327" y="232317"/>
            <a:ext cx="1044801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look at CCA’s balance sheet.</a:t>
            </a:r>
          </a:p>
          <a:p>
            <a:r>
              <a:rPr lang="en-US" sz="2800" dirty="0" smtClean="0"/>
              <a:t>This will tell us </a:t>
            </a:r>
            <a:r>
              <a:rPr lang="en-US" sz="2800" u="sng" dirty="0" smtClean="0"/>
              <a:t>WHO IS FUNDING CCA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050" name="Picture 2" descr="https://s17-us2.ixquick.com/cgi-bin/serveimage?url=http%3A%2F%2Fonlinembapage.com%2Ffiles%2F2013%2F02%2Faccounting-masters.jpg&amp;sp=7a59752a71ad1d2eb26a3685b84502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38" y="2436546"/>
            <a:ext cx="35528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6891" y="5638799"/>
            <a:ext cx="271382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Let me explain.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50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7" y="3574018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327" y="232317"/>
            <a:ext cx="10448017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 company in the world has a balance sheet.</a:t>
            </a:r>
          </a:p>
          <a:p>
            <a:endParaRPr lang="en-US" sz="2800" dirty="0" smtClean="0"/>
          </a:p>
          <a:p>
            <a:r>
              <a:rPr lang="en-US" sz="2800" dirty="0" smtClean="0"/>
              <a:t>It shows what </a:t>
            </a:r>
            <a:r>
              <a:rPr lang="en-US" sz="2800" dirty="0" smtClean="0"/>
              <a:t>it </a:t>
            </a:r>
            <a:r>
              <a:rPr lang="en-US" sz="2800" u="sng" dirty="0" smtClean="0"/>
              <a:t>OWNs</a:t>
            </a:r>
            <a:r>
              <a:rPr lang="en-US" sz="2800" dirty="0" smtClean="0"/>
              <a:t>  </a:t>
            </a:r>
            <a:r>
              <a:rPr lang="en-US" sz="2800" dirty="0" smtClean="0"/>
              <a:t>and what is </a:t>
            </a:r>
            <a:r>
              <a:rPr lang="en-US" sz="2800" u="sng" dirty="0" smtClean="0"/>
              <a:t>OWEs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   </a:t>
            </a:r>
            <a:endParaRPr lang="en-US" sz="2800" dirty="0"/>
          </a:p>
          <a:p>
            <a:r>
              <a:rPr lang="en-US" sz="2800" dirty="0" smtClean="0"/>
              <a:t>The difference between the two is the value of the company’s shares.</a:t>
            </a:r>
          </a:p>
        </p:txBody>
      </p:sp>
      <p:pic>
        <p:nvPicPr>
          <p:cNvPr id="3074" name="Picture 2" descr="https://s17-us2.ixquick.com/cgi-bin/serveimage?url=http%3A%2F%2Fthemusicschool.wikispaces.com%2Ffile%2Fview%2FT_Chart.jpg%2F130165137%2FT_Chart.jpg&amp;sp=1a75ec82fd3b2835fefe63b91cb4b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84" y="3857625"/>
            <a:ext cx="38957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3189" y="3857625"/>
            <a:ext cx="6887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OWN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59092" y="3898734"/>
            <a:ext cx="65184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OWE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42999" y="3199133"/>
            <a:ext cx="271535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COMPANY BALANCE SHEET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00678" y="5754469"/>
            <a:ext cx="3962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0375" y="5892968"/>
            <a:ext cx="323312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smtClean="0"/>
              <a:t>VALUE OF </a:t>
            </a:r>
            <a:r>
              <a:rPr lang="en-US" dirty="0" smtClean="0"/>
              <a:t>COMPANY’S SHARES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15-us2.ixquick.com/cgi-bin/serveimage?url=http%3A%2F%2Fwww.easterndrafting.ca%2Fincludes%2Fimgs%2Fprocess%2Farrow.jpg&amp;sp=1c81e2186cb9384aad1bef0b1a10ef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96746" y="4196646"/>
            <a:ext cx="1105189" cy="8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46" y="2992127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327" y="232317"/>
            <a:ext cx="10448017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Here is the balance sheet of CCA, the largest private prison corporation</a:t>
            </a:r>
          </a:p>
          <a:p>
            <a:r>
              <a:rPr lang="en-US" sz="2800" dirty="0" smtClean="0"/>
              <a:t>in the U.S.</a:t>
            </a:r>
          </a:p>
          <a:p>
            <a:endParaRPr lang="en-US" sz="2800" dirty="0"/>
          </a:p>
          <a:p>
            <a:r>
              <a:rPr lang="en-US" sz="2800" dirty="0" smtClean="0"/>
              <a:t>Let’s see where they get their money….    </a:t>
            </a:r>
          </a:p>
        </p:txBody>
      </p:sp>
      <p:pic>
        <p:nvPicPr>
          <p:cNvPr id="3074" name="Picture 2" descr="https://s17-us2.ixquick.com/cgi-bin/serveimage?url=http%3A%2F%2Fthemusicschool.wikispaces.com%2Ffile%2Fview%2FT_Chart.jpg%2F130165137%2FT_Chart.jpg&amp;sp=1a75ec82fd3b2835fefe63b91cb4b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19" y="2865834"/>
            <a:ext cx="38957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24124" y="2865834"/>
            <a:ext cx="9435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OWNED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20027" y="2906943"/>
            <a:ext cx="794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OWED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77455" y="2096506"/>
            <a:ext cx="5645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CCA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61613" y="4762678"/>
            <a:ext cx="3962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68135" y="3716351"/>
            <a:ext cx="1989071" cy="369332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own 73 facilities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2033" y="3716351"/>
            <a:ext cx="3318149" cy="3693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$900 M BANK CREDIT FACILITY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8551" y="5033351"/>
            <a:ext cx="3233129" cy="369332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= VALUE OF COMPANY’S SHARES</a:t>
            </a:r>
            <a:endParaRPr lang="en-US" dirty="0"/>
          </a:p>
        </p:txBody>
      </p:sp>
      <p:pic>
        <p:nvPicPr>
          <p:cNvPr id="6146" name="Picture 2" descr="https://s15-us2.ixquick.com/cgi-bin/serveimage?url=http%3A%2F%2Fwww.easterndrafting.ca%2Fincludes%2Fimgs%2Fprocess%2Farrow.jpg&amp;sp=1c81e2186cb9384aad1bef0b1a10ef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4227" y="5453162"/>
            <a:ext cx="901778" cy="8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63656" y="5910792"/>
            <a:ext cx="339862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BANKS</a:t>
            </a:r>
            <a:r>
              <a:rPr lang="en-US" dirty="0" smtClean="0"/>
              <a:t> (MILLION SHARES CLUB)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31102" y="4680459"/>
            <a:ext cx="249895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BANKS</a:t>
            </a:r>
            <a:r>
              <a:rPr lang="en-US" dirty="0" smtClean="0"/>
              <a:t> (CREDIT CARD)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15-us2.ixquick.com/cgi-bin/serveimage?url=http%3A%2F%2Fwww.easterndrafting.ca%2Fincludes%2Fimgs%2Fprocess%2Farrow.jpg&amp;sp=1c81e2186cb9384aad1bef0b1a10ef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34648" y="4682189"/>
            <a:ext cx="1105189" cy="8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0" y="329112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1558" y="764242"/>
            <a:ext cx="51163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So, who is funding CCA?</a:t>
            </a:r>
            <a:endParaRPr lang="en-US" sz="36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499515" y="5248221"/>
            <a:ext cx="3962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</a:t>
            </a:r>
          </a:p>
          <a:p>
            <a:endParaRPr lang="en-US" dirty="0"/>
          </a:p>
        </p:txBody>
      </p:sp>
      <p:pic>
        <p:nvPicPr>
          <p:cNvPr id="6146" name="Picture 2" descr="https://s15-us2.ixquick.com/cgi-bin/serveimage?url=http%3A%2F%2Fwww.easterndrafting.ca%2Fincludes%2Fimgs%2Fprocess%2Farrow.jpg&amp;sp=1c81e2186cb9384aad1bef0b1a10ef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92129" y="5938705"/>
            <a:ext cx="901778" cy="8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1558" y="6396335"/>
            <a:ext cx="339862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BANKS</a:t>
            </a:r>
            <a:r>
              <a:rPr lang="en-US" dirty="0" smtClean="0"/>
              <a:t> (MILLION SHARES CLUB)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69004" y="5166002"/>
            <a:ext cx="249895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BANKS</a:t>
            </a:r>
            <a:r>
              <a:rPr lang="en-US" dirty="0" smtClean="0"/>
              <a:t> (CREDIT CARD)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01558" y="1843235"/>
            <a:ext cx="2269596" cy="584775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banks!!!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307161" y="2923197"/>
            <a:ext cx="626211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Yes, the banks who </a:t>
            </a:r>
            <a:r>
              <a:rPr lang="en-US" sz="3600" u="sng" dirty="0" smtClean="0"/>
              <a:t>create</a:t>
            </a:r>
            <a:r>
              <a:rPr lang="en-US" sz="3600" dirty="0" smtClean="0"/>
              <a:t> money whenever they make a loan or buy a stock or bond.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918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0" y="329112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1558" y="619610"/>
            <a:ext cx="6215163" cy="584775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CCA doing with this money?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301558" y="1734338"/>
            <a:ext cx="6262116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Besides lobbying for laws to incriminate more and more people….</a:t>
            </a:r>
          </a:p>
          <a:p>
            <a:endParaRPr lang="en-US" sz="3600" dirty="0"/>
          </a:p>
          <a:p>
            <a:r>
              <a:rPr lang="en-US" sz="3600" dirty="0" smtClean="0"/>
              <a:t>They are using this money to get bigger and bigger….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767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46" y="2992127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327" y="232317"/>
            <a:ext cx="1044801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CCA uses its BANK LOAN to buy up smaller PRIVATE PRISON corporations and get even larger.    In 2015….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83" y="1530257"/>
            <a:ext cx="7011378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46" y="2992127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327" y="232317"/>
            <a:ext cx="1044801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And, again, a year later.    2016…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96" y="1488238"/>
            <a:ext cx="6535062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51362" y="4406870"/>
            <a:ext cx="8859982" cy="93518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This is how </a:t>
            </a:r>
            <a:r>
              <a:rPr lang="en-US" b="1" dirty="0"/>
              <a:t>the </a:t>
            </a:r>
            <a:r>
              <a:rPr lang="en-US" b="1" dirty="0" smtClean="0"/>
              <a:t>debt-money </a:t>
            </a:r>
            <a:r>
              <a:rPr lang="en-US" b="1" dirty="0"/>
              <a:t>system </a:t>
            </a:r>
            <a:r>
              <a:rPr lang="en-US" b="1" dirty="0" smtClean="0"/>
              <a:t>creates</a:t>
            </a:r>
          </a:p>
          <a:p>
            <a:r>
              <a:rPr lang="en-US" b="1" dirty="0" smtClean="0"/>
              <a:t>PRIVATE PRISON CORPORATIONS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pic>
        <p:nvPicPr>
          <p:cNvPr id="4100" name="Picture 4" descr="https://s16-us2.ixquick.com/cgi-bin/serveimage?url=http%3A%2F%2Ftse3.mm.bing.net%2Fth%3Fid%3DOIP.M8f6415245dc11b689fb171779ec6f9a2o0%26pid%3D15.1%26f%3D1&amp;sp=714b9550cef129620e6244965bcf7f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2" y="742950"/>
            <a:ext cx="3498274" cy="23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16-us2.ixquick.com/cgi-bin/serveimage?url=http%3A%2F%2Ftse3.mm.bing.net%2Fth%3Fid%3DOIP.M7fbe8b1adbb11b4f048469f54a8f1f48H0%26pid%3D15.1%26f%3D1&amp;sp=eda55ec9b2d121217b20ef3e8dc0c5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67" y="742950"/>
            <a:ext cx="3571494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5" y="3461070"/>
            <a:ext cx="3126394" cy="28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2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2295" y="770234"/>
            <a:ext cx="6810519" cy="175432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Oh, that’s easy.   Everybody knows our government creates the money.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government spends too much,</a:t>
            </a:r>
          </a:p>
          <a:p>
            <a:r>
              <a:rPr lang="en-US" dirty="0"/>
              <a:t>my taxes are way too high,</a:t>
            </a:r>
          </a:p>
          <a:p>
            <a:r>
              <a:rPr lang="en-US" dirty="0"/>
              <a:t>and it’s all the government’s fault!</a:t>
            </a:r>
          </a:p>
        </p:txBody>
      </p:sp>
      <p:pic>
        <p:nvPicPr>
          <p:cNvPr id="2050" name="Picture 2" descr="https://s15-us2.ixquick.com/cgi-bin/serveimage?url=http%3A%2F%2Ftse4.mm.bing.net%2Fth%3Fid%3DOIP.M1fc452d4d189ec1bf43796c271f619dao0%26pid%3D15.1%26f%3D1&amp;sp=978c6aa159ade3529d4d6a33290cb7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08" y="1226134"/>
            <a:ext cx="3014379" cy="26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9" y="626407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2639" y="4838050"/>
            <a:ext cx="47129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Uum</a:t>
            </a:r>
            <a:r>
              <a:rPr lang="en-US" dirty="0"/>
              <a:t>…that’s interesting but doesn’t make sense.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0706" y="5440117"/>
            <a:ext cx="42087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What do you mean, doesn’t make sense?  </a:t>
            </a:r>
          </a:p>
        </p:txBody>
      </p:sp>
    </p:spTree>
    <p:extLst>
      <p:ext uri="{BB962C8B-B14F-4D97-AF65-F5344CB8AC3E}">
        <p14:creationId xmlns:p14="http://schemas.microsoft.com/office/powerpoint/2010/main" val="18210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1" y="2514601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9479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48" y="4626417"/>
            <a:ext cx="2054771" cy="185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157" y="1702916"/>
            <a:ext cx="8436461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Think of this.</a:t>
            </a:r>
          </a:p>
          <a:p>
            <a:endParaRPr lang="en-US" sz="3200" dirty="0"/>
          </a:p>
          <a:p>
            <a:r>
              <a:rPr lang="en-US" sz="3200" dirty="0"/>
              <a:t>If our government is the creator of our money,</a:t>
            </a:r>
          </a:p>
          <a:p>
            <a:r>
              <a:rPr lang="en-US" sz="3200" dirty="0"/>
              <a:t>why is our government </a:t>
            </a:r>
            <a:r>
              <a:rPr lang="en-US" sz="3200" dirty="0" smtClean="0"/>
              <a:t>$19 </a:t>
            </a:r>
            <a:r>
              <a:rPr lang="en-US" sz="3200" dirty="0"/>
              <a:t>trillion </a:t>
            </a:r>
            <a:r>
              <a:rPr lang="en-US" sz="3200" dirty="0" smtClean="0"/>
              <a:t>in </a:t>
            </a:r>
            <a:r>
              <a:rPr lang="en-US" sz="3200" dirty="0"/>
              <a:t>debt?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3187" y="5287474"/>
            <a:ext cx="353558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Ah….   ah….   well…. </a:t>
            </a:r>
          </a:p>
          <a:p>
            <a:r>
              <a:rPr lang="en-US" sz="2400" dirty="0"/>
              <a:t>I never thought about this!</a:t>
            </a:r>
            <a:endParaRPr lang="en-US" sz="3600" dirty="0"/>
          </a:p>
        </p:txBody>
      </p:sp>
      <p:pic>
        <p:nvPicPr>
          <p:cNvPr id="6" name="Picture 2" descr="https://s16-us2.ixquick.com/cgi-bin/serveimage?url=http%3A%2F%2Fwww.undergroundwineletter.com%2Fwp-content%2Fuploads%2F2014%2F02%2Fquestion-mark-face.jpg&amp;sp=8accb69557c20c3870b05a09edac47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84" y="802371"/>
            <a:ext cx="2984122" cy="33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33" y="1981200"/>
            <a:ext cx="3274013" cy="296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816" y="446892"/>
            <a:ext cx="43933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LOOK ME STRAIGHT IN THE EYE….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6744" y="2407215"/>
            <a:ext cx="133722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Okay…..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908" y="5310787"/>
            <a:ext cx="317118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REPEAT AFTER ME….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6744" y="5834007"/>
            <a:ext cx="133722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Okay…..</a:t>
            </a:r>
          </a:p>
        </p:txBody>
      </p:sp>
      <p:pic>
        <p:nvPicPr>
          <p:cNvPr id="3074" name="Picture 2" descr="https://s15-us2.ixquick.com/cgi-bin/serveimage?url=http%3A%2F%2Ftse1.mm.bing.net%2Fth%3Fid%3DOIP.M4fe17ad951152c969fa64d7cbf30b2e1o0%26pid%3D15.1%26f%3D1&amp;sp=1a679cbcfb6e38bcab9b2ad036264bc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70" y="1739738"/>
            <a:ext cx="1486453" cy="119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3" y="2052430"/>
            <a:ext cx="3158358" cy="28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918" y="500303"/>
            <a:ext cx="900759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Our money is created by PRIVATE, COMMERCIAL BANKS,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whenever they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loan or buy a stock or bond for themselves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2330" y="4043750"/>
            <a:ext cx="39008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Ah….not quite sure what this means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2554" y="2052430"/>
            <a:ext cx="790472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…our money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created?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 by PRIVATE, COMMERCIAL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BANKS?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whenever they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loan?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 buy a stock or bond for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themselves!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2" descr="https://s16-us2.ixquick.com/cgi-bin/serveimage?url=http%3A%2F%2Ftse4.mm.bing.net%2Fth%3Fid%3DOIP.M6603f548f9b0e665848578a897cdf2a2o0%26pid%3D15.1%26f%3D1&amp;sp=62f2484ca8abbed0f749b54065c23e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95" y="4904134"/>
            <a:ext cx="2080121" cy="17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15-us2.ixquick.com/cgi-bin/serveimage?url=http%3A%2F%2Ftse1.mm.bing.net%2Fth%3Fid%3DOIP.M4fe17ad951152c969fa64d7cbf30b2e1o0%26pid%3D15.1%26f%3D1&amp;sp=1a679cbcfb6e38bcab9b2ad036264b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2031006"/>
            <a:ext cx="1179420" cy="94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17-us2.ixquick.com/cgi-bin/serveimage?url=http%3A%2F%2Fwww.ejoggingstrollerreviews.com%2Fwp-content%2Fuploads%2F2012%2F04%2Ftwitter_question_mark.png&amp;sp=209474f3404d446e16e3bd667b2516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4180227"/>
            <a:ext cx="1938534" cy="267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7" y="1534614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8322" y="1563815"/>
            <a:ext cx="148810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By </a:t>
            </a:r>
            <a:r>
              <a:rPr lang="en-US" sz="2400" dirty="0" smtClean="0"/>
              <a:t>whom?</a:t>
            </a:r>
            <a:endParaRPr lang="en-US" sz="2400" dirty="0"/>
          </a:p>
          <a:p>
            <a:r>
              <a:rPr lang="en-US" sz="2400" dirty="0"/>
              <a:t>When?</a:t>
            </a:r>
          </a:p>
          <a:p>
            <a:r>
              <a:rPr lang="en-US" sz="2400" dirty="0"/>
              <a:t>Where?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38" y="387188"/>
            <a:ext cx="93092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Our nation’s history of money creation has been kept from us.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8678" y="3880962"/>
            <a:ext cx="516479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Since the 1930’s, the issue of who creates our money has actually disappeared from public discourse.</a:t>
            </a:r>
          </a:p>
          <a:p>
            <a:r>
              <a:rPr lang="en-US" sz="2400" dirty="0" smtClean="0"/>
              <a:t>We don’t talk about it.</a:t>
            </a:r>
            <a:endParaRPr lang="en-US" sz="2400" dirty="0"/>
          </a:p>
        </p:txBody>
      </p:sp>
      <p:pic>
        <p:nvPicPr>
          <p:cNvPr id="2" name="Picture 2" descr="https://upload.wikimedia.org/wikipedia/commons/thumb/d/dc/Bryan-Sewall.jpg/1280px-Bryan-Sew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48" y="2215186"/>
            <a:ext cx="5677189" cy="28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" y="166137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290" y="2492846"/>
            <a:ext cx="1086196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WHOEVER </a:t>
            </a:r>
            <a:r>
              <a:rPr lang="en-US" sz="3200" dirty="0"/>
              <a:t>CONTROLS THE MONEY, CONTROLS THE SOCIETY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pic>
        <p:nvPicPr>
          <p:cNvPr id="6" name="Picture 2" descr="https://s3-eu5.ixquick.com/cgi-bin/serveimage?url=http%3A%2F%2Fwww.veteranstoday.com%2Fwp-content%2Fuploads%2F2014%2F10%2FCongress-and-money-640x426.jpg&amp;sp=d9d50cc596231d5abd47a7ced3a4f6c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28" y="4081006"/>
            <a:ext cx="3344515" cy="22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16-us2.ixquick.com/cgi-bin/serveimage?url=http%3A%2F%2Fwww.kaieteurnewsonline.com%2Fimages%2F2014%2F05%2Fmedia-copy.jpg&amp;sp=1c247e27114ae7d3a8a0a1b1ffa004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467" y="4391025"/>
            <a:ext cx="2850346" cy="160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14-eu5.ixquick.com/cgi-bin/serveimage?url=http%3A%2F%2Freghartt.ca%2Fcineforum%2Fwp-content%2Fuploads%2F2012%2F08%2FUNDERGROUND-HISTORY-AMERICAN-EDUCATION.jpg&amp;sp=df81d5f3dd14df0ed44378da05d28bb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72" y="4122738"/>
            <a:ext cx="1523028" cy="213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6017" y="6307705"/>
            <a:ext cx="888543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EDUCATION               </a:t>
            </a:r>
            <a:r>
              <a:rPr lang="en-US" dirty="0" smtClean="0"/>
              <a:t>                              </a:t>
            </a:r>
            <a:r>
              <a:rPr lang="en-US" dirty="0"/>
              <a:t>GOVERNMENT                           </a:t>
            </a:r>
            <a:r>
              <a:rPr lang="en-US" dirty="0" smtClean="0"/>
              <a:t>                                   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53633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s16-us2.ixquick.com/cgi-bin/serveimage?url=http%3A%2F%2Fwww.federalreservehistory.org%2FMedia%2FImage%2FFedFacts%2F29&amp;sp=40c9e33eef8e5d7c4db5de066e73b7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71" y="2341294"/>
            <a:ext cx="5648910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797" y="2341294"/>
            <a:ext cx="6033895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Federal </a:t>
            </a:r>
            <a:r>
              <a:rPr lang="en-US" sz="2400" dirty="0"/>
              <a:t>Reserve </a:t>
            </a:r>
            <a:r>
              <a:rPr lang="en-US" sz="2400" dirty="0" smtClean="0"/>
              <a:t>Bill, 1913, created a central bank system, owned by its member commercial banks.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member commercial banks were legally allowed to create money ‘out of thin air’.   They call it ‘bank credit’.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are </a:t>
            </a:r>
            <a:r>
              <a:rPr lang="en-US" sz="2400" u="sng" dirty="0" smtClean="0"/>
              <a:t>led </a:t>
            </a:r>
            <a:r>
              <a:rPr lang="en-US" sz="2400" u="sng" dirty="0"/>
              <a:t>to believe </a:t>
            </a:r>
            <a:r>
              <a:rPr lang="en-US" sz="2400" dirty="0" smtClean="0"/>
              <a:t>the banks </a:t>
            </a:r>
            <a:r>
              <a:rPr lang="en-US" sz="2400" dirty="0"/>
              <a:t>‘lend’ money they already have.</a:t>
            </a:r>
          </a:p>
        </p:txBody>
      </p:sp>
    </p:spTree>
    <p:extLst>
      <p:ext uri="{BB962C8B-B14F-4D97-AF65-F5344CB8AC3E}">
        <p14:creationId xmlns:p14="http://schemas.microsoft.com/office/powerpoint/2010/main" val="2846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995</Words>
  <Application>Microsoft Office PowerPoint</Application>
  <PresentationFormat>Widescreen</PresentationFormat>
  <Paragraphs>165</Paragraphs>
  <Slides>30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Wingdings</vt:lpstr>
      <vt:lpstr>Office Theme</vt:lpstr>
      <vt:lpstr>THE PROBLEM:   Private Bank Debt-Money &amp; Private Prison Corporations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405</cp:revision>
  <dcterms:created xsi:type="dcterms:W3CDTF">2015-12-08T07:06:36Z</dcterms:created>
  <dcterms:modified xsi:type="dcterms:W3CDTF">2016-05-22T05:54:02Z</dcterms:modified>
</cp:coreProperties>
</file>