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4" r:id="rId3"/>
    <p:sldId id="335" r:id="rId4"/>
    <p:sldId id="322" r:id="rId5"/>
    <p:sldId id="324" r:id="rId6"/>
    <p:sldId id="257" r:id="rId7"/>
    <p:sldId id="258" r:id="rId8"/>
    <p:sldId id="332" r:id="rId9"/>
    <p:sldId id="339" r:id="rId10"/>
    <p:sldId id="259" r:id="rId11"/>
    <p:sldId id="265" r:id="rId12"/>
    <p:sldId id="260" r:id="rId13"/>
    <p:sldId id="261" r:id="rId14"/>
    <p:sldId id="273" r:id="rId15"/>
    <p:sldId id="274" r:id="rId16"/>
    <p:sldId id="263" r:id="rId17"/>
    <p:sldId id="266" r:id="rId18"/>
    <p:sldId id="267" r:id="rId19"/>
    <p:sldId id="272" r:id="rId20"/>
    <p:sldId id="276" r:id="rId21"/>
    <p:sldId id="269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FF"/>
    <a:srgbClr val="FFFFA7"/>
    <a:srgbClr val="FF714F"/>
    <a:srgbClr val="9B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58" autoAdjust="0"/>
  </p:normalViewPr>
  <p:slideViewPr>
    <p:cSldViewPr snapToGrid="0">
      <p:cViewPr varScale="1">
        <p:scale>
          <a:sx n="56" d="100"/>
          <a:sy n="56" d="100"/>
        </p:scale>
        <p:origin x="78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469DB-6212-E54E-BE46-5B5DA6322F2F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9A31-1C53-C445-815B-57943C255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3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A99A8-13C9-437F-880B-E7867334EA5D}" type="slidenum">
              <a:rPr lang="en-US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2AD45-2F88-4295-952C-E75A480E412D}" type="slidenum">
              <a:rPr lang="en-US" altLang="en-US" sz="1200" b="0" smtClean="0">
                <a:latin typeface="Times New Roman" panose="02020603050405020304" pitchFamily="18" charset="0"/>
              </a:rPr>
              <a:pPr/>
              <a:t>5</a:t>
            </a:fld>
            <a:endParaRPr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9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9A31-1C53-C445-815B-57943C255A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2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5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AAF-E54C-42E3-ADC3-B8843C011185}" type="datetimeFigureOut">
              <a:rPr lang="en-US" smtClean="0"/>
              <a:pPr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EFD1-A05E-4204-81F1-2C7C917FA5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27" y="2324244"/>
            <a:ext cx="11869947" cy="428989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Our </a:t>
            </a:r>
            <a:r>
              <a:rPr lang="en-US" sz="3600" b="1" dirty="0"/>
              <a:t>Debt-Money </a:t>
            </a:r>
            <a:r>
              <a:rPr lang="en-US" sz="3600" b="1" dirty="0" smtClean="0"/>
              <a:t>System: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Trans </a:t>
            </a:r>
            <a:r>
              <a:rPr lang="en-US" sz="3600" b="1" dirty="0"/>
              <a:t>Pacific Partnership (TPP</a:t>
            </a:r>
            <a:r>
              <a:rPr lang="en-US" sz="3600" b="1" dirty="0" smtClean="0"/>
              <a:t>)</a:t>
            </a:r>
            <a:br>
              <a:rPr lang="en-US" sz="3600" b="1" dirty="0" smtClean="0"/>
            </a:br>
            <a:r>
              <a:rPr lang="en-US" sz="3600" b="1" dirty="0" smtClean="0"/>
              <a:t>Transatlantic Trade &amp; Investment Partnership (TTIP)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b="1" dirty="0"/>
              <a:t>Session </a:t>
            </a:r>
            <a:r>
              <a:rPr lang="en-US" sz="3600" b="1" dirty="0" smtClean="0"/>
              <a:t>5:  SUN 10:00 am – 11:50 am</a:t>
            </a:r>
            <a:endParaRPr lang="en-US" sz="3600" dirty="0">
              <a:effectLst/>
            </a:endParaRPr>
          </a:p>
        </p:txBody>
      </p:sp>
      <p:pic>
        <p:nvPicPr>
          <p:cNvPr id="1026" name="Picture 2" descr="http://www.komei.or.jp/km/tonegawa/files/2013/04/T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47" y="1"/>
            <a:ext cx="2649622" cy="24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15-us2.ixquick.com/cgi-bin/serveimage?url=http%3A%2F%2Faltrimondinews.it%2Fwp-content%2Fuploads%2F2015%2F04%2Fstop-ttip.jpg&amp;sp=a67e97dfccedd263dbbd3b285521e1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89" y="83821"/>
            <a:ext cx="6841362" cy="21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say they are ‘trade agreements’, but they are WAY MORE!!!!</a:t>
            </a:r>
          </a:p>
          <a:p>
            <a:pPr algn="ctr"/>
            <a:r>
              <a:rPr lang="en-US" sz="2800" dirty="0" smtClean="0"/>
              <a:t>THERE ARE MANY CHAPTERS BUT VERY FEW OF THEM ARE ON TRADE…</a:t>
            </a:r>
          </a:p>
          <a:p>
            <a:pPr algn="ctr"/>
            <a:r>
              <a:rPr lang="en-US" sz="2800" dirty="0" smtClean="0"/>
              <a:t>IT IS AN AGREEMENT TO PROMOTE CORPORATE POWER…</a:t>
            </a:r>
          </a:p>
          <a:p>
            <a:pPr algn="ctr"/>
            <a:r>
              <a:rPr lang="en-US" sz="2800" dirty="0" smtClean="0"/>
              <a:t>SOME OF THE AREAS COVERED: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3944" y="1722794"/>
            <a:ext cx="1846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2815" y="2047090"/>
            <a:ext cx="4968027" cy="4154983"/>
          </a:xfrm>
          <a:prstGeom prst="rect">
            <a:avLst/>
          </a:prstGeom>
          <a:solidFill>
            <a:srgbClr val="FFFFA7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INTELLECTUAL PROPERTY (COPYRIGHT</a:t>
            </a:r>
          </a:p>
          <a:p>
            <a:r>
              <a:rPr lang="en-US" sz="2400" dirty="0" smtClean="0"/>
              <a:t>AND PATENTS)</a:t>
            </a:r>
          </a:p>
          <a:p>
            <a:r>
              <a:rPr lang="en-US" sz="2400" dirty="0" smtClean="0"/>
              <a:t>ENVIRONMENTAL POLICY</a:t>
            </a:r>
          </a:p>
          <a:p>
            <a:r>
              <a:rPr lang="en-US" sz="2400" dirty="0" smtClean="0"/>
              <a:t>FINANCIAL SERVICES</a:t>
            </a:r>
          </a:p>
          <a:p>
            <a:r>
              <a:rPr lang="en-US" sz="2400" dirty="0" smtClean="0"/>
              <a:t>PROCUREMENT</a:t>
            </a:r>
          </a:p>
          <a:p>
            <a:r>
              <a:rPr lang="en-US" sz="2400" dirty="0" smtClean="0"/>
              <a:t>INVESTMENT – ‘ISDS’</a:t>
            </a:r>
          </a:p>
          <a:p>
            <a:r>
              <a:rPr lang="en-US" sz="2400" dirty="0" smtClean="0"/>
              <a:t>INTERNET ACCESS</a:t>
            </a:r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LABOR RIGHTS</a:t>
            </a:r>
          </a:p>
          <a:p>
            <a:r>
              <a:rPr lang="en-US" sz="2400" dirty="0" smtClean="0"/>
              <a:t>BANKING REGULATIONS</a:t>
            </a:r>
          </a:p>
          <a:p>
            <a:r>
              <a:rPr lang="en-US" sz="2400" dirty="0" smtClean="0"/>
              <a:t>FARM POLICY/AGRICULTURE</a:t>
            </a:r>
            <a:endParaRPr lang="en-US" sz="2400" dirty="0"/>
          </a:p>
        </p:txBody>
      </p:sp>
      <p:pic>
        <p:nvPicPr>
          <p:cNvPr id="3076" name="Picture 4" descr="http://4.bp.blogspot.com/_3-G-qSbmIFM/TMIKkt3VkyI/AAAAAAAAACI/rcPBB5j8Uu4/s400/LincolnQuoteaboutCorporations1864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80" y="2047090"/>
            <a:ext cx="6238139" cy="461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600" dirty="0" smtClean="0"/>
              <a:t>TRADE NEGOTIATIONS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THE TPP &amp; TTIP ARE BEING NEGOTIATED IN SECRET BY U.S. TRADE REPRESENTATIVES (Part of the Executive Office of the President).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2.  THERE ARE MOSTLY CORPORATE LOBBYISTS, ACTING AS “ADVISORS,” WITH SECURITY CLEARANCE, ALLOWED TO SEE THE TEXT OF THE AGREEMENT.</a:t>
            </a:r>
          </a:p>
          <a:p>
            <a:pPr marL="342900" indent="-342900">
              <a:buAutoNum type="arabicPeriod" startAt="2"/>
            </a:pPr>
            <a:endParaRPr lang="en-US" sz="2400" dirty="0" smtClean="0"/>
          </a:p>
          <a:p>
            <a:pPr marL="342900" indent="-342900"/>
            <a:r>
              <a:rPr lang="en-US" sz="2400" dirty="0" smtClean="0"/>
              <a:t>3.   SOME MEMBERS OF CONGRESS HAVE VIEWED THE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HISTORY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r>
              <a:rPr lang="en-US" sz="2400" dirty="0" smtClean="0"/>
              <a:t>BEFORE CONGRESS PASSED NAFTA (NORTH ATLANTIC FREE TRADE AGREEMENT) IN 1994, TRADE AGREEMENTS COVERED ONLY  QUOTAS AND TARIFFS.</a:t>
            </a:r>
          </a:p>
          <a:p>
            <a:endParaRPr lang="en-US" sz="2400" dirty="0" smtClean="0"/>
          </a:p>
          <a:p>
            <a:r>
              <a:rPr lang="en-US" sz="2400" dirty="0" smtClean="0"/>
              <a:t>STARTING WITH NAFTA, THE SO-CALLED “FREE TRADE” AGREEMENTS HAVE EXPANDED THE AREAS COVERED – LIKE  INTERNET ACCESS, INTELLECTUAL PROPERTY, ENVIRONMENT, ETC.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SINCE 1994, THERE HAVE BEEN MULTIPLE FREE TRADE AGREEMENTS… MOST HAVE INCLUDED A CLAUSE  CALLED: </a:t>
            </a:r>
            <a:r>
              <a:rPr lang="en-US" sz="3200" dirty="0" smtClean="0"/>
              <a:t>ISDS --  INVESTOR STATE DISPUTE SETTLEMENT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173" y="149261"/>
            <a:ext cx="9913131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ISDS</a:t>
            </a:r>
          </a:p>
          <a:p>
            <a:r>
              <a:rPr lang="en-US" sz="3600" dirty="0" smtClean="0"/>
              <a:t>INVESTOR STATE DISPUTE SETTLEMENT CLAUSE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23173" y="1816518"/>
            <a:ext cx="9913131" cy="4708981"/>
          </a:xfrm>
          <a:prstGeom prst="rect">
            <a:avLst/>
          </a:prstGeom>
          <a:solidFill>
            <a:srgbClr val="FFFFA7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CLAUSE ELEVATES CORPORATIONS TO THE STATUS OF A STATE…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IT ALLOWS FOREIGN CORPORATIONS TO SUE SOVEREIGN GOVERNMENTS…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AND WIN HUGE MONETARY AWARDS, BASED ON THE LOSS OF EXPECTED FUTURE PROFITS DUE TO DOMESTIC LAWS, SUCH AS LAWS PROTECTING THE ENVIRONMENT, WORKERS, HEALTH AND SAFETY…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ALL OF OUR PROTECTIVE LEGISLATION IS IN JEOPARDY.    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NUMBER OF ISDS CASES HAS DRAMATICALLY INCREASED SINCE 1994.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85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braryeuroparl.files.wordpress.com/2014/01/isd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16" y="368503"/>
            <a:ext cx="90582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9481" y="628879"/>
            <a:ext cx="470353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ISDS EXAMPLES</a:t>
            </a:r>
          </a:p>
        </p:txBody>
      </p:sp>
      <p:pic>
        <p:nvPicPr>
          <p:cNvPr id="2050" name="Picture 2" descr="http://corporateeurope.org/sites/default/files/styles/fullwidth_nocrop/public/corporate-charter.jpg?itok=Wg0GFH5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22" y="1708871"/>
            <a:ext cx="69532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3744" y="5400136"/>
            <a:ext cx="329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NATIONAL SOVEREIGNTY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7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587" y="267008"/>
            <a:ext cx="10155676" cy="3323987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400" b="1" dirty="0" smtClean="0"/>
              <a:t>ISDS EXAMPLE #1: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    THE HIGHEST REWARD SO FAR IS 3.2 BILLION $ </a:t>
            </a:r>
          </a:p>
          <a:p>
            <a:pPr algn="ctr"/>
            <a:r>
              <a:rPr lang="en-US" sz="2400" b="1" dirty="0" smtClean="0"/>
              <a:t>GIVEN TO OCCIDENTAL OIL CO.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OCCIDENTAL SUED EQUADOR OVER EQUADOR’S TERMINATION OF AN OIL CONCESSION CONTRACT, EVEN THOUGH THE TERMINATION WAS  APPARENTLY LEGAL.   </a:t>
            </a:r>
            <a:endParaRPr lang="en-US" sz="2400" dirty="0"/>
          </a:p>
        </p:txBody>
      </p:sp>
      <p:pic>
        <p:nvPicPr>
          <p:cNvPr id="6146" name="Picture 2" descr="http://www.operationworld.org/files/ow/maps/lginset/ecua-LMAP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7" y="3505706"/>
            <a:ext cx="3210195" cy="321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3.mm.bing.net/th?id=JN.YCugc1mMv7jNZB2fg2RLVQ&amp;pid=15.1&amp;H=97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25" y="3702928"/>
            <a:ext cx="4653064" cy="28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65" y="233464"/>
            <a:ext cx="111398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ISDS </a:t>
            </a:r>
            <a:r>
              <a:rPr lang="en-US" sz="2400" dirty="0" smtClean="0"/>
              <a:t>#2: </a:t>
            </a:r>
            <a:r>
              <a:rPr lang="en-US" sz="2400" dirty="0" smtClean="0"/>
              <a:t>NUCLEAR</a:t>
            </a:r>
          </a:p>
          <a:p>
            <a:endParaRPr lang="en-US" sz="2400" dirty="0" smtClean="0"/>
          </a:p>
          <a:p>
            <a:r>
              <a:rPr lang="en-US" sz="2400" dirty="0" smtClean="0"/>
              <a:t>IN 2012, VATTENFALL, A SWEDISH UTILITY  OPERATING 2 NUCLEAR PLANTS IN GERMANY, SUED THE GERMAN FEDERAL GOVERNMENT, AFTER GERMANY DECIDED TO SHUT DOWN THEIR NUCLEAR POWER INDUSTRY, FOLLOWING FUKUSHIMA.</a:t>
            </a:r>
          </a:p>
          <a:p>
            <a:endParaRPr lang="en-US" sz="2400" dirty="0"/>
          </a:p>
          <a:p>
            <a:r>
              <a:rPr lang="en-US" sz="2400" dirty="0" smtClean="0"/>
              <a:t>THIS IS STILL IN ARBITRATION.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8194" name="Picture 2" descr="http://www.jordensvanner.se/wordpress/wp-content/uploads/2014/04/800px-Vattenfall_Europe_Kraftwerk_Boxberg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73" y="2723745"/>
            <a:ext cx="5512340" cy="41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4417" y="5568829"/>
            <a:ext cx="2071273" cy="461665"/>
          </a:xfrm>
          <a:prstGeom prst="rect">
            <a:avLst/>
          </a:prstGeom>
          <a:solidFill>
            <a:srgbClr val="A3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VATTENFALL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4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668" y="0"/>
            <a:ext cx="10369684" cy="1569660"/>
          </a:xfrm>
          <a:prstGeom prst="rect">
            <a:avLst/>
          </a:prstGeom>
          <a:solidFill>
            <a:srgbClr val="9BFF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ISDS </a:t>
            </a:r>
            <a:r>
              <a:rPr lang="en-US" sz="2400" dirty="0" smtClean="0"/>
              <a:t>#3 </a:t>
            </a:r>
            <a:r>
              <a:rPr lang="en-US" sz="2400" dirty="0" smtClean="0"/>
              <a:t>FRACKING</a:t>
            </a:r>
          </a:p>
          <a:p>
            <a:r>
              <a:rPr lang="en-US" sz="2400" dirty="0" smtClean="0"/>
              <a:t>IN 2013, U.S. MINING COMPANY, LONEPINE RESOURCES INC. SUED CANADA BECAUSE THE PROVINCE OF QUEBEC PUT A MORATORIUM ON FRACKING, DUE TO  ENVIRONMENTAL  CONCERNS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9220" name="Picture 4" descr="http://stewartacuff.com/wp-content/uploads/2014/05/fracking-diagram-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10" y="1754326"/>
            <a:ext cx="7795000" cy="5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isclosurenewsonline.com/wp-content/uploads/2015/02/minimum-wage-sign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70" y="2146165"/>
            <a:ext cx="4711835" cy="47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0"/>
            <a:ext cx="12192001" cy="2185214"/>
          </a:xfrm>
          <a:prstGeom prst="rect">
            <a:avLst/>
          </a:prstGeom>
          <a:solidFill>
            <a:srgbClr val="9BFF9B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800" dirty="0" smtClean="0"/>
              <a:t>#4 </a:t>
            </a:r>
            <a:r>
              <a:rPr lang="en-US" sz="2800" dirty="0" smtClean="0"/>
              <a:t>ISDS EXAMPLE:  MINIMUM WAGE</a:t>
            </a:r>
          </a:p>
          <a:p>
            <a:pPr algn="ctr"/>
            <a:endParaRPr lang="en-US" sz="2800" dirty="0" smtClean="0"/>
          </a:p>
          <a:p>
            <a:r>
              <a:rPr lang="en-US" sz="2800" dirty="0" smtClean="0"/>
              <a:t>A FRENCH MULTI-NATIONAL, VEOLIA GROUP,  IS SUING EGYPT, CONTESTING INCREASES IN EGYPT’S MINIMUM WAGE.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692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Origin of Today’s International Trade System:</a:t>
            </a:r>
            <a:br>
              <a:rPr lang="en-US" dirty="0" smtClean="0"/>
            </a:br>
            <a:r>
              <a:rPr lang="en-US" dirty="0" smtClean="0"/>
              <a:t>BRETTON WOODS CONFERENCE 1944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3638" y="2087593"/>
            <a:ext cx="8210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44 representatives of the Allied Nations in World War II</a:t>
            </a:r>
          </a:p>
          <a:p>
            <a:r>
              <a:rPr lang="en-US" sz="2800" dirty="0" smtClean="0"/>
              <a:t>met at Bretton Woods, N.H., in July 1944</a:t>
            </a:r>
            <a:endParaRPr lang="en-US" sz="2800" dirty="0"/>
          </a:p>
        </p:txBody>
      </p:sp>
      <p:pic>
        <p:nvPicPr>
          <p:cNvPr id="1028" name="Picture 4" descr="https://s15-us2.ixquick.com/cgi-bin/serveimage?url=http%3A%2F%2Fstatic.panoramio.com%2Fphotos%2Flarge%2F30780096.jpg&amp;sp=573e19cc7ec133fbcf38a3ec0be0cd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73" y="3438605"/>
            <a:ext cx="62579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483" y="2543943"/>
            <a:ext cx="919758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HOW DOES THE ISDS OPERATE?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435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954655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PANEL OF THREE JUDGES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 JUDGES ARE CORPORATE ATTORNEYS.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PROCEEDINGS ARE SECRET.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THERE IS NO APPEAL.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316" name="Picture 4" descr="http://static.wixstatic.com/media/7c0358_93197f9a49c14bd385130851e13b12aa.png_srz_p_600_437_75_22_0.50_1.20_0.00_png_s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95574"/>
            <a:ext cx="5715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139" y="3382833"/>
            <a:ext cx="6304125" cy="3046988"/>
          </a:xfrm>
          <a:prstGeom prst="rect">
            <a:avLst/>
          </a:prstGeom>
          <a:solidFill>
            <a:srgbClr val="A3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JUDGES </a:t>
            </a:r>
            <a:r>
              <a:rPr lang="en-US" sz="2400" dirty="0" smtClean="0"/>
              <a:t>ONLY CONSIDER </a:t>
            </a:r>
            <a:r>
              <a:rPr lang="en-US" sz="2400" dirty="0"/>
              <a:t>THE LOSS OF</a:t>
            </a:r>
            <a:r>
              <a:rPr lang="en-US" sz="2400" dirty="0" smtClean="0"/>
              <a:t> “EXPECTED FUTURE PROFITS”,</a:t>
            </a:r>
          </a:p>
          <a:p>
            <a:pPr algn="ctr"/>
            <a:r>
              <a:rPr lang="en-US" sz="2400" dirty="0" smtClean="0"/>
              <a:t> BUT </a:t>
            </a:r>
            <a:r>
              <a:rPr lang="en-US" sz="2400" dirty="0"/>
              <a:t>NOT THE RIGHT </a:t>
            </a:r>
            <a:r>
              <a:rPr lang="en-US" sz="2400" dirty="0" smtClean="0"/>
              <a:t>TO</a:t>
            </a:r>
          </a:p>
          <a:p>
            <a:pPr algn="ctr"/>
            <a:r>
              <a:rPr lang="en-US" sz="2400" dirty="0" smtClean="0"/>
              <a:t> A CLEAN </a:t>
            </a:r>
            <a:r>
              <a:rPr lang="en-US" sz="2400" dirty="0"/>
              <a:t>ENVIRONMENT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FAIR LABOR STANDARDS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HEALTH </a:t>
            </a:r>
            <a:r>
              <a:rPr lang="en-US" sz="2400" dirty="0"/>
              <a:t>AND SAFETY OF POPULATION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  </a:t>
            </a:r>
            <a:r>
              <a:rPr lang="en-US" sz="2400" dirty="0"/>
              <a:t>GENERAL WELFARE</a:t>
            </a:r>
          </a:p>
          <a:p>
            <a:pPr algn="ct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77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325511" y="722143"/>
            <a:ext cx="3179931" cy="9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329"/>
              <a:t>THE END</a:t>
            </a:r>
          </a:p>
        </p:txBody>
      </p:sp>
      <p:pic>
        <p:nvPicPr>
          <p:cNvPr id="22531" name="Picture 2" descr="https://bradyocallahan.files.wordpress.com/2013/01/debt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77" y="2360669"/>
            <a:ext cx="6726417" cy="44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8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77356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>DEBT-MONEY &amp; International Trade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3638" y="1552755"/>
            <a:ext cx="59949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American plan was accepted:</a:t>
            </a:r>
          </a:p>
          <a:p>
            <a:r>
              <a:rPr lang="en-US" sz="2800" dirty="0" smtClean="0"/>
              <a:t>      a country needing money, would be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given a loan (DEBT)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IMF &amp; World Bank were set up</a:t>
            </a:r>
            <a:endParaRPr lang="en-US" sz="2800" dirty="0"/>
          </a:p>
        </p:txBody>
      </p:sp>
      <p:pic>
        <p:nvPicPr>
          <p:cNvPr id="2050" name="Picture 2" descr="https://s15-us2.ixquick.com/cgi-bin/serveimage?url=https%3A%2F%2Flisahavennews.files.wordpress.com%2F2015%2F10%2Fimf.jpg%3Fw%3D558%26amp%3Bh%3D335&amp;sp=7ef18d6bf00b346de2ae3db391b962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732" y="4798013"/>
            <a:ext cx="3433313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4.mm.bing.net/th?id=JN.7OqRW08tBYnqjkLRi5Uk%2fg&amp;pid=15.1&amp;H=96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5" y="4798013"/>
            <a:ext cx="3433314" cy="205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143" indent="-281978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912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9077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0242" indent="-225582" defTabSz="913296"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407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2572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737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902" indent="-225582" defTabSz="913296" eaLnBrk="0" fontAlgn="base" hangingPunct="0">
              <a:spcBef>
                <a:spcPct val="0"/>
              </a:spcBef>
              <a:spcAft>
                <a:spcPct val="0"/>
              </a:spcAft>
              <a:defRPr sz="2368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0037BE-A651-4F0D-9849-ADE1B20391BF}" type="slidenum">
              <a:rPr lang="en-US" altLang="en-US" sz="888">
                <a:solidFill>
                  <a:srgbClr val="898989"/>
                </a:solidFill>
              </a:rPr>
              <a:pPr/>
              <a:t>4</a:t>
            </a:fld>
            <a:endParaRPr lang="en-US" altLang="en-US" sz="888">
              <a:solidFill>
                <a:srgbClr val="898989"/>
              </a:solidFill>
            </a:endParaRPr>
          </a:p>
        </p:txBody>
      </p:sp>
      <p:pic>
        <p:nvPicPr>
          <p:cNvPr id="8196" name="Picture 4" descr="http://ts4.mm.bing.net/th?id=JN.7OqRW08tBYnqjkLRi5Uk%2fg&amp;pid=15.1&amp;H=96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29" y="1173286"/>
            <a:ext cx="2381032" cy="142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meritplace.in/wp-content/uploads/2013/07/banking-380x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65" y="4611685"/>
            <a:ext cx="2636366" cy="15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626866" y="6142125"/>
            <a:ext cx="3374174" cy="69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74"/>
              <a:t>Private Commercial Banks</a:t>
            </a:r>
          </a:p>
          <a:p>
            <a:r>
              <a:rPr lang="en-US" altLang="en-US" sz="1974"/>
              <a:t>in Rich Nations</a:t>
            </a:r>
          </a:p>
        </p:txBody>
      </p:sp>
      <p:pic>
        <p:nvPicPr>
          <p:cNvPr id="8199" name="Picture 8" descr="https://sadiyazaheer.files.wordpress.com/2012/03/the-poor-people-of-pakist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82" y="4516130"/>
            <a:ext cx="2475021" cy="162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7684400" y="6256477"/>
            <a:ext cx="2594072" cy="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74"/>
              <a:t>Third World Nations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86095" y="2000382"/>
            <a:ext cx="2255715" cy="24342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63741" y="2601906"/>
            <a:ext cx="1607197" cy="19142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705145" y="1516342"/>
            <a:ext cx="0" cy="30154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2797148">
            <a:off x="2007518" y="2048942"/>
            <a:ext cx="2144496" cy="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63"/>
              <a:t>World Bank</a:t>
            </a:r>
          </a:p>
          <a:p>
            <a:r>
              <a:rPr lang="en-US" altLang="en-US" sz="2763"/>
              <a:t>sells bonds</a:t>
            </a:r>
          </a:p>
        </p:txBody>
      </p:sp>
      <p:sp>
        <p:nvSpPr>
          <p:cNvPr id="21" name="Oval 20"/>
          <p:cNvSpPr/>
          <p:nvPr/>
        </p:nvSpPr>
        <p:spPr>
          <a:xfrm>
            <a:off x="1783513" y="1624429"/>
            <a:ext cx="650085" cy="66888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2911312">
            <a:off x="3181586" y="2707642"/>
            <a:ext cx="2871338" cy="136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63"/>
              <a:t>Banks </a:t>
            </a:r>
            <a:r>
              <a:rPr lang="en-US" altLang="en-US" sz="2368"/>
              <a:t>create</a:t>
            </a:r>
          </a:p>
          <a:p>
            <a:r>
              <a:rPr lang="en-US" altLang="en-US" sz="2763"/>
              <a:t>debt-money &amp;</a:t>
            </a:r>
          </a:p>
          <a:p>
            <a:r>
              <a:rPr lang="en-US" altLang="en-US" sz="2763"/>
              <a:t>     buy bonds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938762" y="1516342"/>
            <a:ext cx="2766384" cy="62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212513" y="3695300"/>
            <a:ext cx="650084" cy="6704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9817931" y="1611897"/>
            <a:ext cx="650084" cy="6704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52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72164" y="1539840"/>
            <a:ext cx="2019179" cy="11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68"/>
              <a:t>Debt-money</a:t>
            </a:r>
          </a:p>
          <a:p>
            <a:r>
              <a:rPr lang="en-US" altLang="en-US" sz="2368"/>
              <a:t>is loaned to</a:t>
            </a:r>
          </a:p>
          <a:p>
            <a:r>
              <a:rPr lang="en-US" altLang="en-US" sz="2368"/>
              <a:t>poor nations</a:t>
            </a:r>
          </a:p>
        </p:txBody>
      </p:sp>
      <p:sp>
        <p:nvSpPr>
          <p:cNvPr id="38" name="Explosion 2 37"/>
          <p:cNvSpPr/>
          <p:nvPr/>
        </p:nvSpPr>
        <p:spPr>
          <a:xfrm>
            <a:off x="6595704" y="3736030"/>
            <a:ext cx="1453683" cy="133619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76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2681488">
            <a:off x="6742952" y="4207536"/>
            <a:ext cx="1010373" cy="45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68"/>
              <a:t>DEBT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86441" y="0"/>
            <a:ext cx="10515600" cy="773562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DEBT-MONEY &amp; World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34" grpId="0" animBg="1"/>
      <p:bldP spid="35" grpId="0" animBg="1"/>
      <p:bldP spid="37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539143" y="780102"/>
            <a:ext cx="9113715" cy="252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974" dirty="0"/>
              <a:t>To repay their international debts, poor nations must earn dollars.</a:t>
            </a:r>
          </a:p>
          <a:p>
            <a:pPr algn="ctr">
              <a:defRPr/>
            </a:pPr>
            <a:endParaRPr lang="en-US" altLang="en-US" sz="1974" dirty="0"/>
          </a:p>
          <a:p>
            <a:pPr marL="451165" indent="-451165">
              <a:buFontTx/>
              <a:buAutoNum type="arabicParenR"/>
              <a:defRPr/>
            </a:pPr>
            <a:r>
              <a:rPr lang="en-US" altLang="en-US" sz="1974" dirty="0"/>
              <a:t>They compete against other poor countries, all who export similar products, glut the market, and drive down prices</a:t>
            </a:r>
          </a:p>
          <a:p>
            <a:pPr>
              <a:defRPr/>
            </a:pPr>
            <a:endParaRPr lang="en-US" altLang="en-US" sz="1974" dirty="0"/>
          </a:p>
          <a:p>
            <a:pPr marL="451165" indent="-451165">
              <a:buFont typeface="+mj-lt"/>
              <a:buAutoNum type="arabicParenR" startAt="2"/>
              <a:defRPr/>
            </a:pPr>
            <a:r>
              <a:rPr lang="en-US" altLang="en-US" sz="1974" dirty="0"/>
              <a:t>They compete against the wealthy nations, who strive to maximize exports and minimize imports, because they too have massive public and private debts</a:t>
            </a:r>
          </a:p>
        </p:txBody>
      </p:sp>
      <p:pic>
        <p:nvPicPr>
          <p:cNvPr id="12292" name="Picture 2" descr="http://ts3.mm.bing.net/th?id=JN.8fy8O6rQ75eQHdJtmnKOjQ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70" y="4180906"/>
            <a:ext cx="2125699" cy="21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http://www.straitstimes.com/sites/straitstimes.com/files/24566727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10" y="5481076"/>
            <a:ext cx="2440558" cy="13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http://www.pzcu.gov.ua/public/images/image/grain-ex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68" y="5451312"/>
            <a:ext cx="2252582" cy="14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http://www.mmbiztoday.com/sites/mmbiztoday.com/files/styles/artile_per_image_large/public/field/image/fruit%20watermelon%20myanmar.jpg?itok=1I5fXJu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05" y="5471677"/>
            <a:ext cx="2074005" cy="13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ave 2"/>
          <p:cNvSpPr/>
          <p:nvPr/>
        </p:nvSpPr>
        <p:spPr>
          <a:xfrm>
            <a:off x="5870430" y="2960627"/>
            <a:ext cx="3530820" cy="2272947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552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9405" y="3709398"/>
            <a:ext cx="2611304" cy="82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68"/>
              <a:t>ALL NATIONS </a:t>
            </a:r>
          </a:p>
          <a:p>
            <a:pPr algn="ctr"/>
            <a:r>
              <a:rPr lang="en-US" altLang="en-US" sz="2368"/>
              <a:t>ARE IN DEBT !!!!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6441" y="0"/>
            <a:ext cx="10515600" cy="773562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DEBT-MONEY &amp; Third World 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8426" y="636121"/>
            <a:ext cx="636591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IS TPP?   TTIP?</a:t>
            </a:r>
            <a:endParaRPr lang="en-US" sz="4800" dirty="0"/>
          </a:p>
        </p:txBody>
      </p:sp>
      <p:pic>
        <p:nvPicPr>
          <p:cNvPr id="1026" name="Picture 2" descr="http://consciouslifenews.com/wp-content/uploads/2013/11/t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1" y="256749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110356" cy="649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Trans Pacific Partnership is called a </a:t>
            </a:r>
            <a:r>
              <a:rPr lang="en-US" sz="2800" dirty="0" smtClean="0"/>
              <a:t>“Free Trade” </a:t>
            </a:r>
            <a:r>
              <a:rPr lang="en-US" sz="2400" dirty="0" smtClean="0"/>
              <a:t>Agreement, purportedly to regulate trade relations among the US and 11 other Pacific Rim Countries:</a:t>
            </a:r>
          </a:p>
          <a:p>
            <a:pPr algn="ctr"/>
            <a:r>
              <a:rPr lang="en-US" sz="2400" dirty="0" smtClean="0"/>
              <a:t>Mexico</a:t>
            </a:r>
          </a:p>
          <a:p>
            <a:pPr algn="ctr"/>
            <a:r>
              <a:rPr lang="en-US" sz="2400" dirty="0" smtClean="0"/>
              <a:t>Canada</a:t>
            </a:r>
          </a:p>
          <a:p>
            <a:pPr algn="ctr"/>
            <a:r>
              <a:rPr lang="en-US" sz="2400" dirty="0" smtClean="0"/>
              <a:t>Japan</a:t>
            </a:r>
          </a:p>
          <a:p>
            <a:pPr algn="ctr"/>
            <a:r>
              <a:rPr lang="en-US" sz="2400" dirty="0" smtClean="0"/>
              <a:t>Singapore</a:t>
            </a:r>
          </a:p>
          <a:p>
            <a:pPr algn="ctr"/>
            <a:r>
              <a:rPr lang="en-US" sz="2400" dirty="0" smtClean="0"/>
              <a:t>Vietnam</a:t>
            </a:r>
          </a:p>
          <a:p>
            <a:pPr algn="ctr"/>
            <a:r>
              <a:rPr lang="en-US" sz="2400" dirty="0" smtClean="0"/>
              <a:t>Australia</a:t>
            </a:r>
          </a:p>
          <a:p>
            <a:pPr algn="ctr"/>
            <a:r>
              <a:rPr lang="en-US" sz="2400" dirty="0" smtClean="0"/>
              <a:t>New Zealand</a:t>
            </a:r>
          </a:p>
          <a:p>
            <a:pPr algn="ctr"/>
            <a:r>
              <a:rPr lang="en-US" sz="2400" dirty="0" smtClean="0"/>
              <a:t>Chile</a:t>
            </a:r>
          </a:p>
          <a:p>
            <a:pPr algn="ctr"/>
            <a:r>
              <a:rPr lang="en-US" sz="2400" dirty="0" smtClean="0"/>
              <a:t>Peru</a:t>
            </a:r>
          </a:p>
          <a:p>
            <a:pPr algn="ctr"/>
            <a:r>
              <a:rPr lang="en-US" sz="2400" dirty="0" smtClean="0"/>
              <a:t>Malaysia</a:t>
            </a:r>
          </a:p>
          <a:p>
            <a:pPr algn="ctr"/>
            <a:r>
              <a:rPr lang="en-US" sz="2400" dirty="0" smtClean="0"/>
              <a:t>Brunei</a:t>
            </a:r>
          </a:p>
          <a:p>
            <a:pPr algn="ctr"/>
            <a:r>
              <a:rPr lang="en-US" sz="2400" dirty="0" smtClean="0"/>
              <a:t>This agreement covers more than</a:t>
            </a:r>
          </a:p>
          <a:p>
            <a:pPr algn="ctr"/>
            <a:r>
              <a:rPr lang="en-US" sz="2400" dirty="0" smtClean="0"/>
              <a:t> 40% of the global economy.</a:t>
            </a:r>
            <a:endParaRPr lang="en-US" sz="2400" dirty="0"/>
          </a:p>
        </p:txBody>
      </p:sp>
      <p:pic>
        <p:nvPicPr>
          <p:cNvPr id="2050" name="Picture 2" descr="http://www.businesskorea.co.kr/sites/default/files/field/image/TPP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61" y="1167319"/>
            <a:ext cx="6400240" cy="46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komei.or.jp/km/tonegawa/files/2013/04/TP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16" y="235667"/>
            <a:ext cx="1398924" cy="130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900" y="831734"/>
            <a:ext cx="61103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Transatlantic Trade &amp; Investment Partnership is called a </a:t>
            </a:r>
            <a:r>
              <a:rPr lang="en-US" sz="2800" dirty="0" smtClean="0"/>
              <a:t>“Free Trade” </a:t>
            </a:r>
            <a:r>
              <a:rPr lang="en-US" sz="2400" dirty="0" smtClean="0"/>
              <a:t>Agreement, purportedly to regulate trade relations between the U.S. and the European Union.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This agreement covers more than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60% of global </a:t>
            </a:r>
            <a:r>
              <a:rPr lang="en-US" sz="2400" dirty="0" smtClean="0"/>
              <a:t>GDP.</a:t>
            </a:r>
            <a:endParaRPr lang="en-US" sz="2400" dirty="0"/>
          </a:p>
        </p:txBody>
      </p:sp>
      <p:pic>
        <p:nvPicPr>
          <p:cNvPr id="5" name="Picture 2" descr="https://s15-us2.ixquick.com/cgi-bin/serveimage?url=http%3A%2F%2Faltrimondinews.it%2Fwp-content%2Fuploads%2F2015%2F04%2Fstop-ttip.jpg&amp;sp=a67e97dfccedd263dbbd3b285521e1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56" y="1015474"/>
            <a:ext cx="4933531" cy="155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14-eu5.ixquick.com/cgi-bin/serveimage?url=http%3A%2F%2Fwww.arola.es%2Fwp-content%2Fuploads%2FTTIP-map.jpg&amp;sp=f097bc9fc705136eed6e0bdb13c861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8" y="2898476"/>
            <a:ext cx="6248240" cy="35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17-us2.ixquick.com/cgi-bin/serveimage?url=http%3A%2F%2Fcitizen.co.za%2Fwp-content%2Fuploads%2Fafp%2F2015%2F04%2F18%2Fd828ade1749b3795c0902c5e1fe3866d3d0f3b25.jpg%3Fd6ee5c&amp;sp=cf72a52d8117b7cb2442cf04f3b8a7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79" y="4009037"/>
            <a:ext cx="38195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17-us2.ixquick.com/cgi-bin/serveimage?url=http%3A%2F%2Fwww.businessforscotland.co.uk%2Fwp-content%2Fuploads%2F2016%2F03%2FScreen-Shot-2016-03-07-at-09.55.37.png&amp;sp=d9a83bcc5f4c7ed4a7ef1f63351f0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947" y="1292702"/>
            <a:ext cx="38481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17-us2.ixquick.com/cgi-bin/serveimage?url=http%3A%2F%2Fwww.cgpi.org%2Fsites%2Fdefault%2Ffiles%2Fimages%2Fmassive-protest-in-berlin-3.jpg&amp;sp=fcbf1dd93ebeaf2cf6798a54fbae3e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5" y="4009037"/>
            <a:ext cx="49434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17-us2.ixquick.com/cgi-bin/serveimage?url=http%3A%2F%2Fheardineurope.blogactiv.eu%2Ffiles%2F2015%2F05%2F16442672382_3eefc27c74_z.jpg&amp;sp=f5bb8e85750a76819f20e8ab986af98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7" y="1292703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16-us2.ixquick.com/cgi-bin/serveimage?url=http%3A%2F%2Fwww.occupy.com%2Fsites%2Fdefault%2Ffiles%2Fmedialibrary%2Fttip-global-day-london-people-before-corporations-e1429450523116.jpg&amp;sp=da01819ebe3eca3c60c87812615a9a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57" y="1292701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613" y="236624"/>
            <a:ext cx="950208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EUROPEAN DEMONSTRATIONS AGAINST THE TTIP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784</Words>
  <Application>Microsoft Office PowerPoint</Application>
  <PresentationFormat>Widescreen</PresentationFormat>
  <Paragraphs>151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Our Debt-Money System:  Trans Pacific Partnership (TPP) Transatlantic Trade &amp; Investment Partnership (TTIP)     Session 5:  SUN 10:00 am – 11:50 am</vt:lpstr>
      <vt:lpstr>Origin of Today’s International Trade System: BRETTON WOODS CONFERENCE 1944</vt:lpstr>
      <vt:lpstr>DEBT-MONEY &amp; International Trade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117</cp:revision>
  <dcterms:created xsi:type="dcterms:W3CDTF">2015-05-29T17:04:00Z</dcterms:created>
  <dcterms:modified xsi:type="dcterms:W3CDTF">2016-05-22T01:23:55Z</dcterms:modified>
</cp:coreProperties>
</file>