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68" r:id="rId2"/>
    <p:sldId id="259" r:id="rId3"/>
    <p:sldId id="260" r:id="rId4"/>
    <p:sldId id="262" r:id="rId5"/>
    <p:sldId id="261" r:id="rId6"/>
    <p:sldId id="269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8" r:id="rId18"/>
    <p:sldId id="329" r:id="rId19"/>
    <p:sldId id="330" r:id="rId20"/>
    <p:sldId id="336" r:id="rId21"/>
    <p:sldId id="334" r:id="rId22"/>
    <p:sldId id="289" r:id="rId23"/>
    <p:sldId id="307" r:id="rId24"/>
    <p:sldId id="308" r:id="rId25"/>
    <p:sldId id="310" r:id="rId26"/>
    <p:sldId id="316" r:id="rId27"/>
    <p:sldId id="279" r:id="rId28"/>
    <p:sldId id="331" r:id="rId29"/>
    <p:sldId id="335" r:id="rId30"/>
    <p:sldId id="314" r:id="rId31"/>
    <p:sldId id="280" r:id="rId32"/>
    <p:sldId id="33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5C9FF"/>
    <a:srgbClr val="E3ABFF"/>
    <a:srgbClr val="ABCDFF"/>
    <a:srgbClr val="FFD1FF"/>
    <a:srgbClr val="D3FFC5"/>
    <a:srgbClr val="D5FFD5"/>
    <a:srgbClr val="FFFFFF"/>
    <a:srgbClr val="FFFFDD"/>
    <a:srgbClr val="FFB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9" d="100"/>
          <a:sy n="69" d="100"/>
        </p:scale>
        <p:origin x="96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546D1-4FF5-4E94-B711-EF5430046909}" type="datetimeFigureOut">
              <a:rPr lang="en-US"/>
              <a:t>5/23/2016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25FB3-EB7B-43C3-B2E1-8D601A1A4C8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68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25FB3-EB7B-43C3-B2E1-8D601A1A4C8A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138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25FB3-EB7B-43C3-B2E1-8D601A1A4C8A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96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25FB3-EB7B-43C3-B2E1-8D601A1A4C8A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379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25FB3-EB7B-43C3-B2E1-8D601A1A4C8A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217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25FB3-EB7B-43C3-B2E1-8D601A1A4C8A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161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25FB3-EB7B-43C3-B2E1-8D601A1A4C8A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414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25FB3-EB7B-43C3-B2E1-8D601A1A4C8A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5167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25FB3-EB7B-43C3-B2E1-8D601A1A4C8A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9741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25FB3-EB7B-43C3-B2E1-8D601A1A4C8A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147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25FB3-EB7B-43C3-B2E1-8D601A1A4C8A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178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25FB3-EB7B-43C3-B2E1-8D601A1A4C8A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50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25FB3-EB7B-43C3-B2E1-8D601A1A4C8A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368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25FB3-EB7B-43C3-B2E1-8D601A1A4C8A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893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25FB3-EB7B-43C3-B2E1-8D601A1A4C8A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25FB3-EB7B-43C3-B2E1-8D601A1A4C8A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061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25FB3-EB7B-43C3-B2E1-8D601A1A4C8A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88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25FB3-EB7B-43C3-B2E1-8D601A1A4C8A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2748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25FB3-EB7B-43C3-B2E1-8D601A1A4C8A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129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25FB3-EB7B-43C3-B2E1-8D601A1A4C8A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47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25FB3-EB7B-43C3-B2E1-8D601A1A4C8A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71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25FB3-EB7B-43C3-B2E1-8D601A1A4C8A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61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25FB3-EB7B-43C3-B2E1-8D601A1A4C8A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205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25FB3-EB7B-43C3-B2E1-8D601A1A4C8A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911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25FB3-EB7B-43C3-B2E1-8D601A1A4C8A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10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25FB3-EB7B-43C3-B2E1-8D601A1A4C8A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40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25FB3-EB7B-43C3-B2E1-8D601A1A4C8A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91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E330-B942-47F9-A9DB-8F9A2D60A793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3DDC-BCA7-4B37-A59D-D8A34B16F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42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E330-B942-47F9-A9DB-8F9A2D60A793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3DDC-BCA7-4B37-A59D-D8A34B16F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48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E330-B942-47F9-A9DB-8F9A2D60A793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3DDC-BCA7-4B37-A59D-D8A34B16F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390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E330-B942-47F9-A9DB-8F9A2D60A793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3DDC-BCA7-4B37-A59D-D8A34B16F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12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E330-B942-47F9-A9DB-8F9A2D60A793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3DDC-BCA7-4B37-A59D-D8A34B16F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43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E330-B942-47F9-A9DB-8F9A2D60A793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3DDC-BCA7-4B37-A59D-D8A34B16F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745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E330-B942-47F9-A9DB-8F9A2D60A793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3DDC-BCA7-4B37-A59D-D8A34B16F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373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E330-B942-47F9-A9DB-8F9A2D60A793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3DDC-BCA7-4B37-A59D-D8A34B16F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00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E330-B942-47F9-A9DB-8F9A2D60A793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3DDC-BCA7-4B37-A59D-D8A34B16F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687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E330-B942-47F9-A9DB-8F9A2D60A793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3DDC-BCA7-4B37-A59D-D8A34B16F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05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E330-B942-47F9-A9DB-8F9A2D60A793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3DDC-BCA7-4B37-A59D-D8A34B16F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79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7E330-B942-47F9-A9DB-8F9A2D60A793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73DDC-BCA7-4B37-A59D-D8A34B16F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3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.png"/><Relationship Id="rId4" Type="http://schemas.openxmlformats.org/officeDocument/2006/relationships/image" Target="../media/image21.jpeg"/><Relationship Id="rId9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gif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>
                <a:solidFill>
                  <a:srgbClr val="0070C0"/>
                </a:solidFill>
              </a:rPr>
              <a:t>Private Bank Debt-Money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&amp; International Trade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4163291"/>
            <a:ext cx="10238508" cy="394856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3200" b="1" dirty="0" smtClean="0"/>
              <a:t>Where does money </a:t>
            </a:r>
            <a:r>
              <a:rPr lang="en-US" sz="3200" b="1" dirty="0" smtClean="0"/>
              <a:t>come </a:t>
            </a:r>
            <a:r>
              <a:rPr lang="en-US" sz="3200" b="1" dirty="0"/>
              <a:t>from?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1" y="4816619"/>
            <a:ext cx="10238508" cy="39485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/>
              <a:t>What gives corporations </a:t>
            </a:r>
            <a:r>
              <a:rPr lang="en-US" sz="3200" b="1" smtClean="0"/>
              <a:t>their power?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5659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82" y="1778349"/>
            <a:ext cx="3126394" cy="2826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3582" y="5756683"/>
            <a:ext cx="1074158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You don’t have to believe me.  Here… listen to a member of Parliament.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66759" y="676160"/>
            <a:ext cx="6563079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I don’t believe it…    It’s too hard to believe. </a:t>
            </a:r>
          </a:p>
        </p:txBody>
      </p:sp>
      <p:pic>
        <p:nvPicPr>
          <p:cNvPr id="11266" name="Picture 2" descr="https://s14-eu5.ixquick.com/cgi-bin/serveimage?url=http%3A%2F%2Fupload.wikimedia.org%2Fwikipedia%2Fcommons%2F7%2F75%2FParliament_at_Sunset.JPG&amp;sp=b10121c787680398cf674da788c7fa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195" y="1273131"/>
            <a:ext cx="5719896" cy="383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07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292" y="110359"/>
            <a:ext cx="7154273" cy="42487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549676"/>
            <a:ext cx="12192000" cy="2308324"/>
          </a:xfrm>
          <a:prstGeom prst="rect">
            <a:avLst/>
          </a:prstGeom>
          <a:solidFill>
            <a:srgbClr val="E4C9FF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House of Commons, Nov. 20, 2014, Mr. Michael Meacher, MP:</a:t>
            </a:r>
          </a:p>
          <a:p>
            <a:endParaRPr lang="en-US" sz="2400" dirty="0"/>
          </a:p>
          <a:p>
            <a:r>
              <a:rPr lang="en-US" sz="2400" dirty="0"/>
              <a:t>“It is unfortunate… that it is so little understood by the public that money is created every time by the banks when they make loans.”</a:t>
            </a:r>
          </a:p>
          <a:p>
            <a:endParaRPr lang="en-US" sz="2400" dirty="0"/>
          </a:p>
          <a:p>
            <a:r>
              <a:rPr lang="en-US" sz="2400" dirty="0"/>
              <a:t>“And it is the banks – the banks – which determine how money is allocated across the economy.”</a:t>
            </a:r>
          </a:p>
        </p:txBody>
      </p:sp>
      <p:pic>
        <p:nvPicPr>
          <p:cNvPr id="5" name="Michael_Meacher_MP_at_the_historic_debate_in_UK_ON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14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52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08" y="519852"/>
            <a:ext cx="2147455" cy="194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92036" y="3389764"/>
            <a:ext cx="8215746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How does this hidden system work?</a:t>
            </a:r>
          </a:p>
        </p:txBody>
      </p:sp>
    </p:spTree>
    <p:extLst>
      <p:ext uri="{BB962C8B-B14F-4D97-AF65-F5344CB8AC3E}">
        <p14:creationId xmlns:p14="http://schemas.microsoft.com/office/powerpoint/2010/main" val="246062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825" y="3359558"/>
            <a:ext cx="2147455" cy="194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65983" y="2378274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7525" y="465138"/>
            <a:ext cx="10968038" cy="2215991"/>
          </a:xfrm>
          <a:prstGeom prst="rect">
            <a:avLst/>
          </a:prstGeom>
          <a:solidFill>
            <a:srgbClr val="FFFF00"/>
          </a:solidFill>
        </p:spPr>
        <p:txBody>
          <a:bodyPr rtlCol="0" anchor="t">
            <a:spAutoFit/>
          </a:bodyPr>
          <a:lstStyle/>
          <a:p>
            <a:r>
              <a:rPr lang="en-US" sz="2400" dirty="0">
                <a:latin typeface="Arial"/>
              </a:rPr>
              <a:t>#1:</a:t>
            </a:r>
          </a:p>
          <a:p>
            <a:r>
              <a:rPr lang="en-US" sz="2400" dirty="0">
                <a:latin typeface="Arial"/>
              </a:rPr>
              <a:t>When a private commercial bank makes a loan, it CREATES MONEY.</a:t>
            </a:r>
          </a:p>
          <a:p>
            <a:r>
              <a:rPr lang="en-US" sz="2400" dirty="0">
                <a:latin typeface="Arial"/>
              </a:rPr>
              <a:t>The money supply </a:t>
            </a:r>
            <a:r>
              <a:rPr lang="en-US" sz="2400" dirty="0" smtClean="0">
                <a:latin typeface="Arial"/>
              </a:rPr>
              <a:t>GROWS.</a:t>
            </a:r>
            <a:endParaRPr lang="en-US" sz="2400" dirty="0">
              <a:latin typeface="Arial"/>
            </a:endParaRPr>
          </a:p>
          <a:p>
            <a:endParaRPr lang="en-US" dirty="0"/>
          </a:p>
          <a:p>
            <a:r>
              <a:rPr lang="en-US" sz="2400" dirty="0">
                <a:latin typeface="Arial"/>
              </a:rPr>
              <a:t>When the loan is repaid, the MONEY DISAPPEARS.</a:t>
            </a:r>
          </a:p>
          <a:p>
            <a:r>
              <a:rPr lang="en-US" sz="2400" dirty="0">
                <a:latin typeface="Arial"/>
              </a:rPr>
              <a:t>The money supply </a:t>
            </a:r>
            <a:r>
              <a:rPr lang="en-US" sz="2400" dirty="0" smtClean="0">
                <a:latin typeface="Arial"/>
              </a:rPr>
              <a:t>SHRINKS.</a:t>
            </a:r>
            <a:endParaRPr lang="en-US" sz="2400" dirty="0"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28379" y="4594265"/>
            <a:ext cx="413422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What!   This can't be!</a:t>
            </a:r>
          </a:p>
          <a:p>
            <a:r>
              <a:rPr lang="en-US" sz="2400" dirty="0"/>
              <a:t>Whoever heard of such a thing!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6222" y="3002252"/>
            <a:ext cx="3198812" cy="320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82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55" y="3391807"/>
            <a:ext cx="1343982" cy="1217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69982" y="3162899"/>
            <a:ext cx="4746625" cy="181588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t">
            <a:spAutoFit/>
          </a:bodyPr>
          <a:lstStyle/>
          <a:p>
            <a:r>
              <a:rPr lang="en-US" sz="2800" dirty="0"/>
              <a:t>Oh, my goodness.</a:t>
            </a:r>
          </a:p>
          <a:p>
            <a:endParaRPr lang="en-US" sz="2800" dirty="0"/>
          </a:p>
          <a:p>
            <a:r>
              <a:rPr lang="en-US" sz="2800" dirty="0"/>
              <a:t>This is getting really confusing. Why not create the INTEREST?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8593" y="115594"/>
            <a:ext cx="11408014" cy="2246769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lstStyle/>
          <a:p>
            <a:r>
              <a:rPr lang="en-US" sz="2800" dirty="0"/>
              <a:t>#2:</a:t>
            </a:r>
          </a:p>
          <a:p>
            <a:r>
              <a:rPr lang="en-US" sz="2800" dirty="0"/>
              <a:t>Of course, we know that every borrower must pay interest.</a:t>
            </a:r>
          </a:p>
          <a:p>
            <a:endParaRPr lang="en-US" sz="2800" dirty="0"/>
          </a:p>
          <a:p>
            <a:r>
              <a:rPr lang="en-US" sz="2800" dirty="0"/>
              <a:t>What is not known, is that banks NEVER CREATE THE MONEY FOR THE INTEREST.    Only for the principal of the loan.</a:t>
            </a:r>
          </a:p>
        </p:txBody>
      </p:sp>
      <p:pic>
        <p:nvPicPr>
          <p:cNvPr id="9" name="Picture 2" descr="https://s16-us2.ixquick.com/cgi-bin/serveimage?url=http%3A%2F%2Fwww.sonofabroker.com%2Fwp-content%2Fuploads%2F2011%2F09%2Finterest.jpg&amp;sp=0ca616d8307ef6362f5af84bf819c67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374" y="3266610"/>
            <a:ext cx="3107648" cy="186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 rot="-1980000">
            <a:off x="378415" y="4720903"/>
            <a:ext cx="3036887" cy="523220"/>
          </a:xfrm>
          <a:prstGeom prst="rect">
            <a:avLst/>
          </a:prstGeom>
          <a:solidFill>
            <a:srgbClr val="FFFFDD"/>
          </a:solidFill>
        </p:spPr>
        <p:txBody>
          <a:bodyPr wrap="square" rtlCol="0" anchor="t">
            <a:spAutoFit/>
          </a:bodyPr>
          <a:lstStyle/>
          <a:p>
            <a:r>
              <a:rPr lang="en-US" sz="2800" dirty="0"/>
              <a:t>NEVER CREATED</a:t>
            </a:r>
            <a:r>
              <a:rPr lang="en-US" sz="2800" dirty="0">
                <a:sym typeface="Wingdings" panose="05000000000000000000" pitchFamily="2" charset="2"/>
              </a:rPr>
              <a:t>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9231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s17-us2.ixquick.com/cgi-bin/serveimage?url=http:%2F%2Fthefearlessheart.org%2Fwp-content%2Fuploads%2F2014%2F03%2FScarcity.jpg&amp;sp=bc011be22b5ff77969202592b8ddd9bb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705" y="2386262"/>
            <a:ext cx="8280030" cy="428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s17-us2.ixquick.com/cgi-bin/serveimage?url=http%3A%2F%2F4.bp.blogspot.com%2F-1jLSrzuiGv4%2FUKtBRTZwrEI%2FAAAAAAAAEb8%2FOpb6dUyix7g%2Fs1600%2Fcircle.jpg&amp;sp=e3497ebb03c57aff3a8246866c6b661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909" y="3917764"/>
            <a:ext cx="1912264" cy="121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72580" y="4213449"/>
            <a:ext cx="1985593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200" b="1" dirty="0"/>
              <a:t>NO INTEREST</a:t>
            </a:r>
          </a:p>
          <a:p>
            <a:pPr algn="ctr"/>
            <a:endParaRPr lang="en-US" sz="1200" b="1" dirty="0"/>
          </a:p>
          <a:p>
            <a:pPr algn="ctr"/>
            <a:r>
              <a:rPr lang="en-US" sz="1200" b="1" dirty="0"/>
              <a:t>PRINCIPAL ONLY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19616" y="476322"/>
            <a:ext cx="10553729" cy="2123658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lstStyle/>
          <a:p>
            <a:r>
              <a:rPr lang="en-US" sz="4400" dirty="0"/>
              <a:t>Since the money for interest is never created, money is always SCARCE.    There is never enough money.....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7" y="288423"/>
            <a:ext cx="1004772" cy="91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72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s17-us2.ixquick.com/cgi-bin/serveimage?url=http:%2F%2Fthefearlessheart.org%2Fwp-content%2Fuploads%2F2014%2F03%2FScarcity.jpg&amp;sp=bc011be22b5ff77969202592b8ddd9bb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90" y="2570607"/>
            <a:ext cx="8280030" cy="428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s17-us2.ixquick.com/cgi-bin/serveimage?url=http%3A%2F%2F4.bp.blogspot.com%2F-1jLSrzuiGv4%2FUKtBRTZwrEI%2FAAAAAAAAEb8%2FOpb6dUyix7g%2Fs1600%2Fcircle.jpg&amp;sp=e3497ebb03c57aff3a8246866c6b661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684" y="4208826"/>
            <a:ext cx="1912264" cy="121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50684" y="4495167"/>
            <a:ext cx="1985593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200" b="1" dirty="0"/>
              <a:t>NO INTEREST</a:t>
            </a:r>
          </a:p>
          <a:p>
            <a:pPr algn="ctr"/>
            <a:endParaRPr lang="en-US" sz="1200" b="1" dirty="0"/>
          </a:p>
          <a:p>
            <a:pPr algn="ctr"/>
            <a:r>
              <a:rPr lang="en-US" sz="1200" b="1" dirty="0"/>
              <a:t>PRINCIPAL ONLY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30452" y="532648"/>
            <a:ext cx="10761548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lstStyle/>
          <a:p>
            <a:r>
              <a:rPr lang="en-US" sz="4000" dirty="0"/>
              <a:t>Day by day, loans are always being repaid, so the money supply is always shrinking</a:t>
            </a:r>
            <a:r>
              <a:rPr lang="en-US" sz="4000" dirty="0" smtClean="0"/>
              <a:t>.   So, someone always must go into debt…to create money.</a:t>
            </a:r>
            <a:endParaRPr lang="en-US" sz="4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44" y="532648"/>
            <a:ext cx="1004772" cy="91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827020" y="3067320"/>
            <a:ext cx="2743200" cy="461665"/>
          </a:xfrm>
          <a:prstGeom prst="rect">
            <a:avLst/>
          </a:prstGeom>
          <a:solidFill>
            <a:srgbClr val="FFC000"/>
          </a:solidFill>
        </p:spPr>
        <p:txBody>
          <a:bodyPr rtlCol="0">
            <a:spAutoFit/>
          </a:bodyPr>
          <a:lstStyle/>
          <a:p>
            <a:pPr algn="ctr"/>
            <a:r>
              <a:rPr lang="en-US" sz="2400" dirty="0"/>
              <a:t>WHAT  !!!!</a:t>
            </a:r>
          </a:p>
        </p:txBody>
      </p:sp>
    </p:spTree>
    <p:extLst>
      <p:ext uri="{BB962C8B-B14F-4D97-AF65-F5344CB8AC3E}">
        <p14:creationId xmlns:p14="http://schemas.microsoft.com/office/powerpoint/2010/main" val="91782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s17-us2.ixquick.com/cgi-bin/serveimage?url=http:%2F%2Fthefearlessheart.org%2Fwp-content%2Fuploads%2F2014%2F03%2FScarcity.jpg&amp;sp=bc011be22b5ff77969202592b8ddd9bb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746" y="3269672"/>
            <a:ext cx="6163478" cy="308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s17-us2.ixquick.com/cgi-bin/serveimage?url=http%3A%2F%2F4.bp.blogspot.com%2F-1jLSrzuiGv4%2FUKtBRTZwrEI%2FAAAAAAAAEb8%2FOpb6dUyix7g%2Fs1600%2Fcircle.jpg&amp;sp=e3497ebb03c57aff3a8246866c6b661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468" y="4434083"/>
            <a:ext cx="1392483" cy="85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91201" y="4641273"/>
            <a:ext cx="1390751" cy="6001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100" b="1" dirty="0"/>
              <a:t>NO INTEREST</a:t>
            </a:r>
          </a:p>
          <a:p>
            <a:pPr algn="ctr"/>
            <a:endParaRPr lang="en-US" sz="1100" b="1" dirty="0"/>
          </a:p>
          <a:p>
            <a:pPr algn="ctr"/>
            <a:r>
              <a:rPr lang="en-US" sz="1100" b="1" dirty="0"/>
              <a:t>PRINCIPAL ONLY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496888"/>
            <a:ext cx="1581630" cy="1430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02675" y="542249"/>
            <a:ext cx="9570037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lstStyle/>
          <a:p>
            <a:r>
              <a:rPr lang="en-US" sz="2800" dirty="0"/>
              <a:t>Thus, the system DEMANDS THAT MORE LOANS BE CREATED, else the money supply will shrink and there will be defaults, foreclosures, bankruptcies, unemployment, recessions, depressions, complete economic collapse.</a:t>
            </a:r>
          </a:p>
        </p:txBody>
      </p:sp>
      <p:pic>
        <p:nvPicPr>
          <p:cNvPr id="1026" name="Picture 2" descr="https://s17-us2.ixquick.com/cgi-bin/serveimage?url=http%3A%2F%2Fstatic1.businessinsider.com%2Fimage%2F568fe76dc08a80ae2f8b70ec-1190-625%2Fbonner-an-economic-depression-might-not-be-a-bad-thing.jpg&amp;sp=fdd2439a3a8aa6be5a98e29d7861357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21" y="3396290"/>
            <a:ext cx="2536422" cy="126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17-us2.ixquick.com/cgi-bin/serveimage?url=http%3A%2F%2Fi.huffpost.com%2Fgen%2F368068%2Fthumbs%2Fr-ECONOMIC-DEPRESSION-large570.jpg&amp;sp=4736755602d640b9e68e3a427da2eb3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32" y="4918364"/>
            <a:ext cx="2560811" cy="107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16-us2.ixquick.com/cgi-bin/serveimage?url=http%3A%2F%2F37stories.files.wordpress.com%2F2011%2F10%2Fhungry.jpg&amp;sp=7103731afeb40edb7b0287c556d95c4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644" y="3160755"/>
            <a:ext cx="2230301" cy="172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16-us2.ixquick.com/cgi-bin/serveimage?url=http%3A%2F%2Ferroluys.com%2Fimages%2F8b37154r.jpg&amp;sp=9e0711c55b7a6ae017467260af8bd12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645" y="5073921"/>
            <a:ext cx="2230301" cy="166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2132" y="2127298"/>
            <a:ext cx="1454727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DAMN!</a:t>
            </a:r>
          </a:p>
        </p:txBody>
      </p:sp>
    </p:spTree>
    <p:extLst>
      <p:ext uri="{BB962C8B-B14F-4D97-AF65-F5344CB8AC3E}">
        <p14:creationId xmlns:p14="http://schemas.microsoft.com/office/powerpoint/2010/main" val="237210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504" y="598523"/>
            <a:ext cx="7773035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lstStyle/>
          <a:p>
            <a:r>
              <a:rPr lang="en-US" sz="2800" dirty="0"/>
              <a:t>#3:</a:t>
            </a:r>
          </a:p>
          <a:p>
            <a:r>
              <a:rPr lang="en-US" sz="2800" dirty="0"/>
              <a:t>The banks decide the nature of our society, </a:t>
            </a:r>
          </a:p>
          <a:p>
            <a:r>
              <a:rPr lang="en-US" sz="2800" dirty="0"/>
              <a:t>because they decide who gets loans (debt-money).</a:t>
            </a:r>
          </a:p>
        </p:txBody>
      </p:sp>
      <p:pic>
        <p:nvPicPr>
          <p:cNvPr id="10242" name="Picture 2" descr="https://s17-us2.ixquick.com/cgi-bin/serveimage?url=http%3A%2F%2Fschema-root.org%2Fcommerce%2Fcorporations%2Fpetroleum%2Fhalliburton%2Fhalliburton.03.jpg&amp;sp=c9ad0d0e0dc77ae93914120792ad4a7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32" y="3161959"/>
            <a:ext cx="1959616" cy="146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s15-us2.ixquick.com/cgi-bin/serveimage?url=http%3A%2F%2Fwww.npaid.org%2Fvar%2Fezflow_site%2Fstorage%2Fimages%2Fnyheter%2F2013%2Fbillions-of-dollars-invested-in-companies-involved-in-nuclear-weapons-production%2F166907-2-eng-GB%2FBillions-of-dollars-invested-in-companies-involved-in-nuclear-weapons-production_article_img.jpg&amp;sp=6b815ebeaa6429a972f1ec12daea998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409" y="4631671"/>
            <a:ext cx="1756613" cy="146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4584" y="4792632"/>
            <a:ext cx="2641465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FOSSIL FUELS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56472" y="6262346"/>
            <a:ext cx="2978074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WAR &amp; WEAPONS</a:t>
            </a:r>
          </a:p>
        </p:txBody>
      </p:sp>
      <p:pic>
        <p:nvPicPr>
          <p:cNvPr id="12290" name="Picture 2" descr="https://s15-us2.ixquick.com/cgi-bin/serveimage?url=https%3A%2F%2Fpearlsofprofundity.files.wordpress.com%2F2012%2F04%2Fmonsanto-logo.jpg&amp;sp=ac19c5efc187c7ff5da87c7460dc751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53" y="2957210"/>
            <a:ext cx="1959617" cy="146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s15-us2.ixquick.com/cgi-bin/serveimage?url=http%3A%2F%2Fwww.elizabethtruckcenter.com%2Fwp-content%2Fuploads%2F2014%2F11%2Fdupont-co.jpg&amp;sp=c969ba24cce7c921f6362c0340ac7e5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8504">
            <a:off x="3042157" y="3993056"/>
            <a:ext cx="1598871" cy="95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500" y="598523"/>
            <a:ext cx="1605243" cy="145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s://s17-us2.ixquick.com/cgi-bin/serveimage?url=http%3A%2F%2Fapwh.pbworks.com%2Ff%2F1178577611%2F0205B_WALMART_wideweb__470x280%2C0.jpg&amp;sp=726ade584b3f6eac016c15b668001e8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101" y="4631671"/>
            <a:ext cx="1804042" cy="141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78144" y="4583760"/>
            <a:ext cx="255733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AGRIBUSINESS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46266" y="6203568"/>
            <a:ext cx="2498056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DEPARTMENT STORES &amp;</a:t>
            </a:r>
          </a:p>
          <a:p>
            <a:r>
              <a:rPr lang="en-US" b="1" dirty="0"/>
              <a:t>GROCERY STORES</a:t>
            </a:r>
          </a:p>
        </p:txBody>
      </p:sp>
    </p:spTree>
    <p:extLst>
      <p:ext uri="{BB962C8B-B14F-4D97-AF65-F5344CB8AC3E}">
        <p14:creationId xmlns:p14="http://schemas.microsoft.com/office/powerpoint/2010/main" val="212870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34877" y="1913132"/>
            <a:ext cx="6608618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latin typeface="Arial" panose="020B0604020202020204" pitchFamily="34" charset="0"/>
              </a:rPr>
              <a:t>“That is what our money system is.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latin typeface="Arial" panose="020B0604020202020204" pitchFamily="34" charset="0"/>
              </a:rPr>
              <a:t>  If there were no debts in our money system,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latin typeface="Arial" panose="020B0604020202020204" pitchFamily="34" charset="0"/>
              </a:rPr>
              <a:t>  there wouldn’t be any money.”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525" y="4918368"/>
            <a:ext cx="1517000" cy="137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12257" y="375047"/>
            <a:ext cx="4147289" cy="92333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</a:rPr>
              <a:t>Mariner S. Eccles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</a:rPr>
              <a:t>Chairman, Federal Reserve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</a:rPr>
              <a:t>under President Franklin D. Roosevelt</a:t>
            </a:r>
            <a:endParaRPr lang="en-US" dirty="0"/>
          </a:p>
        </p:txBody>
      </p:sp>
      <p:pic>
        <p:nvPicPr>
          <p:cNvPr id="3080" name="Picture 8" descr="https://s16-us2.ixquick.com/cgi-bin/serveimage?url=https%3A%2F%2Fresearchet.files.wordpress.com%2F2013%2F03%2Fexclamation-marks.jpg&amp;sp=dce38b7dc9ece27af6b1863daf8868e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248" y="4918368"/>
            <a:ext cx="3494243" cy="193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038" y="430213"/>
            <a:ext cx="4022551" cy="321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24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16-us2.ixquick.com/cgi-bin/serveimage?url=http%3A%2F%2Fwww.public.navy.mil%2Fspawar%2FAtlantic%2FPress%2FPublishingImages%2Fgreen-dollar-sign200.png&amp;sp=dfb4d41a9d9bf6e57f6c8af6305aa6d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396" y="5231484"/>
            <a:ext cx="1312907" cy="131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138" y="2341591"/>
            <a:ext cx="1792982" cy="16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0938" y="969991"/>
            <a:ext cx="358091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Where does our money come from?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67920" y="2589051"/>
            <a:ext cx="303115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Well, I earn mine from my job.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0938" y="4595682"/>
            <a:ext cx="815891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No, no.  What I mean is, who creates the dollars?   Where do the dollars get born?</a:t>
            </a:r>
          </a:p>
        </p:txBody>
      </p:sp>
      <p:pic>
        <p:nvPicPr>
          <p:cNvPr id="1028" name="Picture 4" descr="https://s16-us2.ixquick.com/cgi-bin/serveimage?url=http%3A%2F%2Ftse3.mm.bing.net%2Fth%3Fid%3DOIP.M6ed82a997b136fc7b9fecdf40b9e9426o0%26pid%3D15.1%26f%3D1&amp;sp=db67a63b6da81a8017bcafb366714b9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595" y="5173563"/>
            <a:ext cx="21526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s16-us2.ixquick.com/cgi-bin/serveimage?url=http%3A%2F%2Fwww.public.navy.mil%2Fspawar%2FAtlantic%2FPress%2FPublishingImages%2Fgreen-dollar-sign200.png&amp;sp=dfb4d41a9d9bf6e57f6c8af6305aa6d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537" y="5173563"/>
            <a:ext cx="1312907" cy="131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31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08" y="519852"/>
            <a:ext cx="2147455" cy="194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05891" y="3071109"/>
            <a:ext cx="7038109" cy="193899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How does this </a:t>
            </a:r>
            <a:r>
              <a:rPr lang="en-US" sz="4000" dirty="0" smtClean="0"/>
              <a:t>system empower</a:t>
            </a:r>
          </a:p>
          <a:p>
            <a:r>
              <a:rPr lang="en-US" sz="4000" dirty="0" smtClean="0"/>
              <a:t>multinational corporations to</a:t>
            </a:r>
          </a:p>
          <a:p>
            <a:r>
              <a:rPr lang="en-US" sz="4000" dirty="0" smtClean="0"/>
              <a:t>dominate international trade?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6106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US" dirty="0" smtClean="0"/>
              <a:t>The BANK DEBT-MONEY system has spread</a:t>
            </a:r>
            <a:br>
              <a:rPr lang="en-US" dirty="0" smtClean="0"/>
            </a:br>
            <a:r>
              <a:rPr lang="en-US" dirty="0" smtClean="0"/>
              <a:t> to every country.</a:t>
            </a:r>
            <a:endParaRPr lang="en-US" dirty="0"/>
          </a:p>
        </p:txBody>
      </p:sp>
      <p:pic>
        <p:nvPicPr>
          <p:cNvPr id="2050" name="Picture 2" descr="https://s14-eu5.ixquick.com/cgi-bin/serveimage?url=http%3A%2F%2Fcdn.cfo.com%2Fcontent%2Fuploads%2F2015%2F04%2FDebt.jpg&amp;sp=e14b7331e4504f00851b2e37319379d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317" y="1325563"/>
            <a:ext cx="652700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47" y="3081667"/>
            <a:ext cx="1642009" cy="14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ttps://s16-us2.ixquick.com/cgi-bin/serveimage?url=http%3A%2F%2Fimagesci.com%2Fimg%2F2013%2F04%2Fall-countries-flags-8718-hd-wallpapers.jpg&amp;sp=45c4c0dfede1b5bf7e49f0e9480a843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4272396"/>
            <a:ext cx="35909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06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s://s15-us2.ixquick.com/cgi-bin/serveimage?url=http%3A%2F%2Fbritsimonsays.com%2Fwp-content%2Fuploads%2F2014%2F10%2FJobSites.Feat_1.jpg&amp;sp=c38b89842b7d4cf8485e35a3dd8030f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540" y="5286683"/>
            <a:ext cx="2144415" cy="110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57" y="220656"/>
            <a:ext cx="1866348" cy="168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213056" y="2362796"/>
            <a:ext cx="761999" cy="769441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r>
              <a:rPr lang="en-US" sz="4400" dirty="0"/>
              <a:t>#1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13056" y="3601087"/>
            <a:ext cx="761999" cy="769441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r>
              <a:rPr lang="en-US" sz="4400" dirty="0"/>
              <a:t>#2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13056" y="5012335"/>
            <a:ext cx="761999" cy="769441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r>
              <a:rPr lang="en-US" sz="4400" dirty="0"/>
              <a:t>#3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65547" y="2646576"/>
            <a:ext cx="1849545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SCARCE MONEY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65550" y="3880151"/>
            <a:ext cx="3353354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LACK OF PURCHASING POWER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96277" y="5286683"/>
            <a:ext cx="230633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WAGE DEPENDENCY</a:t>
            </a:r>
          </a:p>
        </p:txBody>
      </p:sp>
      <p:pic>
        <p:nvPicPr>
          <p:cNvPr id="5124" name="Picture 4" descr="https://s16-us2.ixquick.com/cgi-bin/serveimage?url=http%3A%2F%2Fwww.clipartbest.com%2Fcliparts%2Faiq%2Fe85%2Faiqe85y6T.png&amp;sp=0c0abacbb62a6d40d6f382b17d5e5aa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945" y="3362959"/>
            <a:ext cx="1254020" cy="164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s://s17-us2.ixquick.com/cgi-bin/serveimage?url=http:%2F%2Fthefearlessheart.org%2Fwp-content%2Fuploads%2F2014%2F03%2FScarcity.jpg&amp;sp=bc011be22b5ff77969202592b8ddd9bb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803" y="1908146"/>
            <a:ext cx="2251162" cy="128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https://s17-us2.ixquick.com/cgi-bin/serveimage?url=http%3A%2F%2F4.bp.blogspot.com%2F-1jLSrzuiGv4%2FUKtBRTZwrEI%2FAAAAAAAAEb8%2FOpb6dUyix7g%2Fs1600%2Fcircle.jpg&amp;sp=e3497ebb03c57aff3a8246866c6b661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457" y="2307271"/>
            <a:ext cx="775854" cy="43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8003457" y="2381321"/>
            <a:ext cx="775854" cy="2539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050" b="1" dirty="0"/>
              <a:t>PRINCIPAL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6183" y="1015218"/>
            <a:ext cx="8500689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 each country, the DEBT-MONEY system causes: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6895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1571523"/>
            <a:ext cx="1332860" cy="120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21227" y="383189"/>
            <a:ext cx="8065045" cy="2246769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2800" dirty="0" smtClean="0"/>
              <a:t>SCARCE MONEY: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Money supply = DEBT. </a:t>
            </a:r>
          </a:p>
          <a:p>
            <a:pPr algn="ctr"/>
            <a:r>
              <a:rPr lang="en-US" sz="2800" dirty="0" smtClean="0"/>
              <a:t>It is constantly disappearing as the debt is paid down.   Money is always SCARCE.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773915" y="383189"/>
            <a:ext cx="1163782" cy="1107996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r>
              <a:rPr lang="en-US" sz="6600" dirty="0"/>
              <a:t>#1</a:t>
            </a:r>
          </a:p>
        </p:txBody>
      </p:sp>
      <p:pic>
        <p:nvPicPr>
          <p:cNvPr id="1030" name="Picture 6" descr="https://s17-us2.ixquick.com/cgi-bin/serveimage?url=https%3A%2F%2Fkwatu.files.wordpress.com%2F2015%2F06%2Fbudget_deficit.jpg&amp;sp=de8d43a5ef10ca2ecca8a9bda5632a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546" y="3840169"/>
            <a:ext cx="3190062" cy="214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4838" y="5961063"/>
            <a:ext cx="2476500" cy="707886"/>
          </a:xfrm>
          <a:prstGeom prst="rect">
            <a:avLst/>
          </a:prstGeom>
          <a:solidFill>
            <a:srgbClr val="FFC000"/>
          </a:solidFill>
        </p:spPr>
        <p:txBody>
          <a:bodyPr rtlCol="0">
            <a:spAutoFit/>
          </a:bodyPr>
          <a:lstStyle/>
          <a:p>
            <a:pPr algn="ctr"/>
            <a:r>
              <a:rPr lang="en-US" sz="2000" dirty="0"/>
              <a:t>Consumers borrow</a:t>
            </a:r>
          </a:p>
          <a:p>
            <a:pPr algn="ctr"/>
            <a:r>
              <a:rPr lang="en-US" sz="2000" dirty="0"/>
              <a:t>to buy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60598" y="6036176"/>
            <a:ext cx="2743200" cy="707886"/>
          </a:xfrm>
          <a:prstGeom prst="rect">
            <a:avLst/>
          </a:prstGeom>
          <a:solidFill>
            <a:srgbClr val="FFC000"/>
          </a:solidFill>
        </p:spPr>
        <p:txBody>
          <a:bodyPr rtlCol="0">
            <a:spAutoFit/>
          </a:bodyPr>
          <a:lstStyle/>
          <a:p>
            <a:pPr algn="ctr"/>
            <a:r>
              <a:rPr lang="en-US" sz="2000" dirty="0"/>
              <a:t>Government borrows</a:t>
            </a:r>
          </a:p>
          <a:p>
            <a:pPr algn="ctr"/>
            <a:r>
              <a:rPr lang="en-US" sz="2000" dirty="0"/>
              <a:t>to pay expenses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45836" y="5961063"/>
            <a:ext cx="2476500" cy="707886"/>
          </a:xfrm>
          <a:prstGeom prst="rect">
            <a:avLst/>
          </a:prstGeom>
          <a:solidFill>
            <a:srgbClr val="FFC000"/>
          </a:solidFill>
        </p:spPr>
        <p:txBody>
          <a:bodyPr rtlCol="0">
            <a:spAutoFit/>
          </a:bodyPr>
          <a:lstStyle/>
          <a:p>
            <a:pPr algn="ctr"/>
            <a:r>
              <a:rPr lang="en-US" sz="2000" dirty="0"/>
              <a:t>Industry borrows</a:t>
            </a:r>
          </a:p>
          <a:p>
            <a:pPr algn="ctr"/>
            <a:r>
              <a:rPr lang="en-US" sz="2000" dirty="0"/>
              <a:t>to invest</a:t>
            </a:r>
          </a:p>
        </p:txBody>
      </p:sp>
      <p:pic>
        <p:nvPicPr>
          <p:cNvPr id="5" name="Picture 2" descr="https://s14-eu5.ixquick.com/cgi-bin/serveimage?url=http%3A%2F%2Fwww.bankaholic.com%2Ffinance%2Fwp-content%2Fuploads%2F2008%2F03%2Fdebt.gif&amp;sp=6b0ffb36ef6a7f61454aabe45c7d689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480" y="3489157"/>
            <a:ext cx="1992270" cy="249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s15-us2.ixquick.com/cgi-bin/serveimage?url=http%3A%2F%2Ftse1.mm.bing.net%2Fth%3Fid%3DOIP.M1e6b2e7e163fc762a13212e369e74c11o0%26pid%3D15.1%26f%3D1&amp;sp=aa7dbcf1b8cb979be3dad36503dd68c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" y="3955177"/>
            <a:ext cx="3343143" cy="200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52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37260" y="245060"/>
            <a:ext cx="8020515" cy="2246769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2800" dirty="0"/>
              <a:t>LACK OF </a:t>
            </a:r>
            <a:r>
              <a:rPr lang="en-US" sz="2800" dirty="0" smtClean="0"/>
              <a:t>CONSUMER PURCHASING POWER</a:t>
            </a:r>
          </a:p>
          <a:p>
            <a:pPr algn="ctr"/>
            <a:endParaRPr lang="en-US" sz="2800" dirty="0"/>
          </a:p>
          <a:p>
            <a:r>
              <a:rPr lang="en-US" sz="2800" dirty="0" smtClean="0"/>
              <a:t>Because prices are elevated by business debt and</a:t>
            </a:r>
          </a:p>
          <a:p>
            <a:r>
              <a:rPr lang="en-US" sz="2800" dirty="0" smtClean="0"/>
              <a:t>incomes are reduced by consumer debt,</a:t>
            </a:r>
          </a:p>
          <a:p>
            <a:r>
              <a:rPr lang="en-US" sz="2800" dirty="0" smtClean="0"/>
              <a:t>business cannot sell all its products and services.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2107907" y="214282"/>
            <a:ext cx="1163782" cy="1107996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r>
              <a:rPr lang="en-US" sz="6600" dirty="0"/>
              <a:t>#2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9" y="371462"/>
            <a:ext cx="102119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3541" y="3873818"/>
            <a:ext cx="1786512" cy="10598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333" y="3574637"/>
            <a:ext cx="3089200" cy="1762071"/>
          </a:xfrm>
          <a:prstGeom prst="rect">
            <a:avLst/>
          </a:prstGeom>
        </p:spPr>
      </p:pic>
      <p:pic>
        <p:nvPicPr>
          <p:cNvPr id="12" name="Picture 4" descr="https://s16-us2.ixquick.com/cgi-bin/serveimage?url=http%3A%2F%2Fwww.clipartbest.com%2Fcliparts%2Faiq%2Fe85%2Faiqe85y6T.png&amp;sp=0c0abacbb62a6d40d6f382b17d5e5aa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335" y="3256567"/>
            <a:ext cx="1807743" cy="237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s17-us2.ixquick.com/cgi-bin/serveimage?url=http%3A%2F%2Fwww.clker.com%2Fcliparts%2FA%2FP%2FL%2Fb%2FV%2FG%2Fblue-plus-sign-hi.png&amp;sp=dc43c08a11eb253a5da510fc7ebdb5e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821" y="3947719"/>
            <a:ext cx="763712" cy="76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s16-us2.ixquick.com/cgi-bin/serveimage?url=http%3A%2F%2Fwww.iconsdb.com%2Ficons%2Fdownload%2Fcaribbean-blue%2Fequal-sign-2-512.png&amp;sp=2751e5c81eec1ff55e3199cf11438e6c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733" y="4037896"/>
            <a:ext cx="578716" cy="57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75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14-eu5.ixquick.com/cgi-bin/serveimage?url=http%3A%2F%2Fi95rocks.com%2Ffiles%2F2013%2F08%2FOverwork.jpg&amp;sp=5259ac89e92b3bbdec39ac4a4bec8b4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057" y="4276918"/>
            <a:ext cx="3588327" cy="239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4" y="2482344"/>
            <a:ext cx="1534742" cy="1387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34836" y="147062"/>
            <a:ext cx="10446328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WAGE </a:t>
            </a:r>
            <a:r>
              <a:rPr lang="en-US" sz="3600" dirty="0" smtClean="0"/>
              <a:t>DEPENDENCY</a:t>
            </a:r>
          </a:p>
          <a:p>
            <a:r>
              <a:rPr lang="en-US" sz="2800" dirty="0"/>
              <a:t>A person with a 25 year mortgage, confronted with goods priced </a:t>
            </a:r>
            <a:r>
              <a:rPr lang="en-US" sz="2800" dirty="0" smtClean="0"/>
              <a:t>out</a:t>
            </a:r>
          </a:p>
          <a:p>
            <a:r>
              <a:rPr lang="en-US" sz="2800" dirty="0" smtClean="0"/>
              <a:t>of </a:t>
            </a:r>
            <a:r>
              <a:rPr lang="en-US" sz="2800" dirty="0"/>
              <a:t>his reach, and taxed to the eyeballs, will do anything to keep his </a:t>
            </a:r>
            <a:r>
              <a:rPr lang="en-US" sz="2800" dirty="0" smtClean="0"/>
              <a:t>job</a:t>
            </a:r>
          </a:p>
          <a:p>
            <a:r>
              <a:rPr lang="en-US" sz="2800" dirty="0" smtClean="0"/>
              <a:t>and will do any job.</a:t>
            </a:r>
            <a:endParaRPr lang="en-US" sz="4800" dirty="0"/>
          </a:p>
        </p:txBody>
      </p:sp>
      <p:sp>
        <p:nvSpPr>
          <p:cNvPr id="2" name="TextBox 1"/>
          <p:cNvSpPr txBox="1"/>
          <p:nvPr/>
        </p:nvSpPr>
        <p:spPr>
          <a:xfrm>
            <a:off x="216146" y="353331"/>
            <a:ext cx="1163782" cy="1107996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r>
              <a:rPr lang="en-US" sz="6600" dirty="0"/>
              <a:t>#3</a:t>
            </a:r>
          </a:p>
        </p:txBody>
      </p:sp>
      <p:pic>
        <p:nvPicPr>
          <p:cNvPr id="5" name="Picture 4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3209" y="2701636"/>
            <a:ext cx="3108200" cy="19231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3209" y="4624770"/>
            <a:ext cx="3108200" cy="20368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34836" y="3578051"/>
            <a:ext cx="6021841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 have to keep my job or I will be homeless and hungry.</a:t>
            </a:r>
            <a:endParaRPr lang="en-US" sz="2000" b="1" dirty="0"/>
          </a:p>
        </p:txBody>
      </p:sp>
      <p:pic>
        <p:nvPicPr>
          <p:cNvPr id="1028" name="Picture 4" descr="https://s17-us2.ixquick.com/cgi-bin/serveimage?url=http%3A%2F%2Fmsnbcmedia.msn.com%2Fj%2FMSNBC%2FComponents%2FPhoto%2F_new%2Fpb-110916-evict-04b.photoblog900.jpg&amp;sp=b33b26710048d65bafbbddd5445b412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74" y="4394527"/>
            <a:ext cx="4942898" cy="215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94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86" y="1291582"/>
            <a:ext cx="1693153" cy="1728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121920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2800" dirty="0" smtClean="0"/>
              <a:t>Business is </a:t>
            </a:r>
            <a:r>
              <a:rPr lang="en-US" sz="2800" u="sng" dirty="0" smtClean="0">
                <a:latin typeface="Calibri" charset="0"/>
              </a:rPr>
              <a:t>FORCED TO EXPORT </a:t>
            </a:r>
            <a:r>
              <a:rPr lang="en-US" sz="2800" dirty="0" smtClean="0">
                <a:latin typeface="Calibri" charset="0"/>
              </a:rPr>
              <a:t>to sell all their goods.</a:t>
            </a:r>
          </a:p>
          <a:p>
            <a:pPr algn="ctr"/>
            <a:r>
              <a:rPr lang="en-US" sz="2800" u="sng" dirty="0" smtClean="0">
                <a:latin typeface="Calibri" charset="0"/>
              </a:rPr>
              <a:t>ECONOMIC GROWTH IS FORCED BY THE MONEY SYSTEM</a:t>
            </a:r>
            <a:r>
              <a:rPr lang="en-US" sz="2800" dirty="0" smtClean="0">
                <a:latin typeface="Calibri" charset="0"/>
              </a:rPr>
              <a:t>.</a:t>
            </a:r>
          </a:p>
        </p:txBody>
      </p:sp>
      <p:pic>
        <p:nvPicPr>
          <p:cNvPr id="3074" name="Picture 2" descr="https://s14-eu5.ixquick.com/cgi-bin/serveimage?url=http%3A%2F%2Fpwcold.com%2Fwp-content%2Fuploads%2F2013%2F08%2Fimg.static.accueil.jpg&amp;sp=497b9fe91e59eb529f12e0319dedd4b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744" y="4655128"/>
            <a:ext cx="5019424" cy="204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16-us2.ixquick.com/cgi-bin/serveimage?url=http%3A%2F%2Fwww.packair.com%2Fwp-content%2Fuploads%2F2012%2F11%2Fairf1.jpg&amp;sp=de0403264d4f6646d2a3a999a5fc6ad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116" y="4655127"/>
            <a:ext cx="2725279" cy="204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16-us2.ixquick.com/cgi-bin/serveimage?url=http%3A%2F%2Fi.telegraph.co.uk%2Fmultimedia%2Farchive%2F02482%2Fcontainers_2482844b.jpg&amp;sp=093620c80dae8dfbe314708d4acec05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993" y="1947806"/>
            <a:ext cx="406717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76416" y="1291582"/>
            <a:ext cx="4904099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That makes no sense!    The same goods are</a:t>
            </a:r>
          </a:p>
          <a:p>
            <a:r>
              <a:rPr lang="en-US" sz="2000" dirty="0" smtClean="0"/>
              <a:t>being sent back and forth across the world?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08866" y="2219841"/>
            <a:ext cx="59153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Yes.</a:t>
            </a:r>
            <a:endParaRPr lang="en-US" dirty="0"/>
          </a:p>
        </p:txBody>
      </p:sp>
      <p:pic>
        <p:nvPicPr>
          <p:cNvPr id="6" name="Picture 2" descr="https://s17-us2.ixquick.com/cgi-bin/serveimage?url=http%3A%2F%2Fs3.amazonaws.com%2Ftpco-inbound-logistics-www%2Fuserfiles%2Frail_intermodal_main_1012.png&amp;sp=af8805fcca10142fa91eca364c5224c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6" y="4655127"/>
            <a:ext cx="3818702" cy="204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44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59" y="38904"/>
            <a:ext cx="1079066" cy="96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s://s15-us2.ixquick.com/cgi-bin/serveimage?url=http%3A%2F%2F4.bp.blogspot.com%2F-2xJE7MaJGJk%2FT1jySiHeALI%2FAAAAAAAAAHI%2FOsXmJpCxTSg%2Fs1600%2Flocal-organic-produce.jpg&amp;sp=f942a99c7bd679e07ffbcd0937c3c9c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97" y="5078847"/>
            <a:ext cx="1616306" cy="161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15746" y="4703547"/>
            <a:ext cx="3976217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/>
              <a:t>“If I had money, I would eat local</a:t>
            </a:r>
            <a:r>
              <a:rPr lang="en-US" sz="2000" b="1" dirty="0" smtClean="0"/>
              <a:t>,</a:t>
            </a:r>
          </a:p>
          <a:p>
            <a:r>
              <a:rPr lang="en-US" sz="2000" b="1" dirty="0" smtClean="0"/>
              <a:t>organic </a:t>
            </a:r>
            <a:r>
              <a:rPr lang="en-US" sz="2000" b="1" dirty="0"/>
              <a:t>foods.  I just can’t afford it.”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04108" y="0"/>
            <a:ext cx="10487891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2800" dirty="0" smtClean="0"/>
              <a:t>Because of their low disposable income,</a:t>
            </a:r>
          </a:p>
          <a:p>
            <a:pPr algn="ctr"/>
            <a:r>
              <a:rPr lang="en-US" sz="2800" dirty="0" smtClean="0"/>
              <a:t>consumers are FORCED TO BUY cheap, shoddy goods.</a:t>
            </a:r>
          </a:p>
          <a:p>
            <a:pPr algn="ctr"/>
            <a:r>
              <a:rPr lang="en-US" sz="2800" dirty="0" smtClean="0"/>
              <a:t>Advantage is given to low priced goods.</a:t>
            </a:r>
          </a:p>
        </p:txBody>
      </p:sp>
      <p:pic>
        <p:nvPicPr>
          <p:cNvPr id="4104" name="Picture 8" descr="https://s16-us2.ixquick.com/cgi-bin/serveimage?url=http%3A%2F%2Ffarm1.staticflickr.com%2F18%2F23956571_181e0066ec.jpg&amp;sp=409b3e49b6528230582f09e71a5cf4b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908" y="1609059"/>
            <a:ext cx="3170237" cy="237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s14-eu5.ixquick.com/cgi-bin/serveimage?url=http%3A%2F%2Ftse2.mm.bing.net%2Fth%3Fid%3DOIP.M0759f637a2044b1a0a637bec96b94fddH0%26pid%3D15.1%26f%3D1&amp;sp=7c76f6a188835e7ac33fefc736f336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908" y="4210802"/>
            <a:ext cx="3313691" cy="227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s://s14-eu5.ixquick.com/cgi-bin/serveimage?url=http%3A%2F%2F1.bp.blogspot.com%2F-Ct5wIVVwzRA%2FT8n4802nIjI%2FAAAAAAAAAJA%2FunTjvIfCqGk%2Fs1600%2Fmacdonald.jpg&amp;sp=ca6a6b1e4d5ddff04e4ae19c0486cd6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97" y="1827095"/>
            <a:ext cx="4126528" cy="243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s16-us2.ixquick.com/cgi-bin/serveimage?url=http%3A%2F%2Fwww.clipartbest.com%2Fcliparts%2Faiq%2Fe85%2Faiqe85y6T.png&amp;sp=0c0abacbb62a6d40d6f382b17d5e5aa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076" y="2700162"/>
            <a:ext cx="1186830" cy="204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0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18" y="2805618"/>
            <a:ext cx="2147455" cy="194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48945" y="4100945"/>
            <a:ext cx="118974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                  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25663" y="4131722"/>
            <a:ext cx="1288558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What?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0" y="4535"/>
            <a:ext cx="12192000" cy="1754326"/>
          </a:xfrm>
          <a:prstGeom prst="rect">
            <a:avLst/>
          </a:prstGeom>
          <a:solidFill>
            <a:srgbClr val="FFFF00"/>
          </a:solidFill>
        </p:spPr>
        <p:txBody>
          <a:bodyPr wrap="square" anchor="t">
            <a:spAutoFit/>
          </a:bodyPr>
          <a:lstStyle/>
          <a:p>
            <a:pPr algn="ctr"/>
            <a:r>
              <a:rPr lang="en-US" sz="3600" dirty="0" smtClean="0"/>
              <a:t>So, DEBT-MONEY grants unfair advantage to</a:t>
            </a:r>
          </a:p>
          <a:p>
            <a:pPr algn="ctr"/>
            <a:r>
              <a:rPr lang="en-US" sz="3600" dirty="0" smtClean="0"/>
              <a:t>multinationals, who can mass produce cheap goods,</a:t>
            </a:r>
          </a:p>
          <a:p>
            <a:pPr algn="ctr"/>
            <a:r>
              <a:rPr lang="en-US" sz="3600" dirty="0" smtClean="0"/>
              <a:t>bulk transport them, use the large wholesale &amp; retail networks.</a:t>
            </a:r>
            <a:endParaRPr lang="en-US" sz="3600" dirty="0"/>
          </a:p>
        </p:txBody>
      </p:sp>
      <p:pic>
        <p:nvPicPr>
          <p:cNvPr id="10" name="Picture 8" descr="https://s16-us2.ixquick.com/cgi-bin/serveimage?url=http%3A%2F%2Fdalil-forex.com%2Fwp-content%2Fuploads%2F2015%2F02%2Fmultinational-corporations.jpg&amp;sp=7e90340387aa4857b223f34fd37bff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218" y="2156118"/>
            <a:ext cx="5011479" cy="453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997" y="4849174"/>
            <a:ext cx="5563221" cy="165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20459" y="1348668"/>
            <a:ext cx="6284132" cy="3046988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lstStyle/>
          <a:p>
            <a:r>
              <a:rPr lang="en-US" sz="2400" dirty="0" smtClean="0"/>
              <a:t>This deadly competition forces multinationals</a:t>
            </a:r>
          </a:p>
          <a:p>
            <a:r>
              <a:rPr lang="en-US" sz="2400" dirty="0" smtClean="0"/>
              <a:t>on a ceaseless search for new products, services,</a:t>
            </a:r>
          </a:p>
          <a:p>
            <a:r>
              <a:rPr lang="en-US" sz="2400" dirty="0" smtClean="0"/>
              <a:t>and </a:t>
            </a:r>
            <a:r>
              <a:rPr lang="en-US" sz="2400" smtClean="0"/>
              <a:t>cheap labor</a:t>
            </a:r>
            <a:r>
              <a:rPr lang="en-US" sz="2400" smtClean="0"/>
              <a:t>.  </a:t>
            </a:r>
            <a:r>
              <a:rPr lang="en-US" sz="2400" dirty="0" smtClean="0"/>
              <a:t>The goods have short lifespans and declining quality, but they keep people employed.  </a:t>
            </a:r>
          </a:p>
          <a:p>
            <a:endParaRPr lang="en-US" sz="2400" dirty="0"/>
          </a:p>
          <a:p>
            <a:r>
              <a:rPr lang="en-US" sz="2400" dirty="0" smtClean="0"/>
              <a:t>The deadly competition forces the use of market manipulation of human emotion via advertising.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  <a:solidFill>
            <a:srgbClr val="FFFF00"/>
          </a:solidFill>
        </p:spPr>
        <p:txBody>
          <a:bodyPr wrap="square" anchor="t">
            <a:spAutoFit/>
          </a:bodyPr>
          <a:lstStyle/>
          <a:p>
            <a:pPr algn="ctr"/>
            <a:r>
              <a:rPr lang="en-US" sz="3600" dirty="0" smtClean="0"/>
              <a:t>Because of their size, multinationals succeed in the fierce business competition created by DEBT-MONEY</a:t>
            </a:r>
            <a:endParaRPr lang="en-US" sz="3600" dirty="0"/>
          </a:p>
        </p:txBody>
      </p:sp>
      <p:pic>
        <p:nvPicPr>
          <p:cNvPr id="5132" name="Picture 12" descr="https://s15-us2.ixquick.com/cgi-bin/serveimage?url=http%3A%2F%2Fjeffreyliving.files.wordpress.com%2F2014%2F04%2Fp1190212.jpg&amp;sp=1ad4f62474b29c6b4bf09da5d29809b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84" y="4314825"/>
            <a:ext cx="451485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s://s17-us2.ixquick.com/cgi-bin/serveimage?url=http%3A%2F%2Fmedia.treehugger.com%2Fassets%2Fimages%2F2011%2F10%2F20090507-factory-farm-chickens.jpg&amp;sp=72c43dd5aa68c70cd4c5a6cd805497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84" y="1814517"/>
            <a:ext cx="4514850" cy="225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s://s16-us2.ixquick.com/cgi-bin/serveimage?url=http%3A%2F%2F1.bp.blogspot.com%2F_Y1vMsnvDeYU%2FSV7Q0TjXAqI%2FAAAAAAAAACU%2FZYfHcDcktos%2Fs320%2Fchina%2Bsweatshops.jpg&amp;sp=574fecc0c0ffa4253754ba203b8b69d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993" y="4913327"/>
            <a:ext cx="2935217" cy="194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15-us2.ixquick.com/cgi-bin/serveimage?url=http%3A%2F%2Fstatic.guim.co.uk%2Fsys-images%2FGuardian%2FPix%2Fpictures%2F2011%2F1%2F14%2F1295018715082%2Fadvertising-billboards-004.jpg&amp;sp=7ae369e04a2e4547d56dd56cbf925da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4846319"/>
            <a:ext cx="3352800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8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52295" y="770234"/>
            <a:ext cx="6810519" cy="175432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Oh, that’s easy.   Everybody knows our government creates the money.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government spends too much,</a:t>
            </a:r>
          </a:p>
          <a:p>
            <a:r>
              <a:rPr lang="en-US" dirty="0"/>
              <a:t>my taxes are way too high,</a:t>
            </a:r>
          </a:p>
          <a:p>
            <a:r>
              <a:rPr lang="en-US" dirty="0"/>
              <a:t>and it’s all the government’s fault!</a:t>
            </a:r>
          </a:p>
        </p:txBody>
      </p:sp>
      <p:pic>
        <p:nvPicPr>
          <p:cNvPr id="2050" name="Picture 2" descr="https://s15-us2.ixquick.com/cgi-bin/serveimage?url=http%3A%2F%2Ftse4.mm.bing.net%2Fth%3Fid%3DOIP.M1fc452d4d189ec1bf43796c271f619dao0%26pid%3D15.1%26f%3D1&amp;sp=978c6aa159ade3529d4d6a33290cb70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108" y="1226134"/>
            <a:ext cx="3014379" cy="268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39" y="626407"/>
            <a:ext cx="1792982" cy="16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12639" y="4838050"/>
            <a:ext cx="471295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Uum</a:t>
            </a:r>
            <a:r>
              <a:rPr lang="en-US" dirty="0"/>
              <a:t>…that’s interesting but doesn’t make sense.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00706" y="5440117"/>
            <a:ext cx="420878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What do you mean, doesn’t make sense?  </a:t>
            </a:r>
          </a:p>
        </p:txBody>
      </p:sp>
    </p:spTree>
    <p:extLst>
      <p:ext uri="{BB962C8B-B14F-4D97-AF65-F5344CB8AC3E}">
        <p14:creationId xmlns:p14="http://schemas.microsoft.com/office/powerpoint/2010/main" val="182100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23220"/>
            <a:ext cx="121920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2800" dirty="0"/>
              <a:t>The multinationals' </a:t>
            </a:r>
            <a:r>
              <a:rPr lang="en-US" sz="2800" dirty="0" smtClean="0"/>
              <a:t>cheap products </a:t>
            </a:r>
            <a:r>
              <a:rPr lang="en-US" sz="2800" dirty="0"/>
              <a:t>end up in landfills, are produced again </a:t>
            </a:r>
            <a:r>
              <a:rPr lang="en-US" sz="2800" dirty="0" smtClean="0"/>
              <a:t>&amp; </a:t>
            </a:r>
            <a:r>
              <a:rPr lang="en-US" sz="2800" dirty="0"/>
              <a:t>again</a:t>
            </a:r>
            <a:r>
              <a:rPr lang="en-US" sz="2800" dirty="0" smtClean="0"/>
              <a:t>,</a:t>
            </a:r>
          </a:p>
          <a:p>
            <a:pPr algn="ctr"/>
            <a:r>
              <a:rPr lang="en-US" sz="2800" dirty="0" smtClean="0"/>
              <a:t>each </a:t>
            </a:r>
            <a:r>
              <a:rPr lang="en-US" sz="2800" dirty="0"/>
              <a:t>time wasting the earth’s </a:t>
            </a:r>
            <a:r>
              <a:rPr lang="en-US" sz="2800" dirty="0" smtClean="0"/>
              <a:t>resources, destroying the environment and people.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665" y="5130122"/>
            <a:ext cx="3112026" cy="15668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576" y="5059147"/>
            <a:ext cx="2664191" cy="1609446"/>
          </a:xfrm>
          <a:prstGeom prst="rect">
            <a:avLst/>
          </a:prstGeom>
        </p:spPr>
      </p:pic>
      <p:pic>
        <p:nvPicPr>
          <p:cNvPr id="7170" name="Picture 2" descr="https://s16-us2.ixquick.com/cgi-bin/serveimage?url=http%3A%2F%2Fwww.loe.org%2Fcontent%2F2012-11-16%2Fbigstock-Detail-of-pollution-coming-fro-26172440.gif&amp;sp=f78d39439516bd0c2c0ff3b2ee88e9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636" y="5059147"/>
            <a:ext cx="2441380" cy="163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DEBT-MONEY’s forced </a:t>
            </a:r>
            <a:r>
              <a:rPr lang="en-US" sz="2800" dirty="0"/>
              <a:t>growth </a:t>
            </a:r>
            <a:r>
              <a:rPr lang="en-US" sz="2800" dirty="0" smtClean="0"/>
              <a:t>wastes </a:t>
            </a:r>
            <a:r>
              <a:rPr lang="en-US" sz="2800" dirty="0"/>
              <a:t>natural resources and human </a:t>
            </a:r>
            <a:r>
              <a:rPr lang="en-US" sz="2800" dirty="0" smtClean="0"/>
              <a:t>beings:</a:t>
            </a:r>
            <a:endParaRPr lang="en-US" sz="2800" dirty="0"/>
          </a:p>
        </p:txBody>
      </p:sp>
      <p:pic>
        <p:nvPicPr>
          <p:cNvPr id="2050" name="Picture 2" descr="https://s15-us2.ixquick.com/cgi-bin/serveimage?url=http%3A%2F%2Fenvironmentalgeography.files.wordpress.com%2F2012%2F03%2F06842c1.jpeg&amp;sp=dee1dd9571b52f5632316792b4aa165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919" y="2245711"/>
            <a:ext cx="3155661" cy="204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17-us2.ixquick.com/cgi-bin/serveimage?url=http%3A%2F%2Fimages.huffingtonpost.com%2F2013-04-05-3613088_JHFair.jpg&amp;sp=9e40664e38790711b7ca1a5c698622a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592" y="2107166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56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29" y="1523813"/>
            <a:ext cx="1467626" cy="132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Creating cheap goods over and over again offers continuous employment.</a:t>
            </a:r>
          </a:p>
        </p:txBody>
      </p:sp>
      <p:pic>
        <p:nvPicPr>
          <p:cNvPr id="8194" name="Picture 2" descr="https://s15-us2.ixquick.com/cgi-bin/serveimage?url=http%3A%2F%2Fwww.leoindustries.com%2Fimages%2Fchina_manufacturing_2.jpg&amp;sp=64cb79d8a72b56dd6c0781f528ec71f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39" y="3685309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14-eu5.ixquick.com/cgi-bin/serveimage?url=http%3A%2F%2Fwww.team-bhp.com%2Fforum%2Fattachments%2Findian-car-scene%2F364102d1276077741-automotive-manufacturing-overview-productionofthinkcityatvalmetautomotive_1.jpg&amp;sp=8b301cd56843a5d6206738ba3dca0c4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3685308"/>
            <a:ext cx="295275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s16-us2.ixquick.com/cgi-bin/serveimage?url=http%3A%2F%2Ftse3.mm.bing.net%2Fth%3Fid%3DOIP.M85d035ca5d765bd717a450864533c2ado0%26pid%3D15.1%26f%3D1&amp;sp=acf89cdb743772da4eac89c5fffbc1d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847" y="3685307"/>
            <a:ext cx="3831717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18509" y="1190556"/>
            <a:ext cx="9175012" cy="138499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If people’s houses were secure and their incomes adequate,</a:t>
            </a:r>
          </a:p>
          <a:p>
            <a:r>
              <a:rPr lang="en-US" sz="2800" dirty="0" smtClean="0"/>
              <a:t>they would welcome a reduction in the need to work the long</a:t>
            </a:r>
          </a:p>
          <a:p>
            <a:r>
              <a:rPr lang="en-US" sz="2800" dirty="0" smtClean="0"/>
              <a:t>hours currently demanded.</a:t>
            </a:r>
          </a:p>
        </p:txBody>
      </p:sp>
    </p:spTree>
    <p:extLst>
      <p:ext uri="{BB962C8B-B14F-4D97-AF65-F5344CB8AC3E}">
        <p14:creationId xmlns:p14="http://schemas.microsoft.com/office/powerpoint/2010/main" val="330507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2563091"/>
            <a:ext cx="7705724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Multinationals </a:t>
            </a:r>
            <a:r>
              <a:rPr lang="en-US" sz="4000" b="1" dirty="0" smtClean="0"/>
              <a:t>are the </a:t>
            </a:r>
            <a:r>
              <a:rPr lang="en-US" sz="4000" b="1" dirty="0"/>
              <a:t>ultimate creations of debt-money</a:t>
            </a:r>
          </a:p>
        </p:txBody>
      </p:sp>
      <p:pic>
        <p:nvPicPr>
          <p:cNvPr id="4098" name="Picture 2" descr="http://www.libertariannews.org/wp-content/uploads/2011/10/fedsqu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725" y="1"/>
            <a:ext cx="44862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prolificnorth.co.uk/wp-content/uploads/2013/05/Multinational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205" y="4294908"/>
            <a:ext cx="2680527" cy="210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4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748" y="4626417"/>
            <a:ext cx="2054771" cy="1857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8157" y="1702916"/>
            <a:ext cx="8436461" cy="206210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Think of this.</a:t>
            </a:r>
          </a:p>
          <a:p>
            <a:endParaRPr lang="en-US" sz="3200" dirty="0"/>
          </a:p>
          <a:p>
            <a:r>
              <a:rPr lang="en-US" sz="3200" dirty="0"/>
              <a:t>If our government is the creator of our money,</a:t>
            </a:r>
          </a:p>
          <a:p>
            <a:r>
              <a:rPr lang="en-US" sz="3200" dirty="0"/>
              <a:t>why is our government 19 trillion dollars in debt?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63187" y="5287474"/>
            <a:ext cx="3535583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Ah….   ah….   well…. </a:t>
            </a:r>
          </a:p>
          <a:p>
            <a:r>
              <a:rPr lang="en-US" sz="2400" dirty="0"/>
              <a:t>I never thought about this!</a:t>
            </a:r>
            <a:endParaRPr lang="en-US" sz="3600" dirty="0"/>
          </a:p>
        </p:txBody>
      </p:sp>
      <p:pic>
        <p:nvPicPr>
          <p:cNvPr id="6" name="Picture 2" descr="https://s16-us2.ixquick.com/cgi-bin/serveimage?url=http%3A%2F%2Fwww.undergroundwineletter.com%2Fwp-content%2Fuploads%2F2014%2F02%2Fquestion-mark-face.jpg&amp;sp=8accb69557c20c3870b05a09edac479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384" y="802371"/>
            <a:ext cx="2984122" cy="339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61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333" y="1981200"/>
            <a:ext cx="3274013" cy="2960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8816" y="446892"/>
            <a:ext cx="4393319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LOOK ME STRAIGHT IN THE EYE….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96744" y="2407215"/>
            <a:ext cx="1337226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Okay…..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908" y="5310787"/>
            <a:ext cx="3171189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REPEAT AFTER ME….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96744" y="5834007"/>
            <a:ext cx="1337226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Okay…..</a:t>
            </a:r>
          </a:p>
        </p:txBody>
      </p:sp>
      <p:pic>
        <p:nvPicPr>
          <p:cNvPr id="3074" name="Picture 2" descr="https://s15-us2.ixquick.com/cgi-bin/serveimage?url=http%3A%2F%2Ftse1.mm.bing.net%2Fth%3Fid%3DOIP.M4fe17ad951152c969fa64d7cbf30b2e1o0%26pid%3D15.1%26f%3D1&amp;sp=1a679cbcfb6e38bcab9b2ad036264bc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870" y="1739738"/>
            <a:ext cx="1486453" cy="119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52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63" y="2052430"/>
            <a:ext cx="3158358" cy="285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2663" y="533401"/>
            <a:ext cx="7215437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 anchor="t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Our money is created by PRIVATE, COMMERCIAL BANKS,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whenever they create a loan or buy a stock or bond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82330" y="4043750"/>
            <a:ext cx="390081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Ah….not quite sure what this means 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77384" y="2052430"/>
            <a:ext cx="7629012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 anchor="t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…our money is created … by PRIVATE, COMMERCIAL BANKS …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whenever they create a loan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…. 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buy a stock or bond.</a:t>
            </a:r>
          </a:p>
        </p:txBody>
      </p:sp>
      <p:pic>
        <p:nvPicPr>
          <p:cNvPr id="4" name="Picture 2" descr="https://s16-us2.ixquick.com/cgi-bin/serveimage?url=http%3A%2F%2Ftse4.mm.bing.net%2Fth%3Fid%3DOIP.M6603f548f9b0e665848578a897cdf2a2o0%26pid%3D15.1%26f%3D1&amp;sp=62f2484ca8abbed0f749b54065c23ec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195" y="4904134"/>
            <a:ext cx="2080121" cy="174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s15-us2.ixquick.com/cgi-bin/serveimage?url=http%3A%2F%2Ftse1.mm.bing.net%2Fth%3Fid%3DOIP.M4fe17ad951152c969fa64d7cbf30b2e1o0%26pid%3D15.1%26f%3D1&amp;sp=1a679cbcfb6e38bcab9b2ad036264bc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45" y="2031006"/>
            <a:ext cx="1179420" cy="94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17-us2.ixquick.com/cgi-bin/serveimage?url=http%3A%2F%2Fwww.ejoggingstrollerreviews.com%2Fwp-content%2Fuploads%2F2012%2F04%2Ftwitter_question_mark.png&amp;sp=209474f3404d446e16e3bd667b2516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25" y="4180227"/>
            <a:ext cx="1938534" cy="267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90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47" y="1534614"/>
            <a:ext cx="1792982" cy="16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98322" y="1563815"/>
            <a:ext cx="1488100" cy="120032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By whom?</a:t>
            </a:r>
          </a:p>
          <a:p>
            <a:r>
              <a:rPr lang="en-US" sz="2400" dirty="0"/>
              <a:t>When?</a:t>
            </a:r>
          </a:p>
          <a:p>
            <a:r>
              <a:rPr lang="en-US" sz="2400" dirty="0"/>
              <a:t>Where?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8678" y="315402"/>
            <a:ext cx="930929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 </a:t>
            </a:r>
            <a:r>
              <a:rPr lang="en-US" sz="2800" dirty="0"/>
              <a:t>History of Money Creation - Suppressed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8678" y="3880962"/>
            <a:ext cx="516479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lstStyle/>
          <a:p>
            <a:r>
              <a:rPr lang="en-US" sz="2400" dirty="0"/>
              <a:t>Since 1930’s, the discussion of who creates our money has disappeared from public discourse</a:t>
            </a:r>
          </a:p>
        </p:txBody>
      </p:sp>
      <p:pic>
        <p:nvPicPr>
          <p:cNvPr id="2" name="Picture 2" descr="https://upload.wikimedia.org/wikipedia/commons/thumb/d/dc/Bryan-Sewall.jpg/1280px-Bryan-Sewa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948" y="2215186"/>
            <a:ext cx="5677189" cy="286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2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90" y="166137"/>
            <a:ext cx="1792982" cy="16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4290" y="2492846"/>
            <a:ext cx="1086196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WHOEVER CONTROLS THE MONEY, CONTROLS THE SOCIETY…</a:t>
            </a:r>
          </a:p>
        </p:txBody>
      </p:sp>
      <p:pic>
        <p:nvPicPr>
          <p:cNvPr id="6" name="Picture 2" descr="https://s3-eu5.ixquick.com/cgi-bin/serveimage?url=http%3A%2F%2Fwww.veteranstoday.com%2Fwp-content%2Fuploads%2F2014%2F10%2FCongress-and-money-640x426.jpg&amp;sp=d9d50cc596231d5abd47a7ced3a4f6c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728" y="4081006"/>
            <a:ext cx="3344515" cy="222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s16-us2.ixquick.com/cgi-bin/serveimage?url=http%3A%2F%2Fwww.kaieteurnewsonline.com%2Fimages%2F2014%2F05%2Fmedia-copy.jpg&amp;sp=1c247e27114ae7d3a8a0a1b1ffa0049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467" y="4391025"/>
            <a:ext cx="2850346" cy="160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14-eu5.ixquick.com/cgi-bin/serveimage?url=http%3A%2F%2Freghartt.ca%2Fcineforum%2Fwp-content%2Fuploads%2F2012%2F08%2FUNDERGROUND-HISTORY-AMERICAN-EDUCATION.jpg&amp;sp=df81d5f3dd14df0ed44378da05d28bb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372" y="4122738"/>
            <a:ext cx="1523028" cy="213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46017" y="6307705"/>
            <a:ext cx="8885437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EDUCATION                                             GOVERNMENT                                                               PRESS</a:t>
            </a:r>
          </a:p>
        </p:txBody>
      </p:sp>
    </p:spTree>
    <p:extLst>
      <p:ext uri="{BB962C8B-B14F-4D97-AF65-F5344CB8AC3E}">
        <p14:creationId xmlns:p14="http://schemas.microsoft.com/office/powerpoint/2010/main" val="362190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1" y="153633"/>
            <a:ext cx="1792982" cy="16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https://s16-us2.ixquick.com/cgi-bin/serveimage?url=http%3A%2F%2Fwww.federalreservehistory.org%2FMedia%2FImage%2FFedFacts%2F29&amp;sp=40c9e33eef8e5d7c4db5de066e73b79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271" y="2341294"/>
            <a:ext cx="5648910" cy="304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6797" y="2341294"/>
            <a:ext cx="6033895" cy="304698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Federal Reserve Bill, 1913, created a private central bank system.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member commercial banks were legally allowed to create money ‘out of thin air’.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 are </a:t>
            </a:r>
            <a:r>
              <a:rPr lang="en-US" sz="2400" u="sng" dirty="0"/>
              <a:t>led to believe </a:t>
            </a:r>
            <a:r>
              <a:rPr lang="en-US" sz="2400" dirty="0"/>
              <a:t>the banks ‘lend’ money they already have.</a:t>
            </a:r>
          </a:p>
        </p:txBody>
      </p:sp>
    </p:spTree>
    <p:extLst>
      <p:ext uri="{BB962C8B-B14F-4D97-AF65-F5344CB8AC3E}">
        <p14:creationId xmlns:p14="http://schemas.microsoft.com/office/powerpoint/2010/main" val="328056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2268</TotalTime>
  <Words>1127</Words>
  <Application>Microsoft Office PowerPoint</Application>
  <PresentationFormat>Widescreen</PresentationFormat>
  <Paragraphs>183</Paragraphs>
  <Slides>32</Slides>
  <Notes>26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Courier New</vt:lpstr>
      <vt:lpstr>Wingdings</vt:lpstr>
      <vt:lpstr>Office Theme</vt:lpstr>
      <vt:lpstr> Private Bank Debt-Money &amp; International Trade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BANK DEBT-MONEY system has spread  to every country.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Sue Peters</dc:creator>
  <cp:lastModifiedBy>Sue Peters</cp:lastModifiedBy>
  <cp:revision>470</cp:revision>
  <dcterms:created xsi:type="dcterms:W3CDTF">2015-12-08T07:06:36Z</dcterms:created>
  <dcterms:modified xsi:type="dcterms:W3CDTF">2016-05-23T04:04:53Z</dcterms:modified>
</cp:coreProperties>
</file>