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312" r:id="rId5"/>
    <p:sldId id="315" r:id="rId6"/>
    <p:sldId id="316" r:id="rId7"/>
    <p:sldId id="317" r:id="rId8"/>
    <p:sldId id="318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FF"/>
    <a:srgbClr val="FFFFA7"/>
    <a:srgbClr val="FF714F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8" autoAdjust="0"/>
  </p:normalViewPr>
  <p:slideViewPr>
    <p:cSldViewPr snapToGrid="0">
      <p:cViewPr varScale="1">
        <p:scale>
          <a:sx n="49" d="100"/>
          <a:sy n="49" d="100"/>
        </p:scale>
        <p:origin x="60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69DB-6212-E54E-BE46-5B5DA6322F2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9A31-1C53-C445-815B-57943C25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2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A99A8-13C9-437F-880B-E7867334EA5D}" type="slidenum">
              <a:rPr lang="en-US" altLang="en-US" sz="1200" b="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AAF-E54C-42E3-ADC3-B8843C011185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7643" y="1220314"/>
            <a:ext cx="7295744" cy="4289899"/>
          </a:xfrm>
        </p:spPr>
        <p:txBody>
          <a:bodyPr>
            <a:noAutofit/>
          </a:bodyPr>
          <a:lstStyle/>
          <a:p>
            <a:r>
              <a:rPr lang="en-US" sz="3600" b="1" dirty="0"/>
              <a:t>Corporate Dominance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/>
              <a:t>Our Debt-Money System </a:t>
            </a:r>
            <a:r>
              <a:rPr lang="en-US" sz="3600" b="1" dirty="0" smtClean="0"/>
              <a:t>and</a:t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Trans Pacific Partnership (TPP)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b="1" dirty="0"/>
              <a:t>Session </a:t>
            </a:r>
            <a:r>
              <a:rPr lang="en-US" sz="3600" b="1" dirty="0" smtClean="0"/>
              <a:t>3:  Sat </a:t>
            </a:r>
            <a:r>
              <a:rPr lang="en-US" sz="3600" b="1" dirty="0"/>
              <a:t>03:15pm - 05:00pm in Room 1.101</a:t>
            </a:r>
            <a:endParaRPr lang="en-US" sz="3600" dirty="0">
              <a:effectLst/>
            </a:endParaRPr>
          </a:p>
        </p:txBody>
      </p:sp>
      <p:pic>
        <p:nvPicPr>
          <p:cNvPr id="1026" name="Picture 2" descr="http://www.komei.or.jp/km/tonegawa/files/2013/04/T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3" y="284027"/>
            <a:ext cx="42862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8335" y="4099862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8426" y="636121"/>
            <a:ext cx="636591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IS THE TPP?</a:t>
            </a:r>
            <a:endParaRPr lang="en-US" sz="4800" dirty="0"/>
          </a:p>
        </p:txBody>
      </p:sp>
      <p:pic>
        <p:nvPicPr>
          <p:cNvPr id="1026" name="Picture 2" descr="http://consciouslifenews.com/wp-content/uploads/2013/11/tp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6" y="280903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758" y="1227752"/>
            <a:ext cx="6147881" cy="4893647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Under NAFTA, Ethyl Corporation sought $251 million from Canada because </a:t>
            </a:r>
            <a:r>
              <a:rPr lang="en-US" sz="2400" dirty="0" smtClean="0"/>
              <a:t>Canada </a:t>
            </a:r>
            <a:r>
              <a:rPr lang="en-US" sz="2400" dirty="0"/>
              <a:t>implemented a ban on the import and transport of a toxic </a:t>
            </a:r>
            <a:r>
              <a:rPr lang="en-US" sz="2400" dirty="0" smtClean="0"/>
              <a:t>gasoline </a:t>
            </a:r>
            <a:r>
              <a:rPr lang="en-US" sz="2400" dirty="0"/>
              <a:t>additive, MMT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Canada </a:t>
            </a:r>
            <a:r>
              <a:rPr lang="en-US" sz="2400" dirty="0"/>
              <a:t>settled with Ethyl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terms </a:t>
            </a:r>
            <a:r>
              <a:rPr lang="en-US" sz="2400" dirty="0" smtClean="0"/>
              <a:t>required </a:t>
            </a:r>
            <a:r>
              <a:rPr lang="en-US" sz="2400" dirty="0"/>
              <a:t>the Canadian government to pay Ethyl $13 million in damages </a:t>
            </a:r>
            <a:r>
              <a:rPr lang="en-US" sz="2400" dirty="0" smtClean="0"/>
              <a:t>and </a:t>
            </a:r>
            <a:r>
              <a:rPr lang="en-US" sz="2400" dirty="0"/>
              <a:t>legal fees, to revoke the ban and to post advertising saying </a:t>
            </a:r>
            <a:r>
              <a:rPr lang="en-US" sz="2400" dirty="0" smtClean="0"/>
              <a:t>that MMT </a:t>
            </a:r>
            <a:r>
              <a:rPr lang="en-US" sz="2400" dirty="0"/>
              <a:t>was safe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60" y="1257656"/>
            <a:ext cx="5687540" cy="4863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1021" y="369651"/>
            <a:ext cx="6266459" cy="523220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ISDS:  EXAMPLE #2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0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40924"/>
            <a:ext cx="12192000" cy="769441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ON THE INTERNATIONAL ECONOMY?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65738"/>
            <a:ext cx="12192000" cy="1446550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ARE THE EFFECTS</a:t>
            </a:r>
          </a:p>
          <a:p>
            <a:pPr algn="ctr"/>
            <a:r>
              <a:rPr lang="en-US" sz="4400" b="1" dirty="0" smtClean="0"/>
              <a:t> OF THE DEBT-MONEY SYSTEM…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845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DEBT-MONEY SYSTEM FUELS THE GROWTH</a:t>
            </a:r>
          </a:p>
          <a:p>
            <a:pPr algn="ctr"/>
            <a:r>
              <a:rPr lang="en-US" sz="4000" b="1" dirty="0" smtClean="0"/>
              <a:t>OF MULTI-NATIONAL CORPORATIONS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87026" y="2320087"/>
            <a:ext cx="8108729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an economy riddled by debt, and with people lacking disposable income, low-price goods win over costlier good-quality products that last longer.</a:t>
            </a:r>
          </a:p>
          <a:p>
            <a:endParaRPr lang="en-US" sz="3200" b="1" dirty="0"/>
          </a:p>
          <a:p>
            <a:r>
              <a:rPr lang="en-US" sz="3200" b="1" dirty="0" smtClean="0"/>
              <a:t>This spells success for mass production and big business.</a:t>
            </a:r>
            <a:endParaRPr lang="en-US" sz="3200" b="1" dirty="0"/>
          </a:p>
        </p:txBody>
      </p:sp>
      <p:pic>
        <p:nvPicPr>
          <p:cNvPr id="5" name="Picture 4" descr="http://www.prolificnorth.co.uk/wp-content/uploads/2013/05/Multination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9405"/>
            <a:ext cx="3590506" cy="28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DEBT-MONEY SYSTEM FUELS THE GROWTH</a:t>
            </a:r>
          </a:p>
          <a:p>
            <a:pPr algn="ctr"/>
            <a:r>
              <a:rPr lang="en-US" sz="4000" b="1" dirty="0" smtClean="0"/>
              <a:t>OF MULTI-NATIONAL CORPORATIONS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83272" y="3058750"/>
            <a:ext cx="810872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Multi-nationals are also in debt.</a:t>
            </a:r>
          </a:p>
          <a:p>
            <a:endParaRPr lang="en-US" sz="3200" b="1" dirty="0"/>
          </a:p>
          <a:p>
            <a:r>
              <a:rPr lang="en-US" sz="3200" b="1" dirty="0" smtClean="0"/>
              <a:t>But they generally are able to obtain credit more easily and at lower rates of interest.</a:t>
            </a:r>
            <a:endParaRPr lang="en-US" sz="3200" b="1" dirty="0"/>
          </a:p>
        </p:txBody>
      </p:sp>
      <p:pic>
        <p:nvPicPr>
          <p:cNvPr id="5" name="Picture 4" descr="http://www.prolificnorth.co.uk/wp-content/uploads/2013/05/Multination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9405"/>
            <a:ext cx="3590506" cy="28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DEBT-MONEY SYSTEM FUELS THE GROWTH</a:t>
            </a:r>
          </a:p>
          <a:p>
            <a:pPr algn="ctr"/>
            <a:r>
              <a:rPr lang="en-US" sz="4000" b="1" dirty="0" smtClean="0"/>
              <a:t>OF MULTI-NATIONAL CORPORATIONS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72086" y="1889199"/>
            <a:ext cx="8108729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Multinationals are the ultimate creations of debt-money:   the culmination of the unfair advantage given to big business in a debt economy.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mass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cost cutting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employment shedding, outsourcing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bulk 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extensive marketing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constant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poor product quality and durability</a:t>
            </a:r>
            <a:endParaRPr lang="en-US" sz="2800" b="1" dirty="0"/>
          </a:p>
        </p:txBody>
      </p:sp>
      <p:pic>
        <p:nvPicPr>
          <p:cNvPr id="5" name="Picture 4" descr="http://www.prolificnorth.co.uk/wp-content/uploads/2013/05/Multination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9405"/>
            <a:ext cx="3590506" cy="28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4651" y="861971"/>
            <a:ext cx="61811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SOLUTION:   DEBT-FREE MONEY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8" y="1854943"/>
            <a:ext cx="4758315" cy="4215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074" y="6155220"/>
            <a:ext cx="27238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DENNIS KUCINICH</a:t>
            </a:r>
          </a:p>
          <a:p>
            <a:pPr algn="ctr"/>
            <a:r>
              <a:rPr lang="en-US" b="1" dirty="0" smtClean="0"/>
              <a:t>THE NEED ACT   2011-2012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9907" y="2317897"/>
            <a:ext cx="6136791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THE GOVERNMENT BUYS ALL THE SHARES IN THE FEDERAL RESERVE BANKS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THE BANKS CANNOT CREATE DEBT-MONEY.  THEY MUST LEND ALREADY EXISTING DEPOSITS.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CONGRESS SPENDS THE DEBT-FREE GOVERNMENT MONEY ON PHYSICAL INFRASTRUCTURE, EDUCATION, HEALTH CARE.  IN THE PROCESS, JOBS ARE CREATED.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006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143" indent="-281978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91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077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24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40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57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73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90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0037BE-A651-4F0D-9849-ADE1B20391BF}" type="slidenum">
              <a:rPr lang="en-US" altLang="en-US" sz="888">
                <a:solidFill>
                  <a:srgbClr val="898989"/>
                </a:solidFill>
              </a:rPr>
              <a:pPr/>
              <a:t>9</a:t>
            </a:fld>
            <a:endParaRPr lang="en-US" altLang="en-US" sz="888">
              <a:solidFill>
                <a:srgbClr val="898989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539143" y="-39162"/>
            <a:ext cx="9113715" cy="82112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68"/>
              <a:t>THE DEBT-MONEY SYSTEM DRIVES</a:t>
            </a:r>
          </a:p>
          <a:p>
            <a:pPr algn="ctr"/>
            <a:r>
              <a:rPr lang="en-US" altLang="en-US" sz="2368"/>
              <a:t>RIGGED TRADE WORLD WIDE</a:t>
            </a:r>
          </a:p>
        </p:txBody>
      </p:sp>
      <p:pic>
        <p:nvPicPr>
          <p:cNvPr id="8196" name="Picture 4" descr="http://ts4.mm.bing.net/th?id=JN.7OqRW08tBYnqjkLRi5Uk%2fg&amp;pid=15.1&amp;H=9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29" y="1173286"/>
            <a:ext cx="2381032" cy="1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meritplace.in/wp-content/uploads/2013/07/banking-380x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65" y="4611685"/>
            <a:ext cx="2636366" cy="15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626866" y="6142125"/>
            <a:ext cx="3374174" cy="6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Private Commercial Banks</a:t>
            </a:r>
          </a:p>
          <a:p>
            <a:r>
              <a:rPr lang="en-US" altLang="en-US" sz="1974"/>
              <a:t>in Rich Nations</a:t>
            </a:r>
          </a:p>
        </p:txBody>
      </p:sp>
      <p:pic>
        <p:nvPicPr>
          <p:cNvPr id="8199" name="Picture 8" descr="https://sadiyazaheer.files.wordpress.com/2012/03/the-poor-people-of-pakis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2" y="4516130"/>
            <a:ext cx="2475021" cy="16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7684400" y="6256477"/>
            <a:ext cx="2594072" cy="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Third World Nations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86095" y="2000382"/>
            <a:ext cx="2255715" cy="2434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63741" y="2601906"/>
            <a:ext cx="1607197" cy="1914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05145" y="1516342"/>
            <a:ext cx="0" cy="3015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2797148">
            <a:off x="2007518" y="2048942"/>
            <a:ext cx="2144496" cy="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World Bank</a:t>
            </a:r>
          </a:p>
          <a:p>
            <a:r>
              <a:rPr lang="en-US" altLang="en-US" sz="2763"/>
              <a:t>sells bonds</a:t>
            </a:r>
          </a:p>
        </p:txBody>
      </p:sp>
      <p:sp>
        <p:nvSpPr>
          <p:cNvPr id="21" name="Oval 20"/>
          <p:cNvSpPr/>
          <p:nvPr/>
        </p:nvSpPr>
        <p:spPr>
          <a:xfrm>
            <a:off x="1783513" y="1624429"/>
            <a:ext cx="650085" cy="668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2911312">
            <a:off x="3181586" y="2707642"/>
            <a:ext cx="2871338" cy="13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Banks </a:t>
            </a:r>
            <a:r>
              <a:rPr lang="en-US" altLang="en-US" sz="2368"/>
              <a:t>create</a:t>
            </a:r>
          </a:p>
          <a:p>
            <a:r>
              <a:rPr lang="en-US" altLang="en-US" sz="2763"/>
              <a:t>debt-money &amp;</a:t>
            </a:r>
          </a:p>
          <a:p>
            <a:r>
              <a:rPr lang="en-US" altLang="en-US" sz="2763"/>
              <a:t>     buy bonds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938762" y="1516342"/>
            <a:ext cx="2766384" cy="6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12513" y="3695300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9817931" y="1611897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72164" y="1539840"/>
            <a:ext cx="2019179" cy="11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Debt-money</a:t>
            </a:r>
          </a:p>
          <a:p>
            <a:r>
              <a:rPr lang="en-US" altLang="en-US" sz="2368"/>
              <a:t>is loaned to</a:t>
            </a:r>
          </a:p>
          <a:p>
            <a:r>
              <a:rPr lang="en-US" altLang="en-US" sz="2368"/>
              <a:t>poor nations</a:t>
            </a:r>
          </a:p>
        </p:txBody>
      </p:sp>
      <p:sp>
        <p:nvSpPr>
          <p:cNvPr id="38" name="Explosion 2 37"/>
          <p:cNvSpPr/>
          <p:nvPr/>
        </p:nvSpPr>
        <p:spPr>
          <a:xfrm>
            <a:off x="6595704" y="3736030"/>
            <a:ext cx="1453683" cy="133619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76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2681488">
            <a:off x="6742952" y="4207536"/>
            <a:ext cx="1010373" cy="4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</a:t>
            </a:r>
          </a:p>
        </p:txBody>
      </p:sp>
    </p:spTree>
    <p:extLst>
      <p:ext uri="{BB962C8B-B14F-4D97-AF65-F5344CB8AC3E}">
        <p14:creationId xmlns:p14="http://schemas.microsoft.com/office/powerpoint/2010/main" val="39831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34" grpId="0" animBg="1"/>
      <p:bldP spid="35" grpId="0" animBg="1"/>
      <p:bldP spid="37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323</Words>
  <Application>Microsoft Office PowerPoint</Application>
  <PresentationFormat>Widescreen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Corporate Dominance:  Our Debt-Money System and the Trans Pacific Partnership (TPP)     Session 3:  Sat 03:15pm - 05:00pm in Room 1.101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84</cp:revision>
  <dcterms:created xsi:type="dcterms:W3CDTF">2015-05-29T17:04:00Z</dcterms:created>
  <dcterms:modified xsi:type="dcterms:W3CDTF">2015-09-10T04:37:15Z</dcterms:modified>
</cp:coreProperties>
</file>