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302" r:id="rId4"/>
    <p:sldId id="291" r:id="rId5"/>
    <p:sldId id="305" r:id="rId6"/>
    <p:sldId id="303" r:id="rId7"/>
    <p:sldId id="30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4DA"/>
    <a:srgbClr val="FFFF8F"/>
    <a:srgbClr val="FFFFA3"/>
    <a:srgbClr val="80B2E0"/>
    <a:srgbClr val="DAE9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68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" y="3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-8100"/>
    </p:cViewPr>
  </p:sorterViewPr>
  <p:notesViewPr>
    <p:cSldViewPr snapToGrid="0">
      <p:cViewPr varScale="1">
        <p:scale>
          <a:sx n="57" d="100"/>
          <a:sy n="57" d="100"/>
        </p:scale>
        <p:origin x="198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00291-CE89-413C-ACA6-A6642D934E1D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8DE6D-E3E0-4878-B585-3CC07C7A9E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047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828A-17DE-41D8-B90D-5F58F2C9B6F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404C-9976-47B6-82F1-5E291E708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58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828A-17DE-41D8-B90D-5F58F2C9B6F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404C-9976-47B6-82F1-5E291E708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37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828A-17DE-41D8-B90D-5F58F2C9B6F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404C-9976-47B6-82F1-5E291E708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2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828A-17DE-41D8-B90D-5F58F2C9B6F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404C-9976-47B6-82F1-5E291E708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828A-17DE-41D8-B90D-5F58F2C9B6F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404C-9976-47B6-82F1-5E291E708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65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828A-17DE-41D8-B90D-5F58F2C9B6F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404C-9976-47B6-82F1-5E291E708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790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828A-17DE-41D8-B90D-5F58F2C9B6F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404C-9976-47B6-82F1-5E291E708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919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828A-17DE-41D8-B90D-5F58F2C9B6F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404C-9976-47B6-82F1-5E291E708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974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828A-17DE-41D8-B90D-5F58F2C9B6F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404C-9976-47B6-82F1-5E291E708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8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828A-17DE-41D8-B90D-5F58F2C9B6F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404C-9976-47B6-82F1-5E291E708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991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828A-17DE-41D8-B90D-5F58F2C9B6F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404C-9976-47B6-82F1-5E291E708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00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1828A-17DE-41D8-B90D-5F58F2C9B6F9}" type="datetimeFigureOut">
              <a:rPr lang="en-US" smtClean="0"/>
              <a:t>9/9/2015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9404C-9976-47B6-82F1-5E291E708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435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sec.gov/Archives/edgar/data/45012/000004501213000086/hal-12312012x10k.htm#84224538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40000"/>
                <a:lumOff val="6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PRIVATE POWER vs. </a:t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>PUBLIC RIGHTS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Why do Fracking and other Fossil Fuel Corporations </a:t>
            </a:r>
          </a:p>
          <a:p>
            <a:r>
              <a:rPr lang="en-US" b="1" dirty="0" smtClean="0"/>
              <a:t>Have So Much Power?"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69166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1470" y="280219"/>
            <a:ext cx="10515600" cy="1325563"/>
          </a:xfr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chemeClr val="accent5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/>
          <a:lstStyle/>
          <a:p>
            <a:pPr algn="ctr"/>
            <a:r>
              <a:rPr lang="en-US" dirty="0" smtClean="0">
                <a:latin typeface="+mn-lt"/>
              </a:rPr>
              <a:t>Overview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470" y="1755057"/>
            <a:ext cx="10515600" cy="4837472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Goals</a:t>
            </a:r>
            <a:endParaRPr lang="en-US" dirty="0" smtClean="0"/>
          </a:p>
          <a:p>
            <a:pPr lvl="1"/>
            <a:r>
              <a:rPr lang="en-US" sz="2600" dirty="0"/>
              <a:t>Explore historical roots of why large corporations in the energy industry have so much power to threaten our environment and our </a:t>
            </a:r>
            <a:r>
              <a:rPr lang="en-US" sz="2600" dirty="0" smtClean="0"/>
              <a:t>health</a:t>
            </a:r>
          </a:p>
          <a:p>
            <a:pPr lvl="1"/>
            <a:endParaRPr lang="en-US" sz="2600" dirty="0"/>
          </a:p>
          <a:p>
            <a:pPr lvl="1"/>
            <a:r>
              <a:rPr lang="en-US" sz="2600" dirty="0" smtClean="0"/>
              <a:t>Understand how </a:t>
            </a:r>
            <a:r>
              <a:rPr lang="en-US" sz="2600" dirty="0"/>
              <a:t>the money system </a:t>
            </a:r>
            <a:r>
              <a:rPr lang="en-US" sz="2600" dirty="0" smtClean="0"/>
              <a:t>empowers the owners of the fossil fuel economy </a:t>
            </a:r>
          </a:p>
          <a:p>
            <a:pPr lvl="1"/>
            <a:endParaRPr lang="en-US" sz="2600" dirty="0" smtClean="0"/>
          </a:p>
          <a:p>
            <a:pPr lvl="1"/>
            <a:r>
              <a:rPr lang="en-US" sz="2600" dirty="0" smtClean="0"/>
              <a:t>Uncover the hidden structures of the banking system that</a:t>
            </a:r>
            <a:r>
              <a:rPr lang="en-US" sz="2600" dirty="0"/>
              <a:t> </a:t>
            </a:r>
            <a:r>
              <a:rPr lang="en-US" sz="2600" dirty="0" smtClean="0"/>
              <a:t>underpin the power of large corporations</a:t>
            </a:r>
          </a:p>
          <a:p>
            <a:pPr marL="457200" lvl="1" indent="0">
              <a:buNone/>
            </a:pPr>
            <a:r>
              <a:rPr lang="en-US" sz="2600" dirty="0"/>
              <a:t>  </a:t>
            </a:r>
            <a:endParaRPr lang="en-US" sz="2600" dirty="0" smtClean="0"/>
          </a:p>
          <a:p>
            <a:pPr lvl="1"/>
            <a:r>
              <a:rPr lang="en-US" sz="2600" dirty="0" smtClean="0"/>
              <a:t>Suggest some possible solutions to the underlying problems</a:t>
            </a:r>
          </a:p>
          <a:p>
            <a:pPr lvl="1"/>
            <a:endParaRPr lang="en-US" sz="2600" dirty="0" smtClean="0"/>
          </a:p>
          <a:p>
            <a:pPr lvl="1"/>
            <a:r>
              <a:rPr lang="en-US" sz="2600" dirty="0" smtClean="0"/>
              <a:t>Share some grass-roots actions that are challenging the power of the banking system to finance fossil fuel expansion and prevent alternative economies</a:t>
            </a:r>
          </a:p>
        </p:txBody>
      </p:sp>
    </p:spTree>
    <p:extLst>
      <p:ext uri="{BB962C8B-B14F-4D97-AF65-F5344CB8AC3E}">
        <p14:creationId xmlns:p14="http://schemas.microsoft.com/office/powerpoint/2010/main" val="273129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hansadutta.com/krsnanews/files/2011/08/network_wealth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9" y="2440022"/>
            <a:ext cx="12194691" cy="4417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00048" y="324465"/>
            <a:ext cx="9365226" cy="1323439"/>
          </a:xfrm>
          <a:prstGeom prst="rect">
            <a:avLst/>
          </a:prstGeom>
          <a:solidFill>
            <a:srgbClr val="DAE9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Graphic of Global Capitalist Network: Banks at the core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486399" y="2070690"/>
            <a:ext cx="39626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7385" y="2440022"/>
            <a:ext cx="9144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27701" y="2499631"/>
            <a:ext cx="554960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       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663713" y="1962968"/>
            <a:ext cx="98763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revealed--the-capitalist-network-that-runs-the-world.html</a:t>
            </a:r>
          </a:p>
        </p:txBody>
      </p:sp>
    </p:spTree>
    <p:extLst>
      <p:ext uri="{BB962C8B-B14F-4D97-AF65-F5344CB8AC3E}">
        <p14:creationId xmlns:p14="http://schemas.microsoft.com/office/powerpoint/2010/main" val="159706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Is </a:t>
            </a:r>
            <a:r>
              <a:rPr lang="en-US" sz="3600" b="1" dirty="0"/>
              <a:t>it any coincidence that banking licenses are central to the largest holdings dominating the world economy?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174" y="1661482"/>
            <a:ext cx="10556763" cy="456233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1300+ Transnational </a:t>
            </a:r>
            <a:r>
              <a:rPr lang="en-US" dirty="0" smtClean="0">
                <a:solidFill>
                  <a:srgbClr val="0070C0"/>
                </a:solidFill>
              </a:rPr>
              <a:t>Corporations, </a:t>
            </a:r>
            <a:r>
              <a:rPr lang="en-US" dirty="0">
                <a:solidFill>
                  <a:srgbClr val="0070C0"/>
                </a:solidFill>
              </a:rPr>
              <a:t>with interlocking ownerships to thousands </a:t>
            </a:r>
            <a:r>
              <a:rPr lang="en-US" dirty="0" smtClean="0">
                <a:solidFill>
                  <a:srgbClr val="0070C0"/>
                </a:solidFill>
              </a:rPr>
              <a:t>more, </a:t>
            </a:r>
            <a:r>
              <a:rPr lang="en-US" dirty="0">
                <a:solidFill>
                  <a:srgbClr val="0070C0"/>
                </a:solidFill>
              </a:rPr>
              <a:t>control 20% of the global </a:t>
            </a:r>
            <a:r>
              <a:rPr lang="en-US" dirty="0" smtClean="0">
                <a:solidFill>
                  <a:srgbClr val="0070C0"/>
                </a:solidFill>
              </a:rPr>
              <a:t>economy</a:t>
            </a:r>
            <a:endParaRPr lang="en-US" dirty="0"/>
          </a:p>
          <a:p>
            <a:pPr lvl="1"/>
            <a:r>
              <a:rPr lang="en-US" dirty="0"/>
              <a:t>“They collectively own through their shares the majority of the world's large blue chip and manufacturing firms - the "real" economy - representing a further 60 per cent of global revenues</a:t>
            </a:r>
            <a:r>
              <a:rPr lang="en-US" dirty="0" smtClean="0"/>
              <a:t>.”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>
                <a:solidFill>
                  <a:srgbClr val="0070C0"/>
                </a:solidFill>
              </a:rPr>
              <a:t>147 “super-entities” control even more</a:t>
            </a:r>
            <a:endParaRPr lang="en-US" dirty="0" smtClean="0"/>
          </a:p>
          <a:p>
            <a:pPr lvl="1"/>
            <a:r>
              <a:rPr lang="en-US" dirty="0" smtClean="0"/>
              <a:t>"</a:t>
            </a:r>
            <a:r>
              <a:rPr lang="en-US" dirty="0"/>
              <a:t>In effect, less than 1 per cent of the companies were able to control 40 per cent of the entire network," says </a:t>
            </a:r>
            <a:r>
              <a:rPr lang="en-US" dirty="0" err="1"/>
              <a:t>Glattfelder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Most </a:t>
            </a:r>
            <a:r>
              <a:rPr lang="en-US" dirty="0"/>
              <a:t>were financial institutions. The top 20 included Barclays Bank, JPMorgan Chase &amp; Co, and The Goldman Sachs Group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http://www.newscientist.com/article/mg21228354.500-revealed--</a:t>
            </a:r>
            <a:r>
              <a:rPr lang="en-US" dirty="0" smtClean="0"/>
              <a:t>the-capitalist-network-that-runs-the-world.html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" y="0"/>
            <a:ext cx="12192000" cy="1323439"/>
          </a:xfrm>
          <a:prstGeom prst="rect">
            <a:avLst/>
          </a:prstGeom>
          <a:solidFill>
            <a:srgbClr val="DAE9F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Is it any coincidence that banking licenses are central to the largest holdings dominating the world economy</a:t>
            </a:r>
            <a:r>
              <a:rPr lang="en-US" sz="4000" b="1" dirty="0" smtClean="0"/>
              <a:t>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67319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2606" y="324465"/>
            <a:ext cx="8775291" cy="1179871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en-US" b="1" dirty="0" smtClean="0"/>
              <a:t>How do bank loans enable fossil fuels?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corporations need bank credit to run their operations -- Fossil fuel corporations are no different</a:t>
            </a:r>
          </a:p>
          <a:p>
            <a:r>
              <a:rPr lang="en-US" dirty="0" smtClean="0"/>
              <a:t>They actually use a small amount of shareholder money, as little as possible, and borrow the rest</a:t>
            </a:r>
          </a:p>
          <a:p>
            <a:r>
              <a:rPr lang="en-US" dirty="0" smtClean="0"/>
              <a:t>They chase returns that beat the interest rate, this is a motive force for constant growth</a:t>
            </a:r>
          </a:p>
          <a:p>
            <a:r>
              <a:rPr lang="en-US" dirty="0" smtClean="0"/>
              <a:t>Banks create money for them</a:t>
            </a:r>
          </a:p>
          <a:p>
            <a:r>
              <a:rPr lang="en-US" dirty="0" smtClean="0"/>
              <a:t>A quick look at SEC filings of balance sheets reveals this dependency</a:t>
            </a:r>
          </a:p>
        </p:txBody>
      </p:sp>
    </p:spTree>
    <p:extLst>
      <p:ext uri="{BB962C8B-B14F-4D97-AF65-F5344CB8AC3E}">
        <p14:creationId xmlns:p14="http://schemas.microsoft.com/office/powerpoint/2010/main" val="1486550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4270" y="162232"/>
            <a:ext cx="8421329" cy="1166400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How do bank loans enable fossil fuels:</a:t>
            </a:r>
            <a:br>
              <a:rPr lang="en-US" b="1" dirty="0" smtClean="0"/>
            </a:br>
            <a:r>
              <a:rPr lang="en-US" b="1" dirty="0" smtClean="0"/>
              <a:t>  HALLIBURTON</a:t>
            </a:r>
            <a:endParaRPr lang="en-US" b="1" dirty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539719" y="1349493"/>
            <a:ext cx="7143559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Security and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Exchange Act of 1934, FORM  10-K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HALLIBURTON COMPANY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1" name="Picture 67" descr="http://cdncache-a.akamaihd.net/items/it/img/arrow-10x10.png">
            <a:hlinkClick r:id="rId2" tooltip="&quot;Click to Continue &gt; by PriceMinus&quot;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87457" y="3018419"/>
            <a:ext cx="95250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30996" y="2444484"/>
            <a:ext cx="12161004" cy="3859518"/>
          </a:xfrm>
          <a:prstGeom prst="rect">
            <a:avLst/>
          </a:prstGeom>
          <a:solidFill>
            <a:srgbClr val="FFFFA3"/>
          </a:solidFill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i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Guarantee agreements.</a:t>
            </a:r>
            <a:r>
              <a:rPr lang="en-US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In the normal course of business, we have agreements with financial institutions under which approximately </a:t>
            </a:r>
            <a:r>
              <a:rPr lang="en-US" b="1" dirty="0">
                <a:solidFill>
                  <a:srgbClr val="0070C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$1.9 billion of letters of credit, bank guarantees, or surety bonds </a:t>
            </a:r>
            <a:r>
              <a:rPr lang="en-US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were outstanding as of </a:t>
            </a:r>
            <a:r>
              <a:rPr lang="en-US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December 31, 2012</a:t>
            </a:r>
            <a:r>
              <a:rPr lang="en-US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including $</a:t>
            </a:r>
            <a:r>
              <a:rPr lang="en-US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277 million</a:t>
            </a:r>
            <a:r>
              <a:rPr lang="en-US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of surety bonds related to Venezuela. </a:t>
            </a:r>
            <a:r>
              <a:rPr lang="en-US" dirty="0" smtClean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p.33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 smtClean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>
                <a:latin typeface="+mj-lt"/>
              </a:rPr>
              <a:t>The </a:t>
            </a:r>
            <a:r>
              <a:rPr lang="en-US" b="1" dirty="0">
                <a:latin typeface="+mj-lt"/>
              </a:rPr>
              <a:t>counterparties to our forward exchange contracts and interest rate swaps are </a:t>
            </a:r>
            <a:r>
              <a:rPr lang="en-US" b="1" dirty="0">
                <a:solidFill>
                  <a:srgbClr val="0070C0"/>
                </a:solidFill>
                <a:latin typeface="+mj-lt"/>
              </a:rPr>
              <a:t>global commercial and investment banks</a:t>
            </a:r>
            <a:r>
              <a:rPr lang="en-US" b="1" dirty="0" smtClean="0">
                <a:latin typeface="+mj-lt"/>
              </a:rPr>
              <a:t>.  p.47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+mj-lt"/>
              </a:rPr>
              <a:t>U.S. </a:t>
            </a:r>
            <a:r>
              <a:rPr lang="en-US" b="1" dirty="0">
                <a:solidFill>
                  <a:srgbClr val="0070C0"/>
                </a:solidFill>
                <a:latin typeface="+mj-lt"/>
              </a:rPr>
              <a:t>$2,000,000,000 Five Year Revolving Credit Agreement among Halliburton, as Borrower, the Banks party thereto, and Citibank, N.A., as Agent </a:t>
            </a:r>
            <a:r>
              <a:rPr lang="en-US" b="1" dirty="0">
                <a:latin typeface="+mj-lt"/>
              </a:rPr>
              <a:t>(incorporated by reference to Exhibit 10.1 to Halliburton’s Form 8-K filed February 23, 2011, File No. 1-3492</a:t>
            </a:r>
            <a:r>
              <a:rPr lang="en-US" b="1" dirty="0" smtClean="0">
                <a:latin typeface="+mj-lt"/>
              </a:rPr>
              <a:t>).  p. 93</a:t>
            </a:r>
            <a:endParaRPr lang="en-US" b="1" dirty="0">
              <a:latin typeface="+mj-lt"/>
            </a:endParaRPr>
          </a:p>
          <a:p>
            <a:endParaRPr lang="en-US" b="1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+mj-lt"/>
              </a:rPr>
              <a:t>Underwriting Agreement, dated November 8, 2011, among Halliburton and </a:t>
            </a:r>
            <a:r>
              <a:rPr lang="en-US" b="1" dirty="0">
                <a:solidFill>
                  <a:srgbClr val="0070C0"/>
                </a:solidFill>
                <a:latin typeface="+mj-lt"/>
              </a:rPr>
              <a:t>Citigroup Global Markets Inc., Deutsche Bank Securities Inc., HSBC Securities (USA) Inc., RBS Securities Inc., Credit Suisse Securities (USA) LLC, Morgan Stanley &amp; Co. LLC and the several other underwriters </a:t>
            </a:r>
            <a:r>
              <a:rPr lang="en-US" b="1" dirty="0">
                <a:latin typeface="+mj-lt"/>
              </a:rPr>
              <a:t>identified therein (incorporated by reference to Exhibit 1.1 to Halliburton’s Form 8-K filed November 14, 2011, File No. 1-3492</a:t>
            </a:r>
            <a:r>
              <a:rPr lang="en-US" b="1" dirty="0" smtClean="0">
                <a:latin typeface="+mj-lt"/>
              </a:rPr>
              <a:t>).   p.93</a:t>
            </a:r>
            <a:endParaRPr lang="en-US" b="1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37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9302" y="309716"/>
            <a:ext cx="8465575" cy="1015847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How do bank loans enable fossil fuels:</a:t>
            </a:r>
            <a:br>
              <a:rPr lang="en-US" b="1" dirty="0" smtClean="0"/>
            </a:br>
            <a:r>
              <a:rPr lang="en-US" b="1" dirty="0" smtClean="0"/>
              <a:t>  PEABODY ENERGY</a:t>
            </a:r>
            <a:endParaRPr lang="en-US" b="1" dirty="0"/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2369238" y="1491241"/>
            <a:ext cx="714355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Security and 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Exchange Act of 1934, FORM  10-K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inherit"/>
                <a:ea typeface="Times New Roman" panose="02020603050405020304" pitchFamily="18" charset="0"/>
                <a:cs typeface="Times New Roman" panose="02020603050405020304" pitchFamily="18" charset="0"/>
              </a:rPr>
              <a:t>PEABODY ENERGY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828836"/>
            <a:ext cx="12192000" cy="3693319"/>
          </a:xfrm>
          <a:prstGeom prst="rect">
            <a:avLst/>
          </a:prstGeom>
          <a:solidFill>
            <a:srgbClr val="FFFFA3"/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Our 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available liquidity as of </a:t>
            </a:r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December 31, 2011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B0F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was $2.3 billion, which included cash and cash equivalents 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$0.8 billion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$1.5 billion</a:t>
            </a:r>
            <a:r>
              <a:rPr lang="en-US" dirty="0">
                <a:ea typeface="Times New Roman" panose="02020603050405020304" pitchFamily="18" charset="0"/>
                <a:cs typeface="Times New Roman" panose="02020603050405020304" pitchFamily="18" charset="0"/>
              </a:rPr>
              <a:t> available for </a:t>
            </a:r>
            <a:r>
              <a:rPr lang="en-US" b="1" dirty="0">
                <a:solidFill>
                  <a:srgbClr val="00B0F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borrowing under the </a:t>
            </a:r>
            <a:r>
              <a:rPr lang="en-US" b="1" dirty="0" smtClean="0">
                <a:solidFill>
                  <a:srgbClr val="00B0F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Revolver</a:t>
            </a:r>
            <a:r>
              <a:rPr lang="en-US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…   p.51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dirty="0">
                <a:solidFill>
                  <a:srgbClr val="00B0F0"/>
                </a:solidFill>
              </a:rPr>
              <a:t>Macarthur Corporate Funding Facility has a </a:t>
            </a:r>
            <a:r>
              <a:rPr lang="en-US" b="1" dirty="0">
                <a:solidFill>
                  <a:srgbClr val="00B0F0"/>
                </a:solidFill>
              </a:rPr>
              <a:t>$130.0 million Australian dollar sub-limit for bank guarantees</a:t>
            </a:r>
            <a:r>
              <a:rPr lang="en-US" dirty="0"/>
              <a:t>, leaving an available capacity of $200.0 million Australian dollars at December 31, 2011. </a:t>
            </a:r>
            <a:r>
              <a:rPr lang="en-US" b="1" dirty="0">
                <a:solidFill>
                  <a:srgbClr val="00B0F0"/>
                </a:solidFill>
              </a:rPr>
              <a:t>Letters of credit and cash-backed bank guarantees totaling $65.0 million Australian dollars were outstanding as of December 31, 2011. </a:t>
            </a:r>
            <a:r>
              <a:rPr lang="en-US" b="1" dirty="0" smtClean="0">
                <a:solidFill>
                  <a:srgbClr val="00B0F0"/>
                </a:solidFill>
              </a:rPr>
              <a:t>   </a:t>
            </a:r>
            <a:r>
              <a:rPr lang="en-US" dirty="0" smtClean="0"/>
              <a:t>p.51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 October 28, 2011, the Company entered into the </a:t>
            </a:r>
            <a:r>
              <a:rPr lang="en-US" b="1" dirty="0">
                <a:solidFill>
                  <a:srgbClr val="00B0F0"/>
                </a:solidFill>
              </a:rPr>
              <a:t>2011 Term Loan Facility that provides for borrowings up to $1.0 billion. The Company borrowed $1.0 billion under the 2011 Term Loan Facility to finance, in part, the acquisition of Macarthur</a:t>
            </a:r>
            <a:r>
              <a:rPr lang="en-US" b="1" dirty="0" smtClean="0">
                <a:solidFill>
                  <a:srgbClr val="00B0F0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B0F0"/>
                </a:solidFill>
              </a:rPr>
              <a:t>Indenture, dated as of March 19, 2004, between the Registrant and U.S. Bank National Association,</a:t>
            </a:r>
            <a:r>
              <a:rPr lang="en-US" dirty="0"/>
              <a:t> as trustee (Incorporated by reference to Exhibit 4.12 of the Registrant's Quarterly Report on Form 10-Q for the quarter ended March 31, 2004).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09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1357</TotalTime>
  <Words>394</Words>
  <Application>Microsoft Office PowerPoint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inherit</vt:lpstr>
      <vt:lpstr>Times New Roman</vt:lpstr>
      <vt:lpstr>Office Theme</vt:lpstr>
      <vt:lpstr>PRIVATE POWER vs.  PUBLIC RIGHTS</vt:lpstr>
      <vt:lpstr>Overview</vt:lpstr>
      <vt:lpstr>PowerPoint Presentation</vt:lpstr>
      <vt:lpstr>Is it any coincidence that banking licenses are central to the largest holdings dominating the world economy?</vt:lpstr>
      <vt:lpstr>How do bank loans enable fossil fuels?</vt:lpstr>
      <vt:lpstr>How do bank loans enable fossil fuels:   HALLIBURTON</vt:lpstr>
      <vt:lpstr>How do bank loans enable fossil fuels:   PEABODY ENERGY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 Peters</cp:lastModifiedBy>
  <cp:revision>134</cp:revision>
  <dcterms:created xsi:type="dcterms:W3CDTF">2015-05-10T19:46:32Z</dcterms:created>
  <dcterms:modified xsi:type="dcterms:W3CDTF">2015-09-10T04:16:34Z</dcterms:modified>
</cp:coreProperties>
</file>