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334" r:id="rId2"/>
    <p:sldId id="372" r:id="rId3"/>
    <p:sldId id="407" r:id="rId4"/>
    <p:sldId id="403" r:id="rId5"/>
    <p:sldId id="404" r:id="rId6"/>
    <p:sldId id="406" r:id="rId7"/>
    <p:sldId id="396" r:id="rId8"/>
    <p:sldId id="377" r:id="rId9"/>
    <p:sldId id="400" r:id="rId10"/>
    <p:sldId id="373" r:id="rId11"/>
    <p:sldId id="411" r:id="rId12"/>
    <p:sldId id="408" r:id="rId13"/>
    <p:sldId id="376" r:id="rId14"/>
    <p:sldId id="409" r:id="rId15"/>
    <p:sldId id="410" r:id="rId16"/>
    <p:sldId id="412" r:id="rId17"/>
    <p:sldId id="399" r:id="rId18"/>
    <p:sldId id="385" r:id="rId19"/>
    <p:sldId id="393" r:id="rId20"/>
    <p:sldId id="413" r:id="rId21"/>
    <p:sldId id="380" r:id="rId22"/>
    <p:sldId id="375" r:id="rId23"/>
    <p:sldId id="414" r:id="rId24"/>
    <p:sldId id="417" r:id="rId25"/>
    <p:sldId id="415" r:id="rId26"/>
    <p:sldId id="418" r:id="rId27"/>
    <p:sldId id="397" r:id="rId28"/>
    <p:sldId id="421" r:id="rId29"/>
    <p:sldId id="398" r:id="rId30"/>
    <p:sldId id="422" r:id="rId31"/>
    <p:sldId id="423" r:id="rId32"/>
    <p:sldId id="419" r:id="rId3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  <a:srgbClr val="FFFF99"/>
    <a:srgbClr val="FFFFCC"/>
    <a:srgbClr val="CDE6FD"/>
    <a:srgbClr val="0000FF"/>
    <a:srgbClr val="66FFFF"/>
    <a:srgbClr val="F9D1D1"/>
    <a:srgbClr val="D1F9D2"/>
    <a:srgbClr val="F4AA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460" autoAdjust="0"/>
    <p:restoredTop sz="88324" autoAdjust="0"/>
  </p:normalViewPr>
  <p:slideViewPr>
    <p:cSldViewPr snapToGrid="0">
      <p:cViewPr varScale="1">
        <p:scale>
          <a:sx n="57" d="100"/>
          <a:sy n="57" d="100"/>
        </p:scale>
        <p:origin x="96" y="1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2F061C-A11D-4DE5-B687-CBEE68EB242F}" type="datetimeFigureOut">
              <a:rPr lang="en-US" smtClean="0"/>
              <a:pPr/>
              <a:t>5/28/2014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ADDAC4-DA21-4C60-9895-8BA5F3B4983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349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DDAC4-DA21-4C60-9895-8BA5F3B4983A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6614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DDAC4-DA21-4C60-9895-8BA5F3B4983A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24477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DDAC4-DA21-4C60-9895-8BA5F3B4983A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0206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DDAC4-DA21-4C60-9895-8BA5F3B4983A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7048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DDAC4-DA21-4C60-9895-8BA5F3B4983A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5000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DDAC4-DA21-4C60-9895-8BA5F3B4983A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9557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DDAC4-DA21-4C60-9895-8BA5F3B4983A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628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DDAC4-DA21-4C60-9895-8BA5F3B4983A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1284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DDAC4-DA21-4C60-9895-8BA5F3B4983A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8013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DDAC4-DA21-4C60-9895-8BA5F3B4983A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4099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DDAC4-DA21-4C60-9895-8BA5F3B4983A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4265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D4CF2-A572-484E-8E57-8208F12484DD}" type="datetimeFigureOut">
              <a:rPr lang="en-US" smtClean="0"/>
              <a:pPr/>
              <a:t>5/28/2014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91679-BDAF-4394-A9ED-F7137B74E5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0650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D4CF2-A572-484E-8E57-8208F12484DD}" type="datetimeFigureOut">
              <a:rPr lang="en-US" smtClean="0"/>
              <a:pPr/>
              <a:t>5/28/2014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91679-BDAF-4394-A9ED-F7137B74E5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37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D4CF2-A572-484E-8E57-8208F12484DD}" type="datetimeFigureOut">
              <a:rPr lang="en-US" smtClean="0"/>
              <a:pPr/>
              <a:t>5/28/2014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91679-BDAF-4394-A9ED-F7137B74E5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186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D4CF2-A572-484E-8E57-8208F12484DD}" type="datetimeFigureOut">
              <a:rPr lang="en-US" smtClean="0"/>
              <a:pPr/>
              <a:t>5/28/2014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91679-BDAF-4394-A9ED-F7137B74E5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7101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D4CF2-A572-484E-8E57-8208F12484DD}" type="datetimeFigureOut">
              <a:rPr lang="en-US" smtClean="0"/>
              <a:pPr/>
              <a:t>5/28/2014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91679-BDAF-4394-A9ED-F7137B74E5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039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D4CF2-A572-484E-8E57-8208F12484DD}" type="datetimeFigureOut">
              <a:rPr lang="en-US" smtClean="0"/>
              <a:pPr/>
              <a:t>5/28/2014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91679-BDAF-4394-A9ED-F7137B74E5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430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D4CF2-A572-484E-8E57-8208F12484DD}" type="datetimeFigureOut">
              <a:rPr lang="en-US" smtClean="0"/>
              <a:pPr/>
              <a:t>5/28/2014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91679-BDAF-4394-A9ED-F7137B74E5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985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D4CF2-A572-484E-8E57-8208F12484DD}" type="datetimeFigureOut">
              <a:rPr lang="en-US" smtClean="0"/>
              <a:pPr/>
              <a:t>5/28/2014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91679-BDAF-4394-A9ED-F7137B74E5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399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D4CF2-A572-484E-8E57-8208F12484DD}" type="datetimeFigureOut">
              <a:rPr lang="en-US" smtClean="0"/>
              <a:pPr/>
              <a:t>5/28/2014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91679-BDAF-4394-A9ED-F7137B74E5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3402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D4CF2-A572-484E-8E57-8208F12484DD}" type="datetimeFigureOut">
              <a:rPr lang="en-US" smtClean="0"/>
              <a:pPr/>
              <a:t>5/28/2014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91679-BDAF-4394-A9ED-F7137B74E5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503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D4CF2-A572-484E-8E57-8208F12484DD}" type="datetimeFigureOut">
              <a:rPr lang="en-US" smtClean="0"/>
              <a:pPr/>
              <a:t>5/28/2014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91679-BDAF-4394-A9ED-F7137B74E5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895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6D4CF2-A572-484E-8E57-8208F12484DD}" type="datetimeFigureOut">
              <a:rPr lang="en-US" smtClean="0"/>
              <a:pPr/>
              <a:t>5/28/2014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591679-BDAF-4394-A9ED-F7137B74E5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053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nycbonds.org/HYIC/html/hyic_disclaimer.html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loomberg.com/quote/BAC:US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bcny.org/sites/default/files/NYCDebt.html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12191999" cy="2051097"/>
          </a:xfrm>
          <a:solidFill>
            <a:srgbClr val="FFFF99"/>
          </a:solidFill>
        </p:spPr>
        <p:txBody>
          <a:bodyPr>
            <a:normAutofit/>
          </a:bodyPr>
          <a:lstStyle/>
          <a:p>
            <a:r>
              <a:rPr lang="en-US" sz="2400" b="1" i="1" dirty="0" smtClean="0"/>
              <a:t>PANEL:</a:t>
            </a:r>
            <a:br>
              <a:rPr lang="en-US" sz="2400" b="1" i="1" dirty="0" smtClean="0"/>
            </a:br>
            <a:r>
              <a:rPr lang="en-US" sz="2400" b="1" i="1" dirty="0" smtClean="0"/>
              <a:t>  The </a:t>
            </a:r>
            <a:r>
              <a:rPr lang="en-US" sz="2400" b="1" i="1" dirty="0"/>
              <a:t>Secret Pillars of Capitalism - Land Control and Debt-Money</a:t>
            </a:r>
            <a:r>
              <a:rPr lang="en-US" sz="2400" b="1" i="1" dirty="0" smtClean="0"/>
              <a:t>:</a:t>
            </a:r>
            <a:br>
              <a:rPr lang="en-US" sz="2400" b="1" i="1" dirty="0" smtClean="0"/>
            </a:br>
            <a:r>
              <a:rPr lang="en-US" sz="2400" b="1" i="1" dirty="0" smtClean="0"/>
              <a:t> </a:t>
            </a:r>
            <a:r>
              <a:rPr lang="en-US" sz="2400" b="1" i="1" dirty="0"/>
              <a:t>Two Systems That Enslave Us and How We Can Change </a:t>
            </a:r>
            <a:r>
              <a:rPr lang="en-US" sz="2400" b="1" i="1" dirty="0" smtClean="0"/>
              <a:t>Them</a:t>
            </a:r>
            <a:br>
              <a:rPr lang="en-US" sz="2400" b="1" i="1" dirty="0" smtClean="0"/>
            </a:br>
            <a:r>
              <a:rPr lang="en-US" sz="2000" b="1" dirty="0"/>
              <a:t>SUNDAY, JUNE 1</a:t>
            </a:r>
            <a:br>
              <a:rPr lang="en-US" sz="2000" b="1" dirty="0"/>
            </a:br>
            <a:r>
              <a:rPr lang="en-US" sz="2000" b="1" dirty="0"/>
              <a:t>10:00am - 11:50am</a:t>
            </a:r>
            <a:br>
              <a:rPr lang="en-US" sz="2000" b="1" dirty="0"/>
            </a:br>
            <a:r>
              <a:rPr lang="en-US" sz="2000" b="1" dirty="0"/>
              <a:t>(Room 9.68</a:t>
            </a:r>
            <a:r>
              <a:rPr lang="en-US" sz="2000" b="1" dirty="0" smtClean="0"/>
              <a:t>)</a:t>
            </a:r>
            <a:endParaRPr lang="en-US" sz="4000" b="1" u="sng" dirty="0"/>
          </a:p>
        </p:txBody>
      </p:sp>
      <p:sp>
        <p:nvSpPr>
          <p:cNvPr id="4" name="Content Placeholder 2"/>
          <p:cNvSpPr>
            <a:spLocks noGrp="1"/>
          </p:cNvSpPr>
          <p:nvPr/>
        </p:nvSpPr>
        <p:spPr>
          <a:xfrm>
            <a:off x="3276186" y="4869749"/>
            <a:ext cx="5896302" cy="873325"/>
          </a:xfrm>
          <a:prstGeom prst="rect">
            <a:avLst/>
          </a:prstGeom>
          <a:solidFill>
            <a:srgbClr val="FFC000"/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en-US" sz="2000" b="1" dirty="0" smtClean="0"/>
          </a:p>
          <a:p>
            <a:pPr marL="0" indent="0" algn="ctr">
              <a:buNone/>
            </a:pPr>
            <a:r>
              <a:rPr lang="en-US" sz="2000" b="1" dirty="0" smtClean="0"/>
              <a:t>LAND-MONEY </a:t>
            </a:r>
            <a:r>
              <a:rPr lang="en-US" sz="2000" b="1" dirty="0" smtClean="0"/>
              <a:t>STUDY GROUP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-1" y="2438399"/>
            <a:ext cx="12192000" cy="1323439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pPr algn="ctr"/>
            <a:endParaRPr lang="en-US" sz="2400" b="1" dirty="0" smtClean="0">
              <a:solidFill>
                <a:srgbClr val="0070C0"/>
              </a:solidFill>
            </a:endParaRPr>
          </a:p>
          <a:p>
            <a:pPr algn="ctr"/>
            <a:r>
              <a:rPr lang="en-US" sz="3200" b="1" dirty="0" smtClean="0">
                <a:solidFill>
                  <a:srgbClr val="0070C0"/>
                </a:solidFill>
              </a:rPr>
              <a:t>PART 4:  BANK DEBT-MONEY AND HUDSON YARDS</a:t>
            </a:r>
          </a:p>
          <a:p>
            <a:pPr algn="ctr"/>
            <a:endParaRPr lang="en-US" sz="24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4632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526415"/>
          </a:xfrm>
          <a:solidFill>
            <a:srgbClr val="00B0F0"/>
          </a:solidFill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FUNDING HUDSON YARDS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44265" y="3556000"/>
            <a:ext cx="3996267" cy="2517489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sz="3400" b="1" dirty="0" smtClean="0"/>
              <a:t>Co-Managers</a:t>
            </a:r>
            <a:endParaRPr lang="en-US" sz="3400" dirty="0"/>
          </a:p>
          <a:p>
            <a:pPr marL="0" indent="0">
              <a:buNone/>
            </a:pPr>
            <a:r>
              <a:rPr lang="en-US" sz="3400" dirty="0"/>
              <a:t>TD Securities (USA), LLC</a:t>
            </a:r>
          </a:p>
          <a:p>
            <a:pPr marL="0" indent="0">
              <a:buNone/>
            </a:pPr>
            <a:r>
              <a:rPr lang="en-US" sz="3400" dirty="0"/>
              <a:t> </a:t>
            </a:r>
          </a:p>
          <a:p>
            <a:pPr marL="0" indent="0">
              <a:buNone/>
            </a:pPr>
            <a:r>
              <a:rPr lang="en-US" sz="3400" b="1" dirty="0"/>
              <a:t>Selling Group</a:t>
            </a:r>
            <a:endParaRPr lang="en-US" sz="3400" dirty="0"/>
          </a:p>
          <a:p>
            <a:pPr marL="0" indent="0">
              <a:buNone/>
            </a:pPr>
            <a:r>
              <a:rPr lang="en-US" sz="3400" dirty="0"/>
              <a:t>BNY Mellon Capital Markets, LLC</a:t>
            </a:r>
          </a:p>
          <a:p>
            <a:pPr marL="0" indent="0">
              <a:buNone/>
            </a:pPr>
            <a:r>
              <a:rPr lang="en-US" sz="3400" dirty="0"/>
              <a:t>Deutsche Bank Securities Inc.</a:t>
            </a:r>
          </a:p>
          <a:p>
            <a:pPr marL="0" indent="0">
              <a:buNone/>
            </a:pPr>
            <a:r>
              <a:rPr lang="en-US" sz="3400" dirty="0"/>
              <a:t>HSBC Securities (USA) Inc. </a:t>
            </a:r>
          </a:p>
          <a:p>
            <a:pPr marL="0" indent="0">
              <a:buNone/>
            </a:pPr>
            <a:r>
              <a:rPr lang="en-US" sz="3400" dirty="0"/>
              <a:t>U.S. Bancorp (Minneapolis Fed</a:t>
            </a:r>
            <a:r>
              <a:rPr lang="en-US" sz="3400" dirty="0" smtClean="0"/>
              <a:t>)</a:t>
            </a:r>
            <a:endParaRPr lang="en-US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660399" y="2343957"/>
            <a:ext cx="5977465" cy="4277074"/>
          </a:xfrm>
          <a:prstGeom prst="rect">
            <a:avLst/>
          </a:prstGeom>
        </p:spPr>
        <p:txBody>
          <a:bodyPr vert="horz" lIns="91440" tIns="45720" rIns="91440" bIns="45720" rtlCol="0">
            <a:normAutofit fontScale="4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400" b="1" dirty="0" smtClean="0"/>
              <a:t>Senior Managers</a:t>
            </a:r>
            <a:endParaRPr lang="en-US" sz="3400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3400" dirty="0" smtClean="0"/>
              <a:t>Morgan Stanley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3400" dirty="0" smtClean="0"/>
              <a:t>Bank of America (Richmond FED)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3400" dirty="0" smtClean="0"/>
              <a:t>Merrill Lynch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3400" dirty="0" smtClean="0"/>
              <a:t>J.P. Morgan Securities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3400" dirty="0" smtClean="0"/>
              <a:t>Citigroup Global Markets </a:t>
            </a:r>
            <a:r>
              <a:rPr lang="en-US" sz="3400" dirty="0" err="1" smtClean="0"/>
              <a:t>Inc</a:t>
            </a:r>
            <a:endParaRPr lang="en-US" sz="3400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3400" dirty="0" smtClean="0"/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3400" b="1" dirty="0" smtClean="0"/>
              <a:t>Senior Co-Managers</a:t>
            </a:r>
            <a:endParaRPr lang="en-US" sz="3400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3400" dirty="0" smtClean="0"/>
              <a:t>Barclays Capital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3400" dirty="0" smtClean="0"/>
              <a:t>Goldman, Sachs &amp; Co.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3400" dirty="0" smtClean="0"/>
              <a:t>PNC Capital Markets LLC (Cleveland FED)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3400" dirty="0" smtClean="0"/>
              <a:t>RBC Capital Markets, LLC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3400" dirty="0" smtClean="0"/>
              <a:t>      (Royal Bank of Canada; not FED member)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3400" dirty="0" smtClean="0"/>
              <a:t>Wells Fargo Securities, LLC (San Francisco FED)</a:t>
            </a: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1134533" y="339407"/>
            <a:ext cx="6993467" cy="14385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sz="3400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3400" dirty="0" smtClean="0"/>
              <a:t> 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526415"/>
            <a:ext cx="12192000" cy="1754326"/>
          </a:xfrm>
          <a:prstGeom prst="rect">
            <a:avLst/>
          </a:prstGeom>
          <a:solidFill>
            <a:srgbClr val="CDE6FD"/>
          </a:solidFill>
        </p:spPr>
        <p:txBody>
          <a:bodyPr wrap="square">
            <a:spAutoFit/>
          </a:bodyPr>
          <a:lstStyle/>
          <a:p>
            <a:pPr algn="ctr"/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FEDERAL RESERVE MEMBER BANKS 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&amp; UNDERWRITERS</a:t>
            </a:r>
          </a:p>
          <a:p>
            <a:pPr algn="ctr"/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of 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New York City General Obligation Bonds</a:t>
            </a:r>
          </a:p>
          <a:p>
            <a:pPr algn="ctr"/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(all banks 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are members of 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the 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NY 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Federal Reserve 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Bank, unless noted otherwise) </a:t>
            </a:r>
            <a:endParaRPr lang="en-US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1181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26745"/>
            <a:ext cx="12192000" cy="5131256"/>
          </a:xfrm>
          <a:prstGeom prst="rect">
            <a:avLst/>
          </a:prstGeom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0" y="0"/>
            <a:ext cx="12192000" cy="526415"/>
          </a:xfrm>
          <a:prstGeom prst="rect">
            <a:avLst/>
          </a:prstGeom>
          <a:solidFill>
            <a:srgbClr val="00B0F0"/>
          </a:solidFill>
        </p:spPr>
        <p:txBody>
          <a:bodyPr>
            <a:normAutofit fontScale="9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mtClean="0"/>
              <a:t>FUNDING HUDSON YARDS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0" y="526415"/>
            <a:ext cx="12192000" cy="1200329"/>
          </a:xfrm>
          <a:prstGeom prst="rect">
            <a:avLst/>
          </a:prstGeom>
          <a:solidFill>
            <a:srgbClr val="CDE6FD"/>
          </a:solidFill>
        </p:spPr>
        <p:txBody>
          <a:bodyPr wrap="square">
            <a:spAutoFit/>
          </a:bodyPr>
          <a:lstStyle/>
          <a:p>
            <a:pPr algn="ctr"/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THESE UNDERWRITERS ARE SOME</a:t>
            </a:r>
          </a:p>
          <a:p>
            <a:pPr algn="ctr"/>
            <a:r>
              <a:rPr lang="en-US" sz="36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OF THE BIGGEST BANKS IN THE WORLD</a:t>
            </a:r>
            <a:endParaRPr lang="en-US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65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1" y="2084317"/>
            <a:ext cx="12191999" cy="3283550"/>
          </a:xfrm>
          <a:solidFill>
            <a:srgbClr val="D3FEA0"/>
          </a:solidFill>
        </p:spPr>
        <p:txBody>
          <a:bodyPr>
            <a:normAutofit/>
          </a:bodyPr>
          <a:lstStyle/>
          <a:p>
            <a:pPr algn="ctr"/>
            <a:r>
              <a:rPr lang="en-US" sz="4800" b="1" dirty="0" smtClean="0">
                <a:solidFill>
                  <a:srgbClr val="0070C0"/>
                </a:solidFill>
              </a:rPr>
              <a:t>NEW YORK CITY’S INFRASTRUCTURE:</a:t>
            </a:r>
            <a:br>
              <a:rPr lang="en-US" sz="4800" b="1" dirty="0" smtClean="0">
                <a:solidFill>
                  <a:srgbClr val="0070C0"/>
                </a:solidFill>
              </a:rPr>
            </a:br>
            <a:r>
              <a:rPr lang="en-US" sz="4800" b="1" dirty="0" smtClean="0">
                <a:solidFill>
                  <a:srgbClr val="0070C0"/>
                </a:solidFill>
              </a:rPr>
              <a:t>HY FINANCING &amp; DEBT</a:t>
            </a:r>
            <a:endParaRPr lang="en-US" sz="4800" b="1" dirty="0">
              <a:solidFill>
                <a:srgbClr val="0070C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203372" y="0"/>
            <a:ext cx="121539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 smtClean="0"/>
              <a:t>#3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397455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526415"/>
          </a:xfrm>
          <a:solidFill>
            <a:srgbClr val="00B0F0"/>
          </a:solidFill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FUNDING HUDSON YARDS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7500" y="724958"/>
            <a:ext cx="11557000" cy="2041102"/>
          </a:xfrm>
          <a:solidFill>
            <a:srgbClr val="FFC000"/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900" dirty="0" smtClean="0"/>
              <a:t>WHAT IS HYIC?</a:t>
            </a:r>
          </a:p>
          <a:p>
            <a:pPr marL="0" indent="0" algn="ctr">
              <a:buNone/>
            </a:pPr>
            <a:r>
              <a:rPr lang="en-US" sz="3900" dirty="0" smtClean="0"/>
              <a:t>HUDSON YARDS INFRASTRUCTURE CORPORATION</a:t>
            </a:r>
          </a:p>
          <a:p>
            <a:pPr marL="0" indent="0" algn="ctr">
              <a:buNone/>
            </a:pPr>
            <a:r>
              <a:rPr lang="en-US" sz="2600" u="sng" dirty="0">
                <a:hlinkClick r:id="rId3"/>
              </a:rPr>
              <a:t>http://nycbonds.org/HYIC/html/hyic_disclaimer.html</a:t>
            </a:r>
            <a:endParaRPr lang="en-US" sz="2600" dirty="0"/>
          </a:p>
          <a:p>
            <a:pPr marL="0" indent="0" algn="ctr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-25400" y="7761411"/>
            <a:ext cx="18211030" cy="40201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sz="4800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pic>
        <p:nvPicPr>
          <p:cNvPr id="2050" name="Picture 2" descr="http://nycbonds.org/HYIC/images/HYIC_logo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507" y="4069397"/>
            <a:ext cx="11557000" cy="18161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7598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526415"/>
          </a:xfrm>
          <a:solidFill>
            <a:srgbClr val="00B0F0"/>
          </a:solidFill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FUNDING HUDSON YARDS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7500" y="724959"/>
            <a:ext cx="11557000" cy="108098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 smtClean="0"/>
              <a:t>HYIC</a:t>
            </a:r>
          </a:p>
          <a:p>
            <a:pPr marL="0" indent="0" algn="ctr">
              <a:buNone/>
            </a:pPr>
            <a:r>
              <a:rPr lang="en-US" dirty="0" smtClean="0"/>
              <a:t>HUDSON YARDS INFRASTRUCTURE CORPORATION</a:t>
            </a:r>
          </a:p>
          <a:p>
            <a:pPr marL="0" indent="0" algn="ctr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17500" y="2366011"/>
            <a:ext cx="11557000" cy="31889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/>
              <a:t> </a:t>
            </a:r>
            <a:r>
              <a:rPr lang="en-US" sz="3600" dirty="0" smtClean="0"/>
              <a:t>“a </a:t>
            </a:r>
            <a:r>
              <a:rPr lang="en-US" sz="3600" dirty="0"/>
              <a:t>local development </a:t>
            </a:r>
            <a:r>
              <a:rPr lang="en-US" sz="3600" dirty="0" smtClean="0"/>
              <a:t>corporation” </a:t>
            </a:r>
            <a:r>
              <a:rPr lang="en-US" sz="3600" dirty="0"/>
              <a:t>created in 2005 by the </a:t>
            </a:r>
            <a:r>
              <a:rPr lang="en-US" sz="3600" dirty="0" smtClean="0"/>
              <a:t>NYC under </a:t>
            </a:r>
            <a:r>
              <a:rPr lang="en-US" sz="3600" dirty="0"/>
              <a:t>the Not-For-Profit Corporation Law of </a:t>
            </a:r>
            <a:r>
              <a:rPr lang="en-US" sz="3600" dirty="0" smtClean="0"/>
              <a:t>NYS.</a:t>
            </a:r>
          </a:p>
          <a:p>
            <a:r>
              <a:rPr lang="en-US" sz="3600" dirty="0" smtClean="0"/>
              <a:t> created </a:t>
            </a:r>
            <a:r>
              <a:rPr lang="en-US" sz="3600" dirty="0"/>
              <a:t>to finance </a:t>
            </a:r>
            <a:r>
              <a:rPr lang="en-US" sz="3600" dirty="0" smtClean="0"/>
              <a:t>… acquisition </a:t>
            </a:r>
            <a:r>
              <a:rPr lang="en-US" sz="3600" dirty="0"/>
              <a:t>and infrastructure </a:t>
            </a:r>
            <a:r>
              <a:rPr lang="en-US" sz="3600" dirty="0" smtClean="0"/>
              <a:t>work, including extension </a:t>
            </a:r>
            <a:r>
              <a:rPr lang="en-US" sz="3600" dirty="0"/>
              <a:t>of the No. 7 subway line, </a:t>
            </a:r>
            <a:r>
              <a:rPr lang="en-US" sz="3600" dirty="0" smtClean="0"/>
              <a:t>HY public parks and boulevards…</a:t>
            </a:r>
          </a:p>
          <a:p>
            <a:pPr marL="0" indent="0">
              <a:buNone/>
            </a:pPr>
            <a:endParaRPr lang="en-US" sz="3600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en-US" sz="6600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8160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526415"/>
          </a:xfrm>
          <a:solidFill>
            <a:srgbClr val="00B0F0"/>
          </a:solidFill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FUNDING HUDSON YARDS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0" y="1885951"/>
            <a:ext cx="12192000" cy="4537709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3500" dirty="0" smtClean="0"/>
              <a:t>HYIC has been given the authority to issue bonds,</a:t>
            </a:r>
          </a:p>
          <a:p>
            <a:pPr marL="0" indent="0" algn="ctr">
              <a:buNone/>
            </a:pPr>
            <a:r>
              <a:rPr lang="en-US" sz="3500" b="1" u="sng" dirty="0" smtClean="0">
                <a:solidFill>
                  <a:srgbClr val="0070C0"/>
                </a:solidFill>
              </a:rPr>
              <a:t>backed by these sources of revenue</a:t>
            </a:r>
            <a:r>
              <a:rPr lang="en-US" sz="3500" b="1" dirty="0" smtClean="0">
                <a:solidFill>
                  <a:srgbClr val="0070C0"/>
                </a:solidFill>
              </a:rPr>
              <a:t>:</a:t>
            </a:r>
          </a:p>
          <a:p>
            <a:pPr marL="0" indent="0">
              <a:buNone/>
            </a:pPr>
            <a:endParaRPr lang="en-US" sz="3500" b="1" dirty="0" smtClean="0">
              <a:solidFill>
                <a:srgbClr val="0070C0"/>
              </a:solidFill>
            </a:endParaRPr>
          </a:p>
          <a:p>
            <a:r>
              <a:rPr lang="en-US" sz="3500" dirty="0" smtClean="0"/>
              <a:t>HY reduced property taxes for 19 years (PILOT PAYMENTS)</a:t>
            </a:r>
          </a:p>
          <a:p>
            <a:pPr marL="0" indent="0">
              <a:buNone/>
            </a:pPr>
            <a:r>
              <a:rPr lang="en-US" sz="3500" dirty="0"/>
              <a:t> </a:t>
            </a:r>
            <a:r>
              <a:rPr lang="en-US" sz="3500" dirty="0" smtClean="0"/>
              <a:t>          </a:t>
            </a:r>
            <a:r>
              <a:rPr lang="en-US" sz="3500" b="1" dirty="0" smtClean="0"/>
              <a:t>(TAXES that would have gone to the City)</a:t>
            </a:r>
          </a:p>
          <a:p>
            <a:pPr marL="0" indent="0">
              <a:buNone/>
            </a:pPr>
            <a:endParaRPr lang="en-US" sz="3500" b="1" dirty="0" smtClean="0"/>
          </a:p>
          <a:p>
            <a:pPr>
              <a:spcBef>
                <a:spcPts val="0"/>
              </a:spcBef>
            </a:pPr>
            <a:r>
              <a:rPr lang="en-US" sz="3500" dirty="0" smtClean="0"/>
              <a:t>HY mortgage </a:t>
            </a:r>
            <a:r>
              <a:rPr lang="en-US" sz="3500" dirty="0"/>
              <a:t>recording </a:t>
            </a:r>
            <a:r>
              <a:rPr lang="en-US" sz="3500" dirty="0" smtClean="0"/>
              <a:t>tax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3500" dirty="0"/>
              <a:t> </a:t>
            </a:r>
            <a:r>
              <a:rPr lang="en-US" sz="3500" dirty="0" smtClean="0"/>
              <a:t>          </a:t>
            </a:r>
            <a:r>
              <a:rPr lang="en-US" sz="3500" b="1" dirty="0" smtClean="0"/>
              <a:t>(TAXES that </a:t>
            </a:r>
            <a:r>
              <a:rPr lang="en-US" sz="3500" b="1" dirty="0"/>
              <a:t>would have gone to the City</a:t>
            </a:r>
            <a:r>
              <a:rPr lang="en-US" sz="3500" b="1" dirty="0" smtClean="0"/>
              <a:t>)</a:t>
            </a:r>
          </a:p>
          <a:p>
            <a:pPr marL="0" indent="0">
              <a:spcBef>
                <a:spcPts val="0"/>
              </a:spcBef>
              <a:buNone/>
            </a:pPr>
            <a:endParaRPr lang="en-US" sz="3500" dirty="0" smtClean="0"/>
          </a:p>
          <a:p>
            <a:r>
              <a:rPr lang="en-US" sz="3500" dirty="0" smtClean="0"/>
              <a:t>interest </a:t>
            </a:r>
            <a:r>
              <a:rPr lang="en-US" sz="3500" dirty="0"/>
              <a:t>payments from the </a:t>
            </a:r>
            <a:r>
              <a:rPr lang="en-US" sz="3500" dirty="0" smtClean="0"/>
              <a:t>City, until private revenue kicks in (see above)</a:t>
            </a:r>
          </a:p>
          <a:p>
            <a:pPr marL="0" indent="0">
              <a:buNone/>
            </a:pPr>
            <a:r>
              <a:rPr lang="en-US" sz="3500" dirty="0"/>
              <a:t> </a:t>
            </a:r>
            <a:r>
              <a:rPr lang="en-US" sz="3500" dirty="0" smtClean="0"/>
              <a:t>          </a:t>
            </a:r>
            <a:r>
              <a:rPr lang="en-US" sz="3500" b="1" dirty="0" smtClean="0"/>
              <a:t>paid from city tax revenues.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4800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14960" y="526310"/>
            <a:ext cx="11557000" cy="10809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dirty="0" smtClean="0"/>
              <a:t>HYIC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dirty="0" smtClean="0"/>
              <a:t>HUDSON YARDS INFRASTRUCTURE CORPORATION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7501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526415"/>
          </a:xfrm>
          <a:solidFill>
            <a:srgbClr val="00B0F0"/>
          </a:solidFill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FUNDING HUDSON YARDS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0" y="1885951"/>
            <a:ext cx="12192000" cy="45377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4800" dirty="0" smtClean="0"/>
              <a:t>The people of NYC are subsidizing the private real estate developers.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4800" dirty="0" smtClean="0"/>
              <a:t>They pay less taxes into our operating budget.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4800" dirty="0" smtClean="0"/>
              <a:t>We will end up paying more.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14960" y="526310"/>
            <a:ext cx="11557000" cy="10809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dirty="0" smtClean="0"/>
              <a:t>HYIC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dirty="0" smtClean="0"/>
              <a:t>HUDSON YARDS INFRASTRUCTURE CORPORATION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1834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526415"/>
          </a:xfrm>
          <a:solidFill>
            <a:srgbClr val="00B0F0"/>
          </a:solidFill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FUNDING HUDSON YARDS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7500" y="2580006"/>
            <a:ext cx="11557000" cy="1527174"/>
          </a:xfrm>
          <a:solidFill>
            <a:srgbClr val="FFC000"/>
          </a:solidFill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en-US" sz="4000" b="1" dirty="0" smtClean="0"/>
              <a:t>WHAT ARE THE HYIC BONDS</a:t>
            </a:r>
          </a:p>
          <a:p>
            <a:pPr marL="0" indent="0" algn="ctr">
              <a:buNone/>
            </a:pPr>
            <a:r>
              <a:rPr lang="en-US" sz="4000" b="1" dirty="0" smtClean="0"/>
              <a:t>THAT WILL PAY FOR THE CITY’S INFRASTRUCTURE IN HY?</a:t>
            </a:r>
          </a:p>
          <a:p>
            <a:pPr marL="0" indent="0">
              <a:spcBef>
                <a:spcPts val="0"/>
              </a:spcBef>
              <a:buNone/>
            </a:pPr>
            <a:endParaRPr lang="en-US" b="1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2881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526415"/>
          </a:xfrm>
          <a:solidFill>
            <a:srgbClr val="00B0F0"/>
          </a:solidFill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FUNDING HUDSON YARDS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746" y="1000548"/>
            <a:ext cx="10986507" cy="5044652"/>
          </a:xfrm>
        </p:spPr>
      </p:pic>
      <p:sp>
        <p:nvSpPr>
          <p:cNvPr id="3" name="TextBox 2"/>
          <p:cNvSpPr txBox="1"/>
          <p:nvPr/>
        </p:nvSpPr>
        <p:spPr>
          <a:xfrm>
            <a:off x="2697480" y="6045200"/>
            <a:ext cx="7608173" cy="707886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4000" dirty="0" smtClean="0"/>
              <a:t>WHO ARE THE UNDERWRITERS? ? ?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4253817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526415"/>
          </a:xfrm>
          <a:solidFill>
            <a:srgbClr val="00B0F0"/>
          </a:solidFill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FUNDING HUDSON YARDS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19" y="1862667"/>
            <a:ext cx="11984041" cy="4675293"/>
          </a:xfrm>
        </p:spPr>
      </p:pic>
      <p:sp>
        <p:nvSpPr>
          <p:cNvPr id="5" name="TextBox 4"/>
          <p:cNvSpPr txBox="1"/>
          <p:nvPr/>
        </p:nvSpPr>
        <p:spPr>
          <a:xfrm>
            <a:off x="3808328" y="871375"/>
            <a:ext cx="45753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UNDERWRITING BANKS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77512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1" y="2084317"/>
            <a:ext cx="12191999" cy="3283550"/>
          </a:xfrm>
          <a:solidFill>
            <a:srgbClr val="D3FEA0"/>
          </a:solidFill>
        </p:spPr>
        <p:txBody>
          <a:bodyPr>
            <a:normAutofit/>
          </a:bodyPr>
          <a:lstStyle/>
          <a:p>
            <a:r>
              <a:rPr lang="en-US" sz="4800" b="1" dirty="0" smtClean="0"/>
              <a:t>HUDSON YARDS …</a:t>
            </a:r>
            <a:endParaRPr lang="en-US" sz="4800" b="1" dirty="0">
              <a:solidFill>
                <a:srgbClr val="0070C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436533" y="2318064"/>
            <a:ext cx="775546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/>
              <a:t>FUNDED (FINANCED) </a:t>
            </a:r>
          </a:p>
          <a:p>
            <a:r>
              <a:rPr lang="en-US" sz="4800" b="1" dirty="0" smtClean="0"/>
              <a:t>BY THE PRIVATE DEBT-MONEY BANKING SYSTEM</a:t>
            </a:r>
            <a:endParaRPr lang="en-US" sz="4800" dirty="0"/>
          </a:p>
        </p:txBody>
      </p:sp>
      <p:sp>
        <p:nvSpPr>
          <p:cNvPr id="5" name="TextBox 4"/>
          <p:cNvSpPr txBox="1"/>
          <p:nvPr/>
        </p:nvSpPr>
        <p:spPr>
          <a:xfrm>
            <a:off x="5203372" y="0"/>
            <a:ext cx="121539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 smtClean="0"/>
              <a:t>#2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5954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526415"/>
          </a:xfrm>
          <a:solidFill>
            <a:srgbClr val="00B0F0"/>
          </a:solidFill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FUNDING HUDSON YARDS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37260"/>
            <a:ext cx="12192000" cy="4434839"/>
          </a:xfrm>
        </p:spPr>
      </p:pic>
      <p:sp>
        <p:nvSpPr>
          <p:cNvPr id="6" name="TextBox 5"/>
          <p:cNvSpPr txBox="1"/>
          <p:nvPr/>
        </p:nvSpPr>
        <p:spPr>
          <a:xfrm>
            <a:off x="2697480" y="6045200"/>
            <a:ext cx="7608173" cy="707886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4000" dirty="0" smtClean="0"/>
              <a:t>WHO ARE THE UNDERWRITERS? ? ?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844905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526415"/>
          </a:xfrm>
          <a:solidFill>
            <a:srgbClr val="00B0F0"/>
          </a:solidFill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FUNDING HUDSON YARDS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645" y="2507501"/>
            <a:ext cx="10576709" cy="187844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808328" y="871375"/>
            <a:ext cx="45753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UNDERWRITING BANKS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698332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526415"/>
          </a:xfrm>
          <a:solidFill>
            <a:srgbClr val="00B0F0"/>
          </a:solidFill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FUNDING HUDSON YARDS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734" y="1496063"/>
            <a:ext cx="11643466" cy="5361937"/>
          </a:xfrm>
        </p:spPr>
      </p:pic>
      <p:sp>
        <p:nvSpPr>
          <p:cNvPr id="5" name="TextBox 4"/>
          <p:cNvSpPr txBox="1"/>
          <p:nvPr/>
        </p:nvSpPr>
        <p:spPr>
          <a:xfrm>
            <a:off x="2605908" y="595740"/>
            <a:ext cx="6685997" cy="830997"/>
          </a:xfrm>
          <a:prstGeom prst="rect">
            <a:avLst/>
          </a:prstGeom>
          <a:solidFill>
            <a:srgbClr val="CDE6FD"/>
          </a:solidFill>
        </p:spPr>
        <p:txBody>
          <a:bodyPr wrap="none" rtlCol="0">
            <a:spAutoFit/>
          </a:bodyPr>
          <a:lstStyle/>
          <a:p>
            <a:r>
              <a:rPr lang="en-US" sz="2400" dirty="0" smtClean="0"/>
              <a:t>THESE SAME UNDERWRITING BANKS ARE ALSO</a:t>
            </a:r>
          </a:p>
          <a:p>
            <a:r>
              <a:rPr lang="en-US" sz="2400" dirty="0" smtClean="0"/>
              <a:t>IN DERIVATIVE DEALS WITH THE CITY OF NEW YORK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1974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1" y="2084317"/>
            <a:ext cx="12191999" cy="3283550"/>
          </a:xfrm>
          <a:solidFill>
            <a:srgbClr val="D3FEA0"/>
          </a:solidFill>
        </p:spPr>
        <p:txBody>
          <a:bodyPr>
            <a:normAutofit/>
          </a:bodyPr>
          <a:lstStyle/>
          <a:p>
            <a:pPr algn="ctr"/>
            <a:r>
              <a:rPr lang="en-US" sz="4800" b="1" dirty="0" smtClean="0">
                <a:solidFill>
                  <a:srgbClr val="0070C0"/>
                </a:solidFill>
              </a:rPr>
              <a:t>PRIVATE DEVELOPERS’ INFRASTRUCTURE:</a:t>
            </a:r>
            <a:br>
              <a:rPr lang="en-US" sz="4800" b="1" dirty="0" smtClean="0">
                <a:solidFill>
                  <a:srgbClr val="0070C0"/>
                </a:solidFill>
              </a:rPr>
            </a:br>
            <a:r>
              <a:rPr lang="en-US" sz="4800" b="1" dirty="0" smtClean="0">
                <a:solidFill>
                  <a:srgbClr val="0070C0"/>
                </a:solidFill>
              </a:rPr>
              <a:t>HY FINANCING &amp; DEBT</a:t>
            </a:r>
            <a:endParaRPr lang="en-US" sz="4800" b="1" dirty="0">
              <a:solidFill>
                <a:srgbClr val="0070C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203372" y="0"/>
            <a:ext cx="121539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 smtClean="0"/>
              <a:t>#4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2533516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526415"/>
          </a:xfrm>
          <a:solidFill>
            <a:srgbClr val="00B0F0"/>
          </a:solidFill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FUNDING HUDSON YARDS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26415"/>
            <a:ext cx="4617719" cy="3656964"/>
          </a:xfrm>
          <a:solidFill>
            <a:srgbClr val="FFFF00"/>
          </a:solidFill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HUDSON YARDS is a joint Related/Oxford venture.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The funding for the private developers is kept confidential, but several tentative loan agreements have come out in the public press.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3660" y="526415"/>
            <a:ext cx="5768340" cy="6371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1193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526415"/>
          </a:xfrm>
          <a:solidFill>
            <a:srgbClr val="00B0F0"/>
          </a:solidFill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FUNDING HUDSON YARDS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26415"/>
            <a:ext cx="4617719" cy="3656964"/>
          </a:xfrm>
          <a:solidFill>
            <a:srgbClr val="FFFF00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HUDSON YARDS is a joint Related/Oxford venture.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The funding for the private developers is kept confidential, but several loan agreements have come out in the public press.</a:t>
            </a:r>
          </a:p>
        </p:txBody>
      </p:sp>
      <p:sp>
        <p:nvSpPr>
          <p:cNvPr id="5" name="Rectangle 4"/>
          <p:cNvSpPr/>
          <p:nvPr/>
        </p:nvSpPr>
        <p:spPr>
          <a:xfrm>
            <a:off x="6351268" y="2354897"/>
            <a:ext cx="4964431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“Related 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has a tentative commitment with </a:t>
            </a:r>
            <a:r>
              <a:rPr lang="en-US" sz="2400" u="sng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2" tooltip="Get Quote"/>
              </a:rPr>
              <a:t>Bank of America Corp. (BAC)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and other lenders for about $400 million of financing on the $1.2 billion tower, said the person, who asked not to be identified because talks are private. The financing package should be completed by the end of the year, the person said</a:t>
            </a:r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.”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1810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526415"/>
          </a:xfrm>
          <a:solidFill>
            <a:srgbClr val="00B0F0"/>
          </a:solidFill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FUNDING HUDSON YARDS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26415"/>
            <a:ext cx="4617719" cy="3656964"/>
          </a:xfrm>
          <a:solidFill>
            <a:srgbClr val="FFFF00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HUDSON YARDS is a joint Related/Oxford venture.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The funding for the private developers is kept confidential, but several loan agreements have come out in the public press.</a:t>
            </a:r>
          </a:p>
        </p:txBody>
      </p:sp>
      <p:sp>
        <p:nvSpPr>
          <p:cNvPr id="5" name="Rectangle 4"/>
          <p:cNvSpPr/>
          <p:nvPr/>
        </p:nvSpPr>
        <p:spPr>
          <a:xfrm>
            <a:off x="5922644" y="1349057"/>
            <a:ext cx="4964431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u="sng" dirty="0"/>
              <a:t>Starwood Property Trust </a:t>
            </a:r>
            <a:r>
              <a:rPr lang="en-US" sz="2400" dirty="0"/>
              <a:t>said in a release that it “led the origination of $475 million” for the overall construction loan of the first phase of the project and that it will fund $350 million. The remainder will be contributed by Oxford and the United Brotherhood of Carpenters and Joiners</a:t>
            </a:r>
            <a:r>
              <a:rPr lang="en-US" sz="2400" dirty="0" smtClean="0"/>
              <a:t>.</a:t>
            </a:r>
          </a:p>
          <a:p>
            <a:endParaRPr lang="en-US" sz="2400" dirty="0"/>
          </a:p>
          <a:p>
            <a:r>
              <a:rPr lang="en-US" sz="2400" dirty="0"/>
              <a:t>Equity investors were advised by J.P. Morgan Asset Management, which is also providing $100 million.</a:t>
            </a:r>
          </a:p>
        </p:txBody>
      </p:sp>
    </p:spTree>
    <p:extLst>
      <p:ext uri="{BB962C8B-B14F-4D97-AF65-F5344CB8AC3E}">
        <p14:creationId xmlns:p14="http://schemas.microsoft.com/office/powerpoint/2010/main" val="2109633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526415"/>
          </a:xfrm>
          <a:solidFill>
            <a:srgbClr val="00B0F0"/>
          </a:solidFill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FUNDING HUDSON YARDS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7500" y="2214245"/>
            <a:ext cx="11557000" cy="46437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“Goldman</a:t>
            </a:r>
            <a:r>
              <a:rPr lang="en-US" b="1" dirty="0"/>
              <a:t>, Starwood Near a Deal on Financing for Extended Stay 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By </a:t>
            </a:r>
            <a:r>
              <a:rPr lang="en-US" dirty="0" err="1" smtClean="0"/>
              <a:t>Lingling</a:t>
            </a:r>
            <a:r>
              <a:rPr lang="en-US" dirty="0" smtClean="0"/>
              <a:t> Wei    -- May </a:t>
            </a:r>
            <a:r>
              <a:rPr lang="en-US" dirty="0"/>
              <a:t>10, </a:t>
            </a:r>
            <a:r>
              <a:rPr lang="en-US" dirty="0" smtClean="0"/>
              <a:t>2010</a:t>
            </a:r>
          </a:p>
          <a:p>
            <a:pPr marL="0" indent="0">
              <a:buNone/>
            </a:pPr>
            <a:r>
              <a:rPr lang="en-US" dirty="0" smtClean="0"/>
              <a:t>…  </a:t>
            </a:r>
            <a:r>
              <a:rPr lang="en-US" b="1" dirty="0" smtClean="0"/>
              <a:t>Goldman Sachs </a:t>
            </a:r>
            <a:r>
              <a:rPr lang="en-US" b="1" dirty="0"/>
              <a:t>Group Inc</a:t>
            </a:r>
            <a:r>
              <a:rPr lang="en-US" dirty="0"/>
              <a:t>. is close to a deal to provide $2.2 billion in financing to a group led by Starwood Capital Group in its bid for hotel chain Extended Stay </a:t>
            </a:r>
            <a:r>
              <a:rPr lang="en-US" dirty="0" err="1" smtClean="0"/>
              <a:t>Inc</a:t>
            </a:r>
            <a:r>
              <a:rPr lang="en-US" dirty="0" smtClean="0"/>
              <a:t> …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financing </a:t>
            </a:r>
            <a:r>
              <a:rPr lang="en-US" dirty="0" smtClean="0"/>
              <a:t>package  …   </a:t>
            </a:r>
            <a:r>
              <a:rPr lang="en-US" dirty="0"/>
              <a:t>is a sign that big banks like Goldman are trying to flex their muscles in commercial real-estate lending as the market struggles to recover from its worst trough in decades. 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/>
              <a:t>About $1 billion of the money would come from Goldman's partner in the deal</a:t>
            </a:r>
            <a:r>
              <a:rPr lang="en-US" dirty="0" smtClean="0"/>
              <a:t>,  </a:t>
            </a:r>
            <a:r>
              <a:rPr lang="en-US" b="1" dirty="0" smtClean="0"/>
              <a:t>Citigroup </a:t>
            </a:r>
            <a:r>
              <a:rPr lang="en-US" b="1" dirty="0"/>
              <a:t>Inc</a:t>
            </a:r>
            <a:r>
              <a:rPr lang="en-US" dirty="0"/>
              <a:t>., the people said</a:t>
            </a:r>
            <a:r>
              <a:rPr lang="en-US" dirty="0" smtClean="0"/>
              <a:t>.”</a:t>
            </a:r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685641"/>
            <a:ext cx="12192000" cy="889318"/>
          </a:xfrm>
          <a:prstGeom prst="rect">
            <a:avLst/>
          </a:prstGeom>
          <a:solidFill>
            <a:srgbClr val="FFFF00"/>
          </a:solidFill>
        </p:spPr>
        <p:txBody>
          <a:bodyPr vert="horz" lIns="91440" tIns="45720" rIns="91440" bIns="45720" rtlCol="0" anchor="ctr">
            <a:normAutofit fontScale="8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dirty="0" smtClean="0"/>
              <a:t>THE PRIVATE DEBT-MONEY BANKS</a:t>
            </a:r>
          </a:p>
          <a:p>
            <a:pPr algn="ctr"/>
            <a:r>
              <a:rPr lang="en-US" b="1" dirty="0" smtClean="0"/>
              <a:t>ARE ALSO BEHIND THE PRIVATE EQUITY MONEY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055641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1" y="2084317"/>
            <a:ext cx="12191999" cy="3283550"/>
          </a:xfrm>
          <a:solidFill>
            <a:srgbClr val="D3FEA0"/>
          </a:solidFill>
        </p:spPr>
        <p:txBody>
          <a:bodyPr>
            <a:normAutofit/>
          </a:bodyPr>
          <a:lstStyle/>
          <a:p>
            <a:pPr algn="ctr"/>
            <a:r>
              <a:rPr lang="en-US" sz="4800" b="1" dirty="0" smtClean="0">
                <a:solidFill>
                  <a:srgbClr val="0070C0"/>
                </a:solidFill>
              </a:rPr>
              <a:t>THE FEDERAL NEED ACT:</a:t>
            </a:r>
            <a:br>
              <a:rPr lang="en-US" sz="4800" b="1" dirty="0" smtClean="0">
                <a:solidFill>
                  <a:srgbClr val="0070C0"/>
                </a:solidFill>
              </a:rPr>
            </a:br>
            <a:r>
              <a:rPr lang="en-US" sz="4800" b="1" dirty="0" smtClean="0">
                <a:solidFill>
                  <a:srgbClr val="0070C0"/>
                </a:solidFill>
              </a:rPr>
              <a:t>ALTERNATIVE</a:t>
            </a:r>
            <a:br>
              <a:rPr lang="en-US" sz="4800" b="1" dirty="0" smtClean="0">
                <a:solidFill>
                  <a:srgbClr val="0070C0"/>
                </a:solidFill>
              </a:rPr>
            </a:br>
            <a:r>
              <a:rPr lang="en-US" sz="4800" b="1" dirty="0" smtClean="0">
                <a:solidFill>
                  <a:srgbClr val="0070C0"/>
                </a:solidFill>
              </a:rPr>
              <a:t>INTEREST-FREE </a:t>
            </a:r>
            <a:br>
              <a:rPr lang="en-US" sz="4800" b="1" dirty="0" smtClean="0">
                <a:solidFill>
                  <a:srgbClr val="0070C0"/>
                </a:solidFill>
              </a:rPr>
            </a:br>
            <a:r>
              <a:rPr lang="en-US" sz="4800" b="1" dirty="0" smtClean="0">
                <a:solidFill>
                  <a:srgbClr val="0070C0"/>
                </a:solidFill>
              </a:rPr>
              <a:t>FINANCING</a:t>
            </a:r>
            <a:endParaRPr lang="en-US" sz="4800" b="1" dirty="0">
              <a:solidFill>
                <a:srgbClr val="0070C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203372" y="0"/>
            <a:ext cx="121539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 smtClean="0"/>
              <a:t>#5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2244982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526415"/>
          </a:xfrm>
          <a:solidFill>
            <a:srgbClr val="00B0F0"/>
          </a:solidFill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FUNDING HUDSON YARDS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848688"/>
            <a:ext cx="12192000" cy="2317672"/>
          </a:xfr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0" y="861060"/>
            <a:ext cx="12192000" cy="1242060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 smtClean="0"/>
              <a:t>NEED ACT </a:t>
            </a:r>
          </a:p>
          <a:p>
            <a:pPr algn="ctr"/>
            <a:r>
              <a:rPr lang="en-US" dirty="0" smtClean="0"/>
              <a:t>INTEREST FREE LENDING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6278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1" y="2084317"/>
            <a:ext cx="12191999" cy="3283550"/>
          </a:xfrm>
          <a:solidFill>
            <a:srgbClr val="D3FEA0"/>
          </a:solidFill>
        </p:spPr>
        <p:txBody>
          <a:bodyPr>
            <a:normAutofit/>
          </a:bodyPr>
          <a:lstStyle/>
          <a:p>
            <a:pPr algn="ctr"/>
            <a:r>
              <a:rPr lang="en-US" sz="4800" b="1" dirty="0" smtClean="0">
                <a:solidFill>
                  <a:srgbClr val="0070C0"/>
                </a:solidFill>
              </a:rPr>
              <a:t>OUR CITY BUDGET &amp; DEBT</a:t>
            </a:r>
            <a:endParaRPr lang="en-US" sz="4800" b="1" dirty="0">
              <a:solidFill>
                <a:srgbClr val="0070C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203372" y="0"/>
            <a:ext cx="121539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 smtClean="0"/>
              <a:t>#2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3503179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526415"/>
          </a:xfrm>
          <a:solidFill>
            <a:srgbClr val="00B0F0"/>
          </a:solidFill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FUNDING HUDSON YARDS</a:t>
            </a: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0" y="861060"/>
            <a:ext cx="12192000" cy="1987628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 smtClean="0"/>
              <a:t>NEED ACT </a:t>
            </a:r>
          </a:p>
          <a:p>
            <a:pPr algn="ctr"/>
            <a:r>
              <a:rPr lang="en-US" dirty="0" smtClean="0"/>
              <a:t>PRIVATE BANKS CANNOT CREATE MONEY –</a:t>
            </a:r>
          </a:p>
          <a:p>
            <a:pPr algn="ctr"/>
            <a:r>
              <a:rPr lang="en-US" dirty="0" smtClean="0"/>
              <a:t>ONLY LOAN EXISTING DEPOSITS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762" y="3183333"/>
            <a:ext cx="11042476" cy="619158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70862" y="6560820"/>
            <a:ext cx="11346376" cy="286232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                                                                                                                                                                                                                   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073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526415"/>
          </a:xfrm>
          <a:solidFill>
            <a:srgbClr val="00B0F0"/>
          </a:solidFill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FUNDING HUDSON YARDS</a:t>
            </a: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0" y="1432560"/>
            <a:ext cx="12192000" cy="2567940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 smtClean="0"/>
              <a:t>NEED ACT </a:t>
            </a:r>
          </a:p>
          <a:p>
            <a:pPr algn="ctr"/>
            <a:r>
              <a:rPr lang="en-US" dirty="0" smtClean="0"/>
              <a:t>25% OF NEW FEDERAL MONEY WILL BE</a:t>
            </a:r>
          </a:p>
          <a:p>
            <a:pPr algn="ctr"/>
            <a:r>
              <a:rPr lang="en-US" dirty="0" smtClean="0"/>
              <a:t>GIVEN TO STATE GOVERNMENTS AS GRANTS</a:t>
            </a:r>
          </a:p>
          <a:p>
            <a:pPr algn="ctr"/>
            <a:r>
              <a:rPr lang="en-US" dirty="0" smtClean="0"/>
              <a:t>TO BE USED AS THE STATE SEES FIT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8120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526415"/>
          </a:xfrm>
          <a:solidFill>
            <a:srgbClr val="00B0F0"/>
          </a:solidFill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FUNDING HUDSON YARDS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6333" y="911225"/>
            <a:ext cx="11557000" cy="4351338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sz="5400" dirty="0" smtClean="0"/>
              <a:t>THE END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183203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526415"/>
          </a:xfrm>
          <a:solidFill>
            <a:srgbClr val="00B0F0"/>
          </a:solidFill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FUNDING HUDSON YARDS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08959"/>
            <a:ext cx="12192000" cy="401717"/>
          </a:xfrm>
          <a:solidFill>
            <a:srgbClr val="00FFFF"/>
          </a:solidFill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2400" b="1" dirty="0" smtClean="0"/>
              <a:t>HOW DO THE WORKING PEOPLE OF NYC PAY FOR THEIR CITY AND ITS SERVICES?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397233" y="1035374"/>
            <a:ext cx="3397533" cy="646331"/>
          </a:xfrm>
          <a:prstGeom prst="rect">
            <a:avLst/>
          </a:prstGeom>
          <a:solidFill>
            <a:srgbClr val="FFFFCC"/>
          </a:solidFill>
        </p:spPr>
        <p:txBody>
          <a:bodyPr wrap="none" rtlCol="0">
            <a:spAutoFit/>
          </a:bodyPr>
          <a:lstStyle/>
          <a:p>
            <a:r>
              <a:rPr lang="en-US" b="1" dirty="0" smtClean="0"/>
              <a:t>DAILY OPERATIONS paid by TAXES</a:t>
            </a:r>
          </a:p>
          <a:p>
            <a:r>
              <a:rPr lang="en-US" b="1" dirty="0" smtClean="0"/>
              <a:t>$69 BILLION IN 2013</a:t>
            </a:r>
            <a:endParaRPr lang="en-US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021378" y="1813467"/>
            <a:ext cx="4248279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>
                <a:solidFill>
                  <a:srgbClr val="0070C0"/>
                </a:solidFill>
              </a:rPr>
              <a:t>SPENT ON, such things as:</a:t>
            </a:r>
            <a:r>
              <a:rPr lang="en-US" dirty="0" smtClean="0">
                <a:solidFill>
                  <a:srgbClr val="0070C0"/>
                </a:solidFill>
              </a:rPr>
              <a:t>   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   general </a:t>
            </a:r>
            <a:r>
              <a:rPr lang="en-US" dirty="0" err="1" smtClean="0"/>
              <a:t>gov</a:t>
            </a:r>
            <a:r>
              <a:rPr lang="en-US" dirty="0" smtClean="0"/>
              <a:t>                                   91%</a:t>
            </a:r>
          </a:p>
          <a:p>
            <a:pPr lvl="1"/>
            <a:r>
              <a:rPr lang="en-US" dirty="0" smtClean="0"/>
              <a:t>education</a:t>
            </a:r>
          </a:p>
          <a:p>
            <a:pPr lvl="1"/>
            <a:r>
              <a:rPr lang="en-US" dirty="0" smtClean="0"/>
              <a:t>social services</a:t>
            </a:r>
          </a:p>
          <a:p>
            <a:pPr lvl="1"/>
            <a:r>
              <a:rPr lang="en-US" dirty="0" smtClean="0"/>
              <a:t>police, fire, etc.</a:t>
            </a:r>
          </a:p>
          <a:p>
            <a:pPr lvl="1"/>
            <a:r>
              <a:rPr lang="en-US" dirty="0" smtClean="0"/>
              <a:t>pension &amp; fringe benefits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 smtClean="0">
                <a:solidFill>
                  <a:srgbClr val="FF0000"/>
                </a:solidFill>
              </a:rPr>
              <a:t>   debt service                                    9%</a:t>
            </a:r>
          </a:p>
          <a:p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        (interest &amp; principal on</a:t>
            </a:r>
          </a:p>
          <a:p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         outstanding debt)</a:t>
            </a:r>
          </a:p>
          <a:p>
            <a:r>
              <a:rPr lang="en-US" b="1" dirty="0"/>
              <a:t> </a:t>
            </a:r>
            <a:r>
              <a:rPr lang="en-US" b="1" dirty="0" smtClean="0"/>
              <a:t>                                                                ------</a:t>
            </a:r>
          </a:p>
          <a:p>
            <a:r>
              <a:rPr lang="en-US" b="1" dirty="0"/>
              <a:t> </a:t>
            </a:r>
            <a:r>
              <a:rPr lang="en-US" b="1" dirty="0" smtClean="0"/>
              <a:t>                                                                100%  </a:t>
            </a:r>
            <a:endParaRPr lang="en-US" b="1" dirty="0"/>
          </a:p>
        </p:txBody>
      </p:sp>
      <p:sp>
        <p:nvSpPr>
          <p:cNvPr id="8" name="Up Arrow 7"/>
          <p:cNvSpPr/>
          <p:nvPr/>
        </p:nvSpPr>
        <p:spPr>
          <a:xfrm rot="17625117">
            <a:off x="5974496" y="4126494"/>
            <a:ext cx="484632" cy="978408"/>
          </a:xfrm>
          <a:prstGeom prst="upArrow">
            <a:avLst/>
          </a:prstGeom>
          <a:solidFill>
            <a:srgbClr val="00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6975604" y="4196866"/>
            <a:ext cx="4774064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>
                <a:solidFill>
                  <a:srgbClr val="0070C0"/>
                </a:solidFill>
              </a:rPr>
              <a:t>PAID BY: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 smtClean="0">
                <a:solidFill>
                  <a:srgbClr val="FF0000"/>
                </a:solidFill>
              </a:rPr>
              <a:t>taxes                                                   63%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fed &amp; state categorical grants         27%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Other non-tax                                    10%</a:t>
            </a:r>
          </a:p>
          <a:p>
            <a:r>
              <a:rPr lang="en-US" dirty="0" smtClean="0"/>
              <a:t>                                                                 -------</a:t>
            </a:r>
          </a:p>
          <a:p>
            <a:r>
              <a:rPr lang="en-US" dirty="0"/>
              <a:t> </a:t>
            </a:r>
            <a:r>
              <a:rPr lang="en-US" dirty="0" smtClean="0"/>
              <a:t>                                                                 100%           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021378" y="6151033"/>
            <a:ext cx="109088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WHAT IS THE ‘</a:t>
            </a:r>
            <a:r>
              <a:rPr lang="en-US" sz="2400" b="1" dirty="0" smtClean="0">
                <a:solidFill>
                  <a:srgbClr val="FF0000"/>
                </a:solidFill>
              </a:rPr>
              <a:t>DEBT SERVICE</a:t>
            </a:r>
            <a:r>
              <a:rPr lang="en-US" sz="2400" dirty="0" smtClean="0"/>
              <a:t>’ THE PEOPLE ARE PAYING FOR OUT OF THEIR TAXES? ? ? ?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289460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526415"/>
          </a:xfrm>
          <a:solidFill>
            <a:srgbClr val="00B0F0"/>
          </a:solidFill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FUNDING HUDSON YARDS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08959"/>
            <a:ext cx="12192000" cy="401717"/>
          </a:xfrm>
          <a:solidFill>
            <a:srgbClr val="00FFFF"/>
          </a:solidFill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2400" b="1" dirty="0" smtClean="0"/>
              <a:t>HOW DO THE WORKING PEOPLE OF NYC PAY FOR THEIR CITY AND ITS SERVICES?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344154" y="1650467"/>
            <a:ext cx="5221942" cy="646331"/>
          </a:xfrm>
          <a:prstGeom prst="rect">
            <a:avLst/>
          </a:prstGeom>
          <a:solidFill>
            <a:srgbClr val="FFFF99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INFRASTRUCTURE BUILDING - - paid by BORROWING</a:t>
            </a:r>
          </a:p>
          <a:p>
            <a:pPr algn="ctr"/>
            <a:r>
              <a:rPr lang="en-US" b="1" dirty="0" smtClean="0"/>
              <a:t>2013-2016:    $34.4 Billion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44587" y="5746613"/>
            <a:ext cx="83219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‘</a:t>
            </a:r>
            <a:r>
              <a:rPr lang="en-US" sz="2400" b="1" dirty="0" smtClean="0">
                <a:solidFill>
                  <a:srgbClr val="FF0000"/>
                </a:solidFill>
              </a:rPr>
              <a:t>DEBT SERVICE</a:t>
            </a:r>
            <a:r>
              <a:rPr lang="en-US" sz="2400" dirty="0" smtClean="0"/>
              <a:t>’ is used to pay the interest on the OTHER BUDGET: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944587" y="3070767"/>
            <a:ext cx="4537909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>
                <a:solidFill>
                  <a:srgbClr val="0070C0"/>
                </a:solidFill>
              </a:rPr>
              <a:t>SPENT ON INFRASTRUCTURE FOR:</a:t>
            </a:r>
          </a:p>
          <a:p>
            <a:r>
              <a:rPr lang="en-US" b="1" dirty="0" smtClean="0"/>
              <a:t>Education, Environmental Protection,</a:t>
            </a:r>
          </a:p>
          <a:p>
            <a:r>
              <a:rPr lang="en-US" b="1" dirty="0" smtClean="0"/>
              <a:t>General Services, Health, Social Services,</a:t>
            </a:r>
          </a:p>
          <a:p>
            <a:r>
              <a:rPr lang="en-US" b="1" dirty="0" smtClean="0"/>
              <a:t>Housing, Parks, Libs, Public Safety, Sanitation,</a:t>
            </a:r>
          </a:p>
          <a:p>
            <a:r>
              <a:rPr lang="en-US" b="1" dirty="0" smtClean="0"/>
              <a:t>Transportation, etc.</a:t>
            </a:r>
          </a:p>
          <a:p>
            <a:endParaRPr lang="en-US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6975604" y="4196866"/>
            <a:ext cx="28204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>
                <a:solidFill>
                  <a:srgbClr val="0070C0"/>
                </a:solidFill>
              </a:rPr>
              <a:t>PAID BY: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BOND BORROWING BY NYC</a:t>
            </a:r>
            <a:endParaRPr lang="en-US" dirty="0"/>
          </a:p>
        </p:txBody>
      </p:sp>
      <p:sp>
        <p:nvSpPr>
          <p:cNvPr id="15" name="Up Arrow 14"/>
          <p:cNvSpPr/>
          <p:nvPr/>
        </p:nvSpPr>
        <p:spPr>
          <a:xfrm rot="17625117">
            <a:off x="5986734" y="3288830"/>
            <a:ext cx="484632" cy="978408"/>
          </a:xfrm>
          <a:prstGeom prst="upArrow">
            <a:avLst/>
          </a:prstGeom>
          <a:solidFill>
            <a:srgbClr val="00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640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526415"/>
          </a:xfrm>
          <a:solidFill>
            <a:srgbClr val="00B0F0"/>
          </a:solidFill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FUNDING HUDSON YARDS</a:t>
            </a:r>
            <a:endParaRPr 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3974" y="1637605"/>
            <a:ext cx="7962986" cy="5220395"/>
          </a:xfrm>
        </p:spPr>
      </p:pic>
      <p:sp>
        <p:nvSpPr>
          <p:cNvPr id="5" name="TextBox 4"/>
          <p:cNvSpPr txBox="1"/>
          <p:nvPr/>
        </p:nvSpPr>
        <p:spPr>
          <a:xfrm>
            <a:off x="1004332" y="526415"/>
            <a:ext cx="9807237" cy="584775"/>
          </a:xfrm>
          <a:prstGeom prst="rect">
            <a:avLst/>
          </a:prstGeom>
          <a:solidFill>
            <a:srgbClr val="FFFF99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smtClean="0"/>
              <a:t>2013: TOTAL OUTSTANDING BOND DEBT - $106 BILLION) </a:t>
            </a:r>
            <a:endParaRPr lang="en-US" sz="32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043976" y="1052830"/>
            <a:ext cx="10104048" cy="584775"/>
          </a:xfrm>
          <a:prstGeom prst="rect">
            <a:avLst/>
          </a:prstGeom>
          <a:solidFill>
            <a:srgbClr val="00FFFF"/>
          </a:solidFill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otal 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debt outstanding has grown - by 92 percent since 2002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812250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526415"/>
          </a:xfrm>
          <a:solidFill>
            <a:srgbClr val="00B0F0"/>
          </a:solidFill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FUNDING HUDSON YARDS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051560"/>
            <a:ext cx="12192000" cy="5052060"/>
          </a:xfrm>
        </p:spPr>
      </p:pic>
      <p:sp>
        <p:nvSpPr>
          <p:cNvPr id="5" name="TextBox 4"/>
          <p:cNvSpPr txBox="1"/>
          <p:nvPr/>
        </p:nvSpPr>
        <p:spPr>
          <a:xfrm>
            <a:off x="1004332" y="526415"/>
            <a:ext cx="9807237" cy="584775"/>
          </a:xfrm>
          <a:prstGeom prst="rect">
            <a:avLst/>
          </a:prstGeom>
          <a:solidFill>
            <a:srgbClr val="FFFF99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smtClean="0"/>
              <a:t>2013: TOTAL OUTSTANDING BOND DEBT - $106 BILLION) 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942397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526415"/>
          </a:xfrm>
          <a:solidFill>
            <a:srgbClr val="00B0F0"/>
          </a:solidFill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FUNDING HUDSON YARDS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2" y="1395730"/>
            <a:ext cx="12191998" cy="30681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dirty="0" smtClean="0"/>
              <a:t>At the end of fiscal year 2011, New York City reached a milestone: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dirty="0" smtClean="0"/>
              <a:t>the amount of debt outstanding passed $100 billion.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 smtClean="0"/>
              <a:t>Total debt outstanding has grown by 92 percent since 2002.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 smtClean="0"/>
              <a:t>This means higher debt service costs -- projected to be 14 percent of tax revenues in 2015.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u="sng" dirty="0" smtClean="0">
                <a:hlinkClick r:id="rId2"/>
              </a:rPr>
              <a:t>http://www.cbcny.org/sites/default/files/NYCDebt.html</a:t>
            </a:r>
            <a:r>
              <a:rPr lang="en-US" dirty="0" smtClean="0"/>
              <a:t> </a:t>
            </a: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027192" y="526415"/>
            <a:ext cx="9807237" cy="584775"/>
          </a:xfrm>
          <a:prstGeom prst="rect">
            <a:avLst/>
          </a:prstGeom>
          <a:solidFill>
            <a:srgbClr val="FFFF99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smtClean="0"/>
              <a:t>2013: TOTAL OUTSTANDING BOND DEBT - $106 BILLION) 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4120916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526415"/>
          </a:xfrm>
          <a:solidFill>
            <a:srgbClr val="00B0F0"/>
          </a:solidFill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FUNDING HUDSON YARDS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990600" y="4656919"/>
            <a:ext cx="10325946" cy="1640412"/>
          </a:xfrm>
          <a:prstGeom prst="rect">
            <a:avLst/>
          </a:prstGeom>
          <a:solidFill>
            <a:srgbClr val="FFC000"/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dirty="0" smtClean="0"/>
              <a:t>Underwriters make profits from the difference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dirty="0" smtClean="0"/>
              <a:t>between the ‘buy’ and ‘sell’ price (THE SPREAD),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dirty="0" smtClean="0"/>
              <a:t>plus FEES.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00946" y="2163746"/>
            <a:ext cx="10515600" cy="511738"/>
          </a:xfrm>
          <a:solidFill>
            <a:srgbClr val="00FFFF"/>
          </a:solidFill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4000" dirty="0" smtClean="0"/>
              <a:t>UNDERWRITERS</a:t>
            </a:r>
            <a:endParaRPr lang="en-US" sz="4000" dirty="0"/>
          </a:p>
        </p:txBody>
      </p:sp>
      <p:sp>
        <p:nvSpPr>
          <p:cNvPr id="3" name="TextBox 2"/>
          <p:cNvSpPr txBox="1"/>
          <p:nvPr/>
        </p:nvSpPr>
        <p:spPr>
          <a:xfrm>
            <a:off x="2413139" y="757541"/>
            <a:ext cx="6882525" cy="769441"/>
          </a:xfrm>
          <a:prstGeom prst="rect">
            <a:avLst/>
          </a:prstGeom>
          <a:solidFill>
            <a:srgbClr val="00FFFF"/>
          </a:solidFill>
        </p:spPr>
        <p:txBody>
          <a:bodyPr wrap="none" rtlCol="0">
            <a:spAutoFit/>
          </a:bodyPr>
          <a:lstStyle/>
          <a:p>
            <a:r>
              <a:rPr lang="en-US" sz="4400" dirty="0" smtClean="0"/>
              <a:t>WHO BUYS THE CITY’S DEBT?</a:t>
            </a:r>
            <a:endParaRPr lang="en-US" sz="4400" dirty="0"/>
          </a:p>
        </p:txBody>
      </p:sp>
      <p:sp>
        <p:nvSpPr>
          <p:cNvPr id="6" name="Content Placeholder 4"/>
          <p:cNvSpPr txBox="1">
            <a:spLocks/>
          </p:cNvSpPr>
          <p:nvPr/>
        </p:nvSpPr>
        <p:spPr>
          <a:xfrm>
            <a:off x="990600" y="3400483"/>
            <a:ext cx="10515600" cy="531437"/>
          </a:xfrm>
          <a:prstGeom prst="rect">
            <a:avLst/>
          </a:prstGeom>
          <a:solidFill>
            <a:srgbClr val="00FFFF"/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600" dirty="0" smtClean="0"/>
              <a:t>WHO ARE UNDERWRITERS?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612304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build="p" animBg="1"/>
      <p:bldP spid="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3222</TotalTime>
  <Words>1239</Words>
  <Application>Microsoft Office PowerPoint</Application>
  <PresentationFormat>Widescreen</PresentationFormat>
  <Paragraphs>207</Paragraphs>
  <Slides>32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7" baseType="lpstr">
      <vt:lpstr>Arial</vt:lpstr>
      <vt:lpstr>Calibri</vt:lpstr>
      <vt:lpstr>Calibri Light</vt:lpstr>
      <vt:lpstr>Times New Roman</vt:lpstr>
      <vt:lpstr>Office Theme</vt:lpstr>
      <vt:lpstr>PANEL:   The Secret Pillars of Capitalism - Land Control and Debt-Money:  Two Systems That Enslave Us and How We Can Change Them SUNDAY, JUNE 1 10:00am - 11:50am (Room 9.68)</vt:lpstr>
      <vt:lpstr>HUDSON YARDS …</vt:lpstr>
      <vt:lpstr>OUR CITY BUDGET &amp; DEBT</vt:lpstr>
      <vt:lpstr>FUNDING HUDSON YARDS</vt:lpstr>
      <vt:lpstr>FUNDING HUDSON YARDS</vt:lpstr>
      <vt:lpstr>FUNDING HUDSON YARDS</vt:lpstr>
      <vt:lpstr>FUNDING HUDSON YARDS</vt:lpstr>
      <vt:lpstr>FUNDING HUDSON YARDS</vt:lpstr>
      <vt:lpstr>FUNDING HUDSON YARDS</vt:lpstr>
      <vt:lpstr>FUNDING HUDSON YARDS</vt:lpstr>
      <vt:lpstr>PowerPoint Presentation</vt:lpstr>
      <vt:lpstr>NEW YORK CITY’S INFRASTRUCTURE: HY FINANCING &amp; DEBT</vt:lpstr>
      <vt:lpstr>FUNDING HUDSON YARDS</vt:lpstr>
      <vt:lpstr>FUNDING HUDSON YARDS</vt:lpstr>
      <vt:lpstr>FUNDING HUDSON YARDS</vt:lpstr>
      <vt:lpstr>FUNDING HUDSON YARDS</vt:lpstr>
      <vt:lpstr>FUNDING HUDSON YARDS</vt:lpstr>
      <vt:lpstr>FUNDING HUDSON YARDS</vt:lpstr>
      <vt:lpstr>FUNDING HUDSON YARDS</vt:lpstr>
      <vt:lpstr>FUNDING HUDSON YARDS</vt:lpstr>
      <vt:lpstr>FUNDING HUDSON YARDS</vt:lpstr>
      <vt:lpstr>FUNDING HUDSON YARDS</vt:lpstr>
      <vt:lpstr>PRIVATE DEVELOPERS’ INFRASTRUCTURE: HY FINANCING &amp; DEBT</vt:lpstr>
      <vt:lpstr>FUNDING HUDSON YARDS</vt:lpstr>
      <vt:lpstr>FUNDING HUDSON YARDS</vt:lpstr>
      <vt:lpstr>FUNDING HUDSON YARDS</vt:lpstr>
      <vt:lpstr>FUNDING HUDSON YARDS</vt:lpstr>
      <vt:lpstr>THE FEDERAL NEED ACT: ALTERNATIVE INTEREST-FREE  FINANCING</vt:lpstr>
      <vt:lpstr>FUNDING HUDSON YARDS</vt:lpstr>
      <vt:lpstr>FUNDING HUDSON YARDS</vt:lpstr>
      <vt:lpstr>FUNDING HUDSON YARDS</vt:lpstr>
      <vt:lpstr>FUNDING HUDSON YARDS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Sue Peters</dc:creator>
  <cp:lastModifiedBy>Sue Peters</cp:lastModifiedBy>
  <cp:revision>573</cp:revision>
  <dcterms:created xsi:type="dcterms:W3CDTF">2013-08-07T22:12:29Z</dcterms:created>
  <dcterms:modified xsi:type="dcterms:W3CDTF">2014-05-28T04:21:29Z</dcterms:modified>
</cp:coreProperties>
</file>