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85" r:id="rId2"/>
    <p:sldId id="386" r:id="rId3"/>
    <p:sldId id="387" r:id="rId4"/>
    <p:sldId id="388" r:id="rId5"/>
    <p:sldId id="389" r:id="rId6"/>
    <p:sldId id="390" r:id="rId7"/>
    <p:sldId id="391" r:id="rId8"/>
    <p:sldId id="392" r:id="rId9"/>
    <p:sldId id="393" r:id="rId10"/>
    <p:sldId id="394" r:id="rId11"/>
    <p:sldId id="395" r:id="rId12"/>
    <p:sldId id="396" r:id="rId13"/>
    <p:sldId id="397" r:id="rId14"/>
    <p:sldId id="398" r:id="rId15"/>
    <p:sldId id="399" r:id="rId16"/>
    <p:sldId id="40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FFFF"/>
    <a:srgbClr val="FFFFCC"/>
    <a:srgbClr val="CDE6FD"/>
    <a:srgbClr val="D1F9D2"/>
    <a:srgbClr val="0000FF"/>
    <a:srgbClr val="F9D1D1"/>
    <a:srgbClr val="F4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88324" autoAdjust="0"/>
  </p:normalViewPr>
  <p:slideViewPr>
    <p:cSldViewPr snapToGrid="0">
      <p:cViewPr varScale="1">
        <p:scale>
          <a:sx n="63" d="100"/>
          <a:sy n="63" d="100"/>
        </p:scale>
        <p:origin x="81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F061C-A11D-4DE5-B687-CBEE68EB242F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DDAC4-DA21-4C60-9895-8BA5F3B498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4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06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7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18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10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3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3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8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9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4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03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D4CF2-A572-484E-8E57-8208F12484DD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5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4CF2-A572-484E-8E57-8208F12484DD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91679-BDAF-4394-A9ED-F7137B74E5D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05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898" y="1693149"/>
            <a:ext cx="1172810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/>
              <a:t>#2  EXAMPLE:</a:t>
            </a:r>
          </a:p>
          <a:p>
            <a:endParaRPr lang="en-US" sz="6600" b="1" dirty="0"/>
          </a:p>
          <a:p>
            <a:pPr algn="ctr"/>
            <a:r>
              <a:rPr lang="en-US" sz="6600" b="1" dirty="0"/>
              <a:t>FUNDING NUCLEAR WEAPONS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668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9028" y="1785258"/>
            <a:ext cx="679538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THE FOLLOWING 3 BANKS </a:t>
            </a:r>
          </a:p>
          <a:p>
            <a:r>
              <a:rPr lang="en-US" sz="4800" dirty="0"/>
              <a:t>ARE ALL CONSIDERED </a:t>
            </a:r>
          </a:p>
          <a:p>
            <a:r>
              <a:rPr lang="en-US" sz="4800" dirty="0"/>
              <a:t>TBTF – TOO BIG TO FAIL</a:t>
            </a:r>
          </a:p>
        </p:txBody>
      </p:sp>
    </p:spTree>
    <p:extLst>
      <p:ext uri="{BB962C8B-B14F-4D97-AF65-F5344CB8AC3E}">
        <p14:creationId xmlns:p14="http://schemas.microsoft.com/office/powerpoint/2010/main" val="2061502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258" y="2721429"/>
            <a:ext cx="8912889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J.P. MORGAN CHASE</a:t>
            </a:r>
          </a:p>
          <a:p>
            <a:endParaRPr lang="en-US" sz="2800" dirty="0"/>
          </a:p>
          <a:p>
            <a:r>
              <a:rPr lang="en-US" sz="2800" dirty="0"/>
              <a:t>MEMBER AND OWNER, NEW YORK FEDERAL RESERVE BANK</a:t>
            </a:r>
          </a:p>
        </p:txBody>
      </p:sp>
    </p:spTree>
    <p:extLst>
      <p:ext uri="{BB962C8B-B14F-4D97-AF65-F5344CB8AC3E}">
        <p14:creationId xmlns:p14="http://schemas.microsoft.com/office/powerpoint/2010/main" val="914047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2514" y="228324"/>
            <a:ext cx="111687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E31F26"/>
                </a:solidFill>
                <a:latin typeface="AGaramondPro-Regular"/>
              </a:rPr>
              <a:t>JP Morgan Chase</a:t>
            </a:r>
          </a:p>
          <a:p>
            <a:r>
              <a:rPr lang="en-US" sz="2800" dirty="0">
                <a:solidFill>
                  <a:srgbClr val="000000"/>
                </a:solidFill>
                <a:latin typeface="AGaramondPro-Regular"/>
              </a:rPr>
              <a:t>JP Morgan Chase currently has an estimated USD </a:t>
            </a:r>
            <a:r>
              <a:rPr lang="en-US" sz="2800" b="1" dirty="0">
                <a:solidFill>
                  <a:srgbClr val="0070C0"/>
                </a:solidFill>
                <a:latin typeface="AGaramondPro-Regular"/>
              </a:rPr>
              <a:t>11,880.22 million </a:t>
            </a:r>
            <a:r>
              <a:rPr lang="en-US" sz="2800" dirty="0">
                <a:solidFill>
                  <a:srgbClr val="000000"/>
                </a:solidFill>
                <a:latin typeface="AGaramondPro-Regular"/>
              </a:rPr>
              <a:t>invested or available for the nuclear weapon producers identified in this report.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22514" y="2366503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Loans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5902" y="2716390"/>
            <a:ext cx="107115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October 2012, </a:t>
            </a:r>
            <a:r>
              <a:rPr lang="en-US" b="1" dirty="0"/>
              <a:t>Boeing </a:t>
            </a:r>
            <a:r>
              <a:rPr lang="en-US" dirty="0"/>
              <a:t>entered into a USD 4,600 million revolving credit facility. </a:t>
            </a:r>
          </a:p>
          <a:p>
            <a:r>
              <a:rPr lang="en-US" dirty="0"/>
              <a:t>The proceeds were used for refinancing bank debt and general corporate purposes. </a:t>
            </a:r>
          </a:p>
          <a:p>
            <a:r>
              <a:rPr lang="en-US" dirty="0"/>
              <a:t>JP Morgan Chase was one of … syndicate of four banks, providing an estimated amount of USD </a:t>
            </a:r>
            <a:r>
              <a:rPr lang="en-US" b="1" dirty="0">
                <a:solidFill>
                  <a:srgbClr val="0070C0"/>
                </a:solidFill>
              </a:rPr>
              <a:t>1,380 million</a:t>
            </a:r>
            <a:r>
              <a:rPr lang="en-US" dirty="0"/>
              <a:t>.553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5902" y="3727129"/>
            <a:ext cx="107384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September 2011, </a:t>
            </a:r>
            <a:r>
              <a:rPr lang="en-US" b="1" dirty="0"/>
              <a:t>Northrop Grumman </a:t>
            </a:r>
            <a:r>
              <a:rPr lang="en-US" dirty="0"/>
              <a:t>secured a revolving credit facility with a value of USD 2,000 million</a:t>
            </a:r>
          </a:p>
          <a:p>
            <a:r>
              <a:rPr lang="en-US" dirty="0"/>
              <a:t> The proceeds were used for general corporate purposes.</a:t>
            </a:r>
          </a:p>
          <a:p>
            <a:r>
              <a:rPr lang="en-US" dirty="0"/>
              <a:t> JP Morgan Chase participated in the 11 bank syndicate, committing an estimated amount of USD </a:t>
            </a:r>
            <a:r>
              <a:rPr lang="en-US" b="1" dirty="0">
                <a:solidFill>
                  <a:srgbClr val="0070C0"/>
                </a:solidFill>
              </a:rPr>
              <a:t>200 million</a:t>
            </a:r>
            <a:r>
              <a:rPr lang="en-US" dirty="0"/>
              <a:t>.565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4785" y="4942115"/>
            <a:ext cx="99489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Investment banking</a:t>
            </a:r>
            <a:endParaRPr lang="en-US" dirty="0"/>
          </a:p>
          <a:p>
            <a:r>
              <a:rPr lang="en-US" dirty="0"/>
              <a:t>In November 2012, </a:t>
            </a:r>
            <a:r>
              <a:rPr lang="en-US" b="1" dirty="0"/>
              <a:t>General Dynamics </a:t>
            </a:r>
            <a:r>
              <a:rPr lang="en-US" dirty="0"/>
              <a:t>issued bonds with a total value of USD 2,400 million. </a:t>
            </a:r>
          </a:p>
          <a:p>
            <a:r>
              <a:rPr lang="en-US" dirty="0"/>
              <a:t>The proceeds were used for reduce indebtedness and general corporate purposes.</a:t>
            </a:r>
          </a:p>
          <a:p>
            <a:r>
              <a:rPr lang="en-US" dirty="0"/>
              <a:t> JP Morgan Chase participated in the 18 bank syndicate, underwriting an amount of USD </a:t>
            </a:r>
            <a:r>
              <a:rPr lang="en-US" b="1" dirty="0">
                <a:solidFill>
                  <a:srgbClr val="0070C0"/>
                </a:solidFill>
              </a:rPr>
              <a:t>336 million</a:t>
            </a:r>
            <a:r>
              <a:rPr lang="en-US" dirty="0"/>
              <a:t>.578</a:t>
            </a:r>
          </a:p>
        </p:txBody>
      </p:sp>
    </p:spTree>
    <p:extLst>
      <p:ext uri="{BB962C8B-B14F-4D97-AF65-F5344CB8AC3E}">
        <p14:creationId xmlns:p14="http://schemas.microsoft.com/office/powerpoint/2010/main" val="889142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258" y="2721429"/>
            <a:ext cx="8912889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CITIBANK</a:t>
            </a:r>
          </a:p>
          <a:p>
            <a:endParaRPr lang="en-US" sz="2800" dirty="0"/>
          </a:p>
          <a:p>
            <a:r>
              <a:rPr lang="en-US" sz="2800" dirty="0"/>
              <a:t>MEMBER AND OWNER, NEW YORK FEDERAL RESERVE BANK</a:t>
            </a:r>
          </a:p>
        </p:txBody>
      </p:sp>
    </p:spTree>
    <p:extLst>
      <p:ext uri="{BB962C8B-B14F-4D97-AF65-F5344CB8AC3E}">
        <p14:creationId xmlns:p14="http://schemas.microsoft.com/office/powerpoint/2010/main" val="4151709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8259" y="89327"/>
            <a:ext cx="10580076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Citi </a:t>
            </a:r>
          </a:p>
          <a:p>
            <a:pPr algn="ctr"/>
            <a:r>
              <a:rPr lang="en-US" sz="3600" dirty="0"/>
              <a:t>Citi currently has an estimated USD </a:t>
            </a:r>
            <a:r>
              <a:rPr lang="en-US" sz="3600" b="1" dirty="0">
                <a:solidFill>
                  <a:srgbClr val="0070C0"/>
                </a:solidFill>
              </a:rPr>
              <a:t>8,145.40 million</a:t>
            </a:r>
          </a:p>
          <a:p>
            <a:r>
              <a:rPr lang="en-US" sz="3600" dirty="0"/>
              <a:t> invested or available for the nuclear weapon producers</a:t>
            </a:r>
          </a:p>
          <a:p>
            <a:r>
              <a:rPr lang="en-US" sz="3600" dirty="0"/>
              <a:t> identified in this  report.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6141" y="2484390"/>
            <a:ext cx="1204304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Loans</a:t>
            </a:r>
            <a:endParaRPr lang="en-US" dirty="0"/>
          </a:p>
          <a:p>
            <a:r>
              <a:rPr lang="en-US" dirty="0"/>
              <a:t>In December 2010, BAE Systems secured a five-year revolving credit facility with a value of £ 2,000 million (USD 3,161 million). </a:t>
            </a:r>
          </a:p>
          <a:p>
            <a:r>
              <a:rPr lang="en-US" dirty="0"/>
              <a:t>The proceeds were used for refinancing and general corporate purposes.</a:t>
            </a:r>
          </a:p>
          <a:p>
            <a:r>
              <a:rPr lang="en-US" dirty="0"/>
              <a:t>Citi was part of the 24 bank syndicate,</a:t>
            </a:r>
          </a:p>
          <a:p>
            <a:r>
              <a:rPr lang="en-US" dirty="0"/>
              <a:t> committing an estimated amount </a:t>
            </a:r>
            <a:r>
              <a:rPr lang="en-US" sz="2400" dirty="0"/>
              <a:t>of USD </a:t>
            </a:r>
            <a:r>
              <a:rPr lang="en-US" sz="2400" b="1" dirty="0">
                <a:solidFill>
                  <a:srgbClr val="0070C0"/>
                </a:solidFill>
              </a:rPr>
              <a:t>132 million</a:t>
            </a:r>
            <a:r>
              <a:rPr lang="en-US" dirty="0"/>
              <a:t>.265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6141" y="4171587"/>
            <a:ext cx="1061777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June 2013, Bechtel signed a five-year revolving credit facility with a value of USD 3,000 million.</a:t>
            </a:r>
          </a:p>
          <a:p>
            <a:r>
              <a:rPr lang="en-US" dirty="0"/>
              <a:t>The proceeds would be used for refinancing and general corporate purposes.</a:t>
            </a:r>
          </a:p>
          <a:p>
            <a:r>
              <a:rPr lang="en-US" dirty="0"/>
              <a:t>Citi was one of  …   syndicate of eight banks, and committed an  estimated amount of </a:t>
            </a:r>
            <a:r>
              <a:rPr lang="en-US" sz="2400" dirty="0"/>
              <a:t>USD </a:t>
            </a:r>
            <a:r>
              <a:rPr lang="en-US" sz="2400" b="1" dirty="0">
                <a:solidFill>
                  <a:srgbClr val="0070C0"/>
                </a:solidFill>
              </a:rPr>
              <a:t>300 million</a:t>
            </a:r>
            <a:r>
              <a:rPr lang="en-US" dirty="0"/>
              <a:t>.268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7284" y="5422324"/>
            <a:ext cx="8048037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November 2011, Boeing entered into a USD 4,600 million revolving credit facility. </a:t>
            </a:r>
          </a:p>
          <a:p>
            <a:r>
              <a:rPr lang="en-US" dirty="0"/>
              <a:t>The proceeds were used for refinancing bank debt and general corporate purposes.</a:t>
            </a:r>
          </a:p>
          <a:p>
            <a:r>
              <a:rPr lang="en-US" dirty="0"/>
              <a:t>Citi was one of  …  syndicate of 35 banks, providing an estimated amount of </a:t>
            </a:r>
          </a:p>
          <a:p>
            <a:r>
              <a:rPr lang="en-US" dirty="0"/>
              <a:t>USD </a:t>
            </a:r>
            <a:r>
              <a:rPr lang="en-US" sz="2800" b="1" dirty="0">
                <a:solidFill>
                  <a:srgbClr val="0070C0"/>
                </a:solidFill>
              </a:rPr>
              <a:t>920 million</a:t>
            </a:r>
            <a:r>
              <a:rPr lang="en-US" dirty="0"/>
              <a:t>.270</a:t>
            </a:r>
          </a:p>
        </p:txBody>
      </p:sp>
    </p:spTree>
    <p:extLst>
      <p:ext uri="{BB962C8B-B14F-4D97-AF65-F5344CB8AC3E}">
        <p14:creationId xmlns:p14="http://schemas.microsoft.com/office/powerpoint/2010/main" val="3813569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258" y="2721429"/>
            <a:ext cx="8912889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/>
              <a:t>GOLDMAN SACHS</a:t>
            </a:r>
          </a:p>
          <a:p>
            <a:endParaRPr lang="en-US" sz="2800" dirty="0"/>
          </a:p>
          <a:p>
            <a:r>
              <a:rPr lang="en-US" sz="2800" dirty="0"/>
              <a:t>MEMBER AND OWNER, NEW YORK FEDERAL RESERVE BANK</a:t>
            </a:r>
          </a:p>
        </p:txBody>
      </p:sp>
    </p:spTree>
    <p:extLst>
      <p:ext uri="{BB962C8B-B14F-4D97-AF65-F5344CB8AC3E}">
        <p14:creationId xmlns:p14="http://schemas.microsoft.com/office/powerpoint/2010/main" val="2701723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19" y="174172"/>
            <a:ext cx="12216036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GOLDMAN SACHS</a:t>
            </a:r>
          </a:p>
          <a:p>
            <a:r>
              <a:rPr lang="en-US" sz="3600" dirty="0"/>
              <a:t>Goldman Sachs currently has an estimated USD </a:t>
            </a:r>
            <a:r>
              <a:rPr lang="en-US" sz="3600" b="1" dirty="0">
                <a:solidFill>
                  <a:srgbClr val="0070C0"/>
                </a:solidFill>
              </a:rPr>
              <a:t>6,570.93 million</a:t>
            </a:r>
          </a:p>
          <a:p>
            <a:r>
              <a:rPr lang="en-US" sz="3600" dirty="0"/>
              <a:t> invested or available for the nuclear weapon producers</a:t>
            </a:r>
          </a:p>
          <a:p>
            <a:r>
              <a:rPr lang="en-US" sz="3600" dirty="0"/>
              <a:t>identified in this report.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6674" y="5460944"/>
            <a:ext cx="81815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Investment banking</a:t>
            </a:r>
            <a:endParaRPr lang="en-US" dirty="0"/>
          </a:p>
          <a:p>
            <a:r>
              <a:rPr lang="en-US" dirty="0"/>
              <a:t>In April 2013, </a:t>
            </a:r>
            <a:r>
              <a:rPr lang="en-US" b="1" dirty="0"/>
              <a:t>EADS </a:t>
            </a:r>
            <a:r>
              <a:rPr lang="en-US" dirty="0"/>
              <a:t>issued new shares, raising € 2,261.2 million (USD 2,946.9 million).</a:t>
            </a:r>
          </a:p>
          <a:p>
            <a:r>
              <a:rPr lang="en-US" dirty="0"/>
              <a:t> Goldman Sachs participated in the syndicate of two banks,</a:t>
            </a:r>
          </a:p>
          <a:p>
            <a:r>
              <a:rPr lang="en-US" dirty="0"/>
              <a:t>underwriting an estimated amount of USD </a:t>
            </a:r>
            <a:r>
              <a:rPr lang="en-US" b="1" dirty="0">
                <a:solidFill>
                  <a:srgbClr val="0070C0"/>
                </a:solidFill>
              </a:rPr>
              <a:t>1,473.5 million</a:t>
            </a:r>
            <a:r>
              <a:rPr lang="en-US" dirty="0"/>
              <a:t>.453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6674" y="2590800"/>
            <a:ext cx="119753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Loans</a:t>
            </a:r>
          </a:p>
          <a:p>
            <a:r>
              <a:rPr lang="en-US" dirty="0"/>
              <a:t>In December 2010, </a:t>
            </a:r>
            <a:r>
              <a:rPr lang="en-US" b="1" dirty="0"/>
              <a:t>BAE Systems </a:t>
            </a:r>
            <a:r>
              <a:rPr lang="en-US" dirty="0"/>
              <a:t>secured a five-year revolving credit facility with a value of £ 2,000 million (USD 3,161 million).</a:t>
            </a:r>
          </a:p>
          <a:p>
            <a:r>
              <a:rPr lang="en-US" dirty="0"/>
              <a:t>The proceeds were used for refinancing and general corporate purposes.</a:t>
            </a:r>
          </a:p>
          <a:p>
            <a:r>
              <a:rPr lang="en-US" dirty="0"/>
              <a:t>Goldman Sachs was part of the 24 bank syndicate, committing an estimated amount of USD </a:t>
            </a:r>
            <a:r>
              <a:rPr lang="en-US" b="1" dirty="0">
                <a:solidFill>
                  <a:srgbClr val="0070C0"/>
                </a:solidFill>
              </a:rPr>
              <a:t>132 million</a:t>
            </a:r>
            <a:r>
              <a:rPr lang="en-US" dirty="0"/>
              <a:t>.438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674" y="4025872"/>
            <a:ext cx="927266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November 2011, </a:t>
            </a:r>
            <a:r>
              <a:rPr lang="en-US" b="1" dirty="0"/>
              <a:t>Boeing </a:t>
            </a:r>
            <a:r>
              <a:rPr lang="en-US" dirty="0"/>
              <a:t>entered into a USD 4,600 million revolving credit facility.</a:t>
            </a:r>
          </a:p>
          <a:p>
            <a:r>
              <a:rPr lang="en-US" dirty="0"/>
              <a:t>The proceeds were used for refinancing bank debt and general corporate purposes.</a:t>
            </a:r>
          </a:p>
          <a:p>
            <a:r>
              <a:rPr lang="en-US" dirty="0"/>
              <a:t>Goldman Sachs participated in the syndicate of 35 banks, providing an estimated amount of USD</a:t>
            </a:r>
          </a:p>
          <a:p>
            <a:r>
              <a:rPr lang="en-US" b="1" dirty="0">
                <a:solidFill>
                  <a:srgbClr val="0070C0"/>
                </a:solidFill>
              </a:rPr>
              <a:t>83.6 million</a:t>
            </a:r>
            <a:r>
              <a:rPr lang="en-US" dirty="0"/>
              <a:t>.441</a:t>
            </a:r>
          </a:p>
        </p:txBody>
      </p:sp>
    </p:spTree>
    <p:extLst>
      <p:ext uri="{BB962C8B-B14F-4D97-AF65-F5344CB8AC3E}">
        <p14:creationId xmlns:p14="http://schemas.microsoft.com/office/powerpoint/2010/main" val="1544906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024" y="413242"/>
            <a:ext cx="4210638" cy="594443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83085" y="1023257"/>
            <a:ext cx="466756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BY PAX CHRISTI,</a:t>
            </a:r>
          </a:p>
          <a:p>
            <a:r>
              <a:rPr lang="en-US" sz="2800" dirty="0"/>
              <a:t>DUTCH PEACE ORGANIZATION,</a:t>
            </a:r>
          </a:p>
          <a:p>
            <a:r>
              <a:rPr lang="en-US" sz="2800" dirty="0"/>
              <a:t>THE NETHERLANDS</a:t>
            </a:r>
          </a:p>
          <a:p>
            <a:endParaRPr lang="en-US" sz="2800" dirty="0"/>
          </a:p>
          <a:p>
            <a:r>
              <a:rPr lang="en-US" sz="2800" dirty="0"/>
              <a:t>2013</a:t>
            </a:r>
          </a:p>
        </p:txBody>
      </p:sp>
    </p:spTree>
    <p:extLst>
      <p:ext uri="{BB962C8B-B14F-4D97-AF65-F5344CB8AC3E}">
        <p14:creationId xmlns:p14="http://schemas.microsoft.com/office/powerpoint/2010/main" val="3910851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446885" y="2365370"/>
            <a:ext cx="697069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THE BANKS FINANCING AND INVESTING</a:t>
            </a:r>
          </a:p>
          <a:p>
            <a:pPr algn="ctr"/>
            <a:r>
              <a:rPr lang="en-US" sz="2800" b="1" dirty="0"/>
              <a:t> IN NUCLEAR WEAPONS</a:t>
            </a:r>
          </a:p>
          <a:p>
            <a:pPr algn="ctr"/>
            <a:r>
              <a:rPr lang="en-US" sz="2800" b="1" dirty="0"/>
              <a:t>ARE TIED TO THE FEDERAL RESERVE SYSTEM</a:t>
            </a:r>
          </a:p>
        </p:txBody>
      </p:sp>
      <p:pic>
        <p:nvPicPr>
          <p:cNvPr id="1026" name="Picture 2" descr="http://ts1.mm.bing.net/th?id=H.5006391168664492&amp;pid=15.1&amp;H=128&amp;W=1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004" y="4286476"/>
            <a:ext cx="2979510" cy="2374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s1.mm.bing.net/th?id=H.5009217245217328&amp;pid=15.1&amp;H=160&amp;W=16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1632" y="4286476"/>
            <a:ext cx="2391682" cy="2391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ts3.mm.bing.net/th?id=H.4693897938471334&amp;pid=15.1&amp;H=114&amp;W=16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1003" y="4286476"/>
            <a:ext cx="3414939" cy="2439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008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ight Arrow 11"/>
          <p:cNvSpPr/>
          <p:nvPr/>
        </p:nvSpPr>
        <p:spPr>
          <a:xfrm rot="10800000">
            <a:off x="5585858" y="3341929"/>
            <a:ext cx="5702248" cy="651207"/>
          </a:xfrm>
          <a:prstGeom prst="rightArrow">
            <a:avLst/>
          </a:prstGeom>
          <a:solidFill>
            <a:srgbClr val="F3CDF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1219200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Financial Institutions </a:t>
            </a:r>
            <a:r>
              <a:rPr lang="en-US" sz="2800" b="1" u="sng" dirty="0"/>
              <a:t>most heavily invested in </a:t>
            </a:r>
            <a:r>
              <a:rPr lang="en-US" sz="3200" b="1" u="sng" dirty="0"/>
              <a:t>nuclear weapon producers</a:t>
            </a:r>
            <a:endParaRPr lang="en-US" sz="2400" b="1" u="sng" dirty="0"/>
          </a:p>
          <a:p>
            <a:endParaRPr lang="en-US" dirty="0"/>
          </a:p>
          <a:p>
            <a:r>
              <a:rPr lang="en-US" b="1" dirty="0"/>
              <a:t>North America</a:t>
            </a:r>
          </a:p>
          <a:p>
            <a:pPr marL="342900" indent="-342900">
              <a:buAutoNum type="arabicPeriod"/>
            </a:pPr>
            <a:r>
              <a:rPr lang="en-US" dirty="0"/>
              <a:t>State Street invests USD 20,441.16 millions  </a:t>
            </a:r>
          </a:p>
          <a:p>
            <a:r>
              <a:rPr lang="en-US" dirty="0"/>
              <a:t>                                </a:t>
            </a:r>
          </a:p>
          <a:p>
            <a:r>
              <a:rPr lang="en-US" dirty="0"/>
              <a:t>2. Capital Group of Companies invests USD 19,490.53 millions</a:t>
            </a:r>
          </a:p>
          <a:p>
            <a:endParaRPr lang="en-US" dirty="0"/>
          </a:p>
          <a:p>
            <a:r>
              <a:rPr lang="en-US" dirty="0"/>
              <a:t>3. Blackrock invests USD 19,239.67 millions</a:t>
            </a:r>
          </a:p>
          <a:p>
            <a:endParaRPr lang="en-US" b="1" dirty="0"/>
          </a:p>
          <a:p>
            <a:r>
              <a:rPr lang="en-US" b="1" dirty="0"/>
              <a:t>Europe</a:t>
            </a:r>
          </a:p>
          <a:p>
            <a:pPr marL="342900" indent="-342900">
              <a:buAutoNum type="arabicPeriod"/>
            </a:pPr>
            <a:r>
              <a:rPr lang="en-US" dirty="0"/>
              <a:t>Royal Bank of Scotland (United Kingdom) invests USD 5,635.70 millions</a:t>
            </a:r>
          </a:p>
          <a:p>
            <a:pPr marL="342900" indent="-342900">
              <a:buAutoNum type="arabicPeriod"/>
            </a:pPr>
            <a:endParaRPr lang="en-US" dirty="0"/>
          </a:p>
          <a:p>
            <a:r>
              <a:rPr lang="en-US" dirty="0"/>
              <a:t>2. BNP Paribas (France) invests USD 5,366.37 millions</a:t>
            </a:r>
          </a:p>
          <a:p>
            <a:endParaRPr lang="en-US" dirty="0"/>
          </a:p>
          <a:p>
            <a:r>
              <a:rPr lang="de-DE" dirty="0"/>
              <a:t>3. Deutsche Bank (Germany) invests USD 4,764.43 millions</a:t>
            </a:r>
          </a:p>
          <a:p>
            <a:endParaRPr lang="de-DE" dirty="0"/>
          </a:p>
          <a:p>
            <a:endParaRPr lang="en-US" b="1" dirty="0"/>
          </a:p>
          <a:p>
            <a:r>
              <a:rPr lang="en-US" b="1" dirty="0"/>
              <a:t>Asia</a:t>
            </a:r>
          </a:p>
          <a:p>
            <a:pPr marL="342900" indent="-342900">
              <a:buAutoNum type="arabicPeriod"/>
            </a:pPr>
            <a:r>
              <a:rPr lang="en-US" dirty="0"/>
              <a:t>Mitsubishi UFJ Financial (Japan) invests USD 4,033.90 millions</a:t>
            </a:r>
          </a:p>
          <a:p>
            <a:pPr marL="342900" indent="-342900">
              <a:buAutoNum type="arabicPeriod"/>
            </a:pPr>
            <a:endParaRPr lang="en-US" dirty="0"/>
          </a:p>
          <a:p>
            <a:r>
              <a:rPr lang="en-US" dirty="0"/>
              <a:t>2. Life Insurance Corporation of India (India) invests USD 2.697.34 millions</a:t>
            </a:r>
          </a:p>
          <a:p>
            <a:endParaRPr lang="en-US" dirty="0"/>
          </a:p>
          <a:p>
            <a:r>
              <a:rPr lang="en-US" dirty="0"/>
              <a:t>3. Sumitomo Mitsui Banking (Japan) invests USD 1,462.80 millions</a:t>
            </a:r>
          </a:p>
        </p:txBody>
      </p:sp>
      <p:sp>
        <p:nvSpPr>
          <p:cNvPr id="3" name="Right Arrow 2"/>
          <p:cNvSpPr/>
          <p:nvPr/>
        </p:nvSpPr>
        <p:spPr>
          <a:xfrm rot="10800000">
            <a:off x="4903073" y="927720"/>
            <a:ext cx="6385033" cy="484632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111674" y="985370"/>
            <a:ext cx="346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MEMBER –   N.Y. FEDERAL RESERVE</a:t>
            </a:r>
          </a:p>
        </p:txBody>
      </p:sp>
      <p:sp>
        <p:nvSpPr>
          <p:cNvPr id="5" name="Right Arrow 4"/>
          <p:cNvSpPr/>
          <p:nvPr/>
        </p:nvSpPr>
        <p:spPr>
          <a:xfrm rot="10800000">
            <a:off x="7488623" y="2797627"/>
            <a:ext cx="3799483" cy="484632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931482" y="2855277"/>
            <a:ext cx="346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MEMBER –   N.Y. FEDERAL RESERVE</a:t>
            </a:r>
          </a:p>
        </p:txBody>
      </p:sp>
      <p:sp>
        <p:nvSpPr>
          <p:cNvPr id="7" name="Right Arrow 6"/>
          <p:cNvSpPr/>
          <p:nvPr/>
        </p:nvSpPr>
        <p:spPr>
          <a:xfrm rot="10800000">
            <a:off x="5989695" y="3935487"/>
            <a:ext cx="5298411" cy="484632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516642" y="3993137"/>
            <a:ext cx="3462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MEMBER – N.Y.   FEDERAL RESERVE</a:t>
            </a:r>
          </a:p>
        </p:txBody>
      </p:sp>
      <p:sp>
        <p:nvSpPr>
          <p:cNvPr id="9" name="Right Arrow 8"/>
          <p:cNvSpPr/>
          <p:nvPr/>
        </p:nvSpPr>
        <p:spPr>
          <a:xfrm rot="10800000">
            <a:off x="6516810" y="4969519"/>
            <a:ext cx="4771296" cy="495110"/>
          </a:xfrm>
          <a:prstGeom prst="rightArrow">
            <a:avLst/>
          </a:prstGeom>
          <a:solidFill>
            <a:srgbClr val="CC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734900" y="5018012"/>
            <a:ext cx="3928705" cy="37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MEMBER – S.F.   FEDERAL RESERVE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75882" y="3506484"/>
            <a:ext cx="5994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MEMBER – KANSAS CITY FEDERAL RESERVE</a:t>
            </a:r>
          </a:p>
        </p:txBody>
      </p:sp>
    </p:spTree>
    <p:extLst>
      <p:ext uri="{BB962C8B-B14F-4D97-AF65-F5344CB8AC3E}">
        <p14:creationId xmlns:p14="http://schemas.microsoft.com/office/powerpoint/2010/main" val="2537741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ts4.explicit.bing.net/th?id=H.4685436855257615&amp;pid=15.1&amp;H=120&amp;W=16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0579" y="3108434"/>
            <a:ext cx="3674812" cy="274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ts4.mm.bing.net/th?id=H.4539446640248131&amp;pid=15.1&amp;H=160&amp;W=10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24" y="2665193"/>
            <a:ext cx="695325" cy="104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ts4.mm.bing.net/th?id=H.5023996212085743&amp;pid=15.1&amp;H=106&amp;W=16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006" y="859549"/>
            <a:ext cx="2831843" cy="1876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Elbow Connector 2"/>
          <p:cNvCxnSpPr/>
          <p:nvPr/>
        </p:nvCxnSpPr>
        <p:spPr>
          <a:xfrm>
            <a:off x="1899999" y="3700244"/>
            <a:ext cx="2567699" cy="12700"/>
          </a:xfrm>
          <a:prstGeom prst="bentConnector3">
            <a:avLst>
              <a:gd name="adj1" fmla="val 21297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637900" y="425854"/>
            <a:ext cx="8370433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b="1" dirty="0"/>
              <a:t>NOTICE THE POWER SUPPLY TO THE CORPORATIONS ---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112788" y="2585214"/>
            <a:ext cx="4010393" cy="523220"/>
          </a:xfrm>
          <a:prstGeom prst="rect">
            <a:avLst/>
          </a:prstGeom>
          <a:solidFill>
            <a:srgbClr val="DA7CE4"/>
          </a:solidFill>
        </p:spPr>
        <p:txBody>
          <a:bodyPr wrap="none" rtlCol="0">
            <a:spAutoFit/>
          </a:bodyPr>
          <a:lstStyle/>
          <a:p>
            <a:r>
              <a:rPr lang="en-US" sz="2800" dirty="0"/>
              <a:t>RAYTHEON CORPORATION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498929" y="2814419"/>
            <a:ext cx="2601311" cy="925355"/>
          </a:xfrm>
          <a:prstGeom prst="rightArrow">
            <a:avLst/>
          </a:prstGeom>
          <a:solidFill>
            <a:srgbClr val="F608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542746" y="3090251"/>
            <a:ext cx="24168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DEBT-MONEY LOANS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1950" y="4349781"/>
            <a:ext cx="4535985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b="1" dirty="0"/>
              <a:t>DO YOU NOTICE THAT CORD?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6700" y="5208449"/>
            <a:ext cx="5710474" cy="1077218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200" b="1" dirty="0"/>
              <a:t>EVERY CORPORATION REQUIRES</a:t>
            </a:r>
          </a:p>
          <a:p>
            <a:r>
              <a:rPr lang="en-US" sz="3200" b="1" dirty="0"/>
              <a:t>BANK LOANS TO EXIST.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81900" y="5257800"/>
            <a:ext cx="1340432" cy="523220"/>
          </a:xfrm>
          <a:prstGeom prst="rect">
            <a:avLst/>
          </a:prstGeom>
          <a:solidFill>
            <a:srgbClr val="F3CDF3"/>
          </a:solidFill>
        </p:spPr>
        <p:txBody>
          <a:bodyPr wrap="none" rtlCol="0">
            <a:spAutoFit/>
          </a:bodyPr>
          <a:lstStyle/>
          <a:p>
            <a:r>
              <a:rPr lang="en-US" sz="2800" dirty="0"/>
              <a:t>BOEING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414701" y="5305425"/>
            <a:ext cx="2777299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/>
              <a:t>GENERAL DYNAMICS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34300" y="4257675"/>
            <a:ext cx="3023392" cy="523220"/>
          </a:xfrm>
          <a:prstGeom prst="rect">
            <a:avLst/>
          </a:prstGeom>
          <a:solidFill>
            <a:srgbClr val="CCFF66"/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LOCKHEED MARTIN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83848" y="1565525"/>
            <a:ext cx="1838452" cy="646331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N.Y. FED RESERVE</a:t>
            </a:r>
          </a:p>
          <a:p>
            <a:r>
              <a:rPr lang="en-US" b="1" dirty="0"/>
              <a:t> MEMBER BANKS</a:t>
            </a:r>
          </a:p>
        </p:txBody>
      </p:sp>
    </p:spTree>
    <p:extLst>
      <p:ext uri="{BB962C8B-B14F-4D97-AF65-F5344CB8AC3E}">
        <p14:creationId xmlns:p14="http://schemas.microsoft.com/office/powerpoint/2010/main" val="141307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5886" y="1741715"/>
            <a:ext cx="849610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THE FOLLOWING 3 BANKS </a:t>
            </a:r>
          </a:p>
          <a:p>
            <a:r>
              <a:rPr lang="en-US" sz="4800" dirty="0"/>
              <a:t>HAVE ALL GIVEN LOANS TO </a:t>
            </a:r>
          </a:p>
          <a:p>
            <a:r>
              <a:rPr lang="en-US" sz="4800" dirty="0"/>
              <a:t>AND INVESTED IN</a:t>
            </a:r>
          </a:p>
          <a:p>
            <a:r>
              <a:rPr lang="en-US" sz="4800" dirty="0"/>
              <a:t>NUCLEAR WEAPONS PRODUCERS</a:t>
            </a:r>
          </a:p>
        </p:txBody>
      </p:sp>
    </p:spTree>
    <p:extLst>
      <p:ext uri="{BB962C8B-B14F-4D97-AF65-F5344CB8AC3E}">
        <p14:creationId xmlns:p14="http://schemas.microsoft.com/office/powerpoint/2010/main" val="844593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7657" y="1807030"/>
            <a:ext cx="913884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THE FOLLOWING 3 BANKS </a:t>
            </a:r>
          </a:p>
          <a:p>
            <a:r>
              <a:rPr lang="en-US" sz="4800" dirty="0"/>
              <a:t>ARE ALL OWNERS OF THE</a:t>
            </a:r>
          </a:p>
          <a:p>
            <a:r>
              <a:rPr lang="en-US" sz="4800" dirty="0"/>
              <a:t>NEW YORK FEDERAL RESERVE BANK</a:t>
            </a:r>
          </a:p>
        </p:txBody>
      </p:sp>
    </p:spTree>
    <p:extLst>
      <p:ext uri="{BB962C8B-B14F-4D97-AF65-F5344CB8AC3E}">
        <p14:creationId xmlns:p14="http://schemas.microsoft.com/office/powerpoint/2010/main" val="1943790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9028" y="1785258"/>
            <a:ext cx="7040453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THE FOLLOWING 3 BANKS </a:t>
            </a:r>
          </a:p>
          <a:p>
            <a:r>
              <a:rPr lang="en-US" sz="4800" dirty="0"/>
              <a:t>ARE THE LARGEST OWNERS</a:t>
            </a:r>
          </a:p>
          <a:p>
            <a:r>
              <a:rPr lang="en-US" sz="4800" dirty="0"/>
              <a:t>OF FINANCIAL DERIVATIVES</a:t>
            </a:r>
          </a:p>
          <a:p>
            <a:r>
              <a:rPr lang="en-US" sz="4800" dirty="0"/>
              <a:t>IN  THE WORLD</a:t>
            </a:r>
          </a:p>
        </p:txBody>
      </p:sp>
    </p:spTree>
    <p:extLst>
      <p:ext uri="{BB962C8B-B14F-4D97-AF65-F5344CB8AC3E}">
        <p14:creationId xmlns:p14="http://schemas.microsoft.com/office/powerpoint/2010/main" val="2202536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9028" y="1785258"/>
            <a:ext cx="679538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THE FOLLOWING 3 BANKS </a:t>
            </a:r>
          </a:p>
          <a:p>
            <a:r>
              <a:rPr lang="en-US" sz="4800" dirty="0"/>
              <a:t>WERE BAILED OUT BY THE</a:t>
            </a:r>
          </a:p>
          <a:p>
            <a:r>
              <a:rPr lang="en-US" sz="4800" dirty="0"/>
              <a:t>U.S. TAXPAYERS IN 2008</a:t>
            </a:r>
          </a:p>
        </p:txBody>
      </p:sp>
    </p:spTree>
    <p:extLst>
      <p:ext uri="{BB962C8B-B14F-4D97-AF65-F5344CB8AC3E}">
        <p14:creationId xmlns:p14="http://schemas.microsoft.com/office/powerpoint/2010/main" val="3107836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854</Words>
  <Application>Microsoft Office PowerPoint</Application>
  <PresentationFormat>Widescreen</PresentationFormat>
  <Paragraphs>121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AGaramondPro-Regular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</cp:lastModifiedBy>
  <cp:revision>451</cp:revision>
  <dcterms:created xsi:type="dcterms:W3CDTF">2013-08-07T22:12:29Z</dcterms:created>
  <dcterms:modified xsi:type="dcterms:W3CDTF">2021-02-16T06:57:59Z</dcterms:modified>
</cp:coreProperties>
</file>