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2" r:id="rId3"/>
    <p:sldId id="259" r:id="rId4"/>
    <p:sldId id="266" r:id="rId5"/>
    <p:sldId id="267" r:id="rId6"/>
    <p:sldId id="262" r:id="rId7"/>
    <p:sldId id="268" r:id="rId8"/>
    <p:sldId id="269" r:id="rId9"/>
    <p:sldId id="264" r:id="rId10"/>
    <p:sldId id="265" r:id="rId11"/>
    <p:sldId id="263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30F626"/>
    <a:srgbClr val="66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2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1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2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4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9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6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9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0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0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8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2C09-22C1-4497-BF9B-871A2D65E924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BF918-6C5A-4CC8-A15C-0C634403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8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5397"/>
            <a:ext cx="10515600" cy="5231566"/>
          </a:xfrm>
          <a:solidFill>
            <a:srgbClr val="FFC000"/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400" dirty="0" smtClean="0"/>
              <a:t>BIRTH OF THE </a:t>
            </a:r>
          </a:p>
          <a:p>
            <a:pPr marL="0" indent="0" algn="ctr">
              <a:buNone/>
            </a:pPr>
            <a:r>
              <a:rPr lang="en-US" sz="4400" dirty="0" smtClean="0"/>
              <a:t>FEDERAL RESERVE PRIVATE BANKING SYSTEM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3885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elson W. Aldri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95500" cy="260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bram Piatt Andrew 19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8" y="3435536"/>
            <a:ext cx="2095500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Frank A. Vanderli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806" y="0"/>
            <a:ext cx="209550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enry Davis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806" y="3850844"/>
            <a:ext cx="20955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ts3.mm.bing.net/th?id=H.4757377567360874&amp;pid=15.1&amp;H=160&amp;W=10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942" y="3850844"/>
            <a:ext cx="2011034" cy="3007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ts4.mm.bing.net/th?id=H.4861710841021331&amp;pid=15.1&amp;H=160&amp;W=1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748" y="3850844"/>
            <a:ext cx="2345746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://2.bp.blogspot.com/-pdBqoVUoI_M/Tx4g43fe9LI/AAAAAAAAAqM/aLGPVc8xyoU/s320/paul+warburg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748" y="0"/>
            <a:ext cx="4266338" cy="321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15306" y="309966"/>
            <a:ext cx="2968698" cy="230832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If the public had </a:t>
            </a:r>
            <a:r>
              <a:rPr lang="en-US" dirty="0" smtClean="0"/>
              <a:t>realized</a:t>
            </a:r>
          </a:p>
          <a:p>
            <a:r>
              <a:rPr lang="en-US" dirty="0" smtClean="0"/>
              <a:t>that </a:t>
            </a:r>
            <a:r>
              <a:rPr lang="en-US" dirty="0"/>
              <a:t>the Federal Reserve </a:t>
            </a:r>
            <a:r>
              <a:rPr lang="en-US" dirty="0" smtClean="0"/>
              <a:t>Act</a:t>
            </a:r>
          </a:p>
          <a:p>
            <a:r>
              <a:rPr lang="en-US" dirty="0" smtClean="0"/>
              <a:t>was </a:t>
            </a:r>
            <a:r>
              <a:rPr lang="en-US" dirty="0"/>
              <a:t>parented by the </a:t>
            </a:r>
            <a:r>
              <a:rPr lang="en-US" dirty="0" smtClean="0"/>
              <a:t>same</a:t>
            </a:r>
          </a:p>
          <a:p>
            <a:r>
              <a:rPr lang="en-US" dirty="0" smtClean="0"/>
              <a:t>industry </a:t>
            </a:r>
            <a:r>
              <a:rPr lang="en-US" dirty="0"/>
              <a:t>it was supposed </a:t>
            </a:r>
            <a:r>
              <a:rPr lang="en-US" dirty="0" smtClean="0"/>
              <a:t>to</a:t>
            </a:r>
          </a:p>
          <a:p>
            <a:r>
              <a:rPr lang="en-US" dirty="0" smtClean="0"/>
              <a:t>control</a:t>
            </a:r>
            <a:r>
              <a:rPr lang="en-US" dirty="0"/>
              <a:t>, there would </a:t>
            </a:r>
            <a:r>
              <a:rPr lang="en-US" dirty="0" smtClean="0"/>
              <a:t>have</a:t>
            </a:r>
          </a:p>
          <a:p>
            <a:r>
              <a:rPr lang="en-US" dirty="0" smtClean="0"/>
              <a:t>been </a:t>
            </a:r>
            <a:r>
              <a:rPr lang="en-US" dirty="0"/>
              <a:t>great opposition to it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and </a:t>
            </a:r>
            <a:r>
              <a:rPr lang="en-US" dirty="0"/>
              <a:t>it never would have </a:t>
            </a:r>
            <a:r>
              <a:rPr lang="en-US" dirty="0" smtClean="0"/>
              <a:t>been</a:t>
            </a:r>
          </a:p>
          <a:p>
            <a:r>
              <a:rPr lang="en-US" dirty="0" smtClean="0"/>
              <a:t>enacted </a:t>
            </a:r>
            <a:r>
              <a:rPr lang="en-US" dirty="0"/>
              <a:t>into law.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9073" y="2235571"/>
            <a:ext cx="1466427" cy="369332"/>
          </a:xfrm>
          <a:prstGeom prst="rect">
            <a:avLst/>
          </a:prstGeom>
          <a:solidFill>
            <a:srgbClr val="66CC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ROCKEFELLER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48879" y="2847454"/>
            <a:ext cx="1466427" cy="369332"/>
          </a:xfrm>
          <a:prstGeom prst="rect">
            <a:avLst/>
          </a:prstGeom>
          <a:solidFill>
            <a:srgbClr val="66CC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ROCKEFELLER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30265" y="6488668"/>
            <a:ext cx="108504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MORGAN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59043" y="6488668"/>
            <a:ext cx="108504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MORGAN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79453" y="6481888"/>
            <a:ext cx="108504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MORGAN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43933" y="2847454"/>
            <a:ext cx="2208361" cy="369332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KUHN, LOEB, EUROPE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73" y="5876080"/>
            <a:ext cx="1896032" cy="369332"/>
          </a:xfrm>
          <a:prstGeom prst="rect">
            <a:avLst/>
          </a:prstGeom>
          <a:solidFill>
            <a:srgbClr val="66CC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ROCKEFELLER????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73" y="5554699"/>
            <a:ext cx="1514645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MORGAN????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405" y="6221437"/>
            <a:ext cx="2637966" cy="369332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KUHN, LOEB, EUROPE????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7994" y="2650887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Aldrich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8889" y="3132959"/>
            <a:ext cx="917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Andrew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97430" y="3164483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Vanderlip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14818" y="3533815"/>
            <a:ext cx="1046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Davidson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49415" y="3533815"/>
            <a:ext cx="854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Norton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581203" y="3533815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Strong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540700" y="3151477"/>
            <a:ext cx="1002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Warburg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6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984182"/>
            <a:ext cx="5720316" cy="1325563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sz="2400" dirty="0"/>
              <a:t>Ben S. Bernanke, chairman of </a:t>
            </a:r>
            <a:r>
              <a:rPr lang="en-US" sz="2400" dirty="0" smtClean="0"/>
              <a:t>the</a:t>
            </a:r>
            <a:br>
              <a:rPr lang="en-US" sz="2400" dirty="0" smtClean="0"/>
            </a:br>
            <a:r>
              <a:rPr lang="en-US" sz="2400" dirty="0" smtClean="0"/>
              <a:t>Federal </a:t>
            </a:r>
            <a:r>
              <a:rPr lang="en-US" sz="2400" dirty="0"/>
              <a:t>Reserve and former Fed </a:t>
            </a:r>
            <a:r>
              <a:rPr lang="en-US" sz="2400" dirty="0" smtClean="0"/>
              <a:t>Chairman</a:t>
            </a:r>
            <a:br>
              <a:rPr lang="en-US" sz="2400" dirty="0" smtClean="0"/>
            </a:br>
            <a:r>
              <a:rPr lang="en-US" sz="2400" dirty="0" smtClean="0"/>
              <a:t>Alan </a:t>
            </a:r>
            <a:r>
              <a:rPr lang="en-US" sz="2400" dirty="0"/>
              <a:t>Greenspan chat before taking the </a:t>
            </a:r>
            <a:r>
              <a:rPr lang="en-US" sz="2400" dirty="0" smtClean="0"/>
              <a:t>stage.</a:t>
            </a:r>
            <a:endParaRPr lang="en-US" sz="2400" dirty="0"/>
          </a:p>
        </p:txBody>
      </p:sp>
      <p:pic>
        <p:nvPicPr>
          <p:cNvPr id="2052" name="Picture 4" descr="http://ts2.mm.bing.net/th?id=H.4763171481980349&amp;pid=15.1&amp;H=106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165" y="2017742"/>
            <a:ext cx="4285834" cy="283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7194"/>
            <a:ext cx="12191999" cy="200054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On November 5–6, 2010, Ben Bernanke stayed on Jekyll Island to commemorate the </a:t>
            </a:r>
            <a:r>
              <a:rPr lang="en-US" sz="2800" dirty="0" smtClean="0"/>
              <a:t>100-year anniversary </a:t>
            </a:r>
            <a:r>
              <a:rPr lang="en-US" sz="2800" dirty="0"/>
              <a:t>of this original </a:t>
            </a:r>
            <a:r>
              <a:rPr lang="en-US" sz="2800" dirty="0" smtClean="0"/>
              <a:t>meeting.   </a:t>
            </a:r>
            <a:r>
              <a:rPr lang="en-US" sz="2800" dirty="0"/>
              <a:t>The Conference was the first official </a:t>
            </a:r>
            <a:r>
              <a:rPr lang="en-US" sz="2800" dirty="0" smtClean="0"/>
              <a:t>confirmation of the secret meetings by the banking elites that wrote the </a:t>
            </a:r>
            <a:r>
              <a:rPr lang="en-US" sz="4000" dirty="0" smtClean="0"/>
              <a:t>Federal Reserve Bill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2050" name="Picture 2" descr="http://ei.marketwatch.com/Multimedia/2013/11/13/Photos/MG/MW-BP121_bernan_20131113111126_MG.jpg?uuid=4c99204a-4c7e-11e3-8b0b-00212803fad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117" y="3984182"/>
            <a:ext cx="4108548" cy="287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33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" y="0"/>
            <a:ext cx="12190708" cy="1325563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THE FEDERAL RESERVE LAW OF 1913</a:t>
            </a:r>
            <a:br>
              <a:rPr lang="en-US" sz="3200" b="1" dirty="0" smtClean="0"/>
            </a:br>
            <a:r>
              <a:rPr lang="en-US" sz="3200" b="1" dirty="0" smtClean="0"/>
              <a:t>GAVE THE GOVERNMENT’S POWER TO CREATE MONEY TO</a:t>
            </a:r>
            <a:br>
              <a:rPr lang="en-US" sz="3200" b="1" dirty="0" smtClean="0"/>
            </a:br>
            <a:r>
              <a:rPr lang="en-US" sz="3200" b="1" dirty="0" smtClean="0"/>
              <a:t>PRIVATE BANK CORPORATIONS</a:t>
            </a:r>
            <a:endParaRPr lang="en-US" sz="3200" b="1" dirty="0"/>
          </a:p>
        </p:txBody>
      </p:sp>
      <p:pic>
        <p:nvPicPr>
          <p:cNvPr id="1028" name="Picture 4" descr="http://www.batr.org/sitebuildercontent/sitebuilderpictures/bankster_cartoon4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874" y="1325563"/>
            <a:ext cx="9540185" cy="555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0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98943" y="3022169"/>
            <a:ext cx="1838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Q &amp; 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6403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12192000" cy="1255363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400" dirty="0" smtClean="0"/>
              <a:t>BIRTH </a:t>
            </a:r>
            <a:r>
              <a:rPr lang="en-US" sz="4400" dirty="0" smtClean="0"/>
              <a:t>OF THE </a:t>
            </a:r>
          </a:p>
          <a:p>
            <a:pPr marL="0" indent="0" algn="ctr">
              <a:buNone/>
            </a:pPr>
            <a:r>
              <a:rPr lang="en-US" sz="4400" dirty="0" smtClean="0"/>
              <a:t>FEDERAL RESERVE PRIVATE BANKING SYSTEM</a:t>
            </a:r>
            <a:endParaRPr lang="en-US" sz="4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255364"/>
            <a:ext cx="12192000" cy="59577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JEKYLL ISLAND, GEORGIA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1134"/>
            <a:ext cx="7196784" cy="500686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01180" y="2510727"/>
            <a:ext cx="437728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Federal Reserve Bill was secretly written</a:t>
            </a:r>
          </a:p>
          <a:p>
            <a:r>
              <a:rPr lang="en-US" dirty="0" smtClean="0"/>
              <a:t>by Wall Street Bankers in November of 1910.</a:t>
            </a:r>
          </a:p>
          <a:p>
            <a:endParaRPr lang="en-US" dirty="0"/>
          </a:p>
          <a:p>
            <a:r>
              <a:rPr lang="en-US" dirty="0" smtClean="0"/>
              <a:t>The bankers went to Jekyll Island, Georgia, </a:t>
            </a:r>
          </a:p>
          <a:p>
            <a:r>
              <a:rPr lang="en-US" dirty="0" smtClean="0"/>
              <a:t>by private railway car.   While on the island,</a:t>
            </a:r>
          </a:p>
          <a:p>
            <a:r>
              <a:rPr lang="en-US" dirty="0" smtClean="0"/>
              <a:t>new servants were hired and the bankers</a:t>
            </a:r>
          </a:p>
          <a:p>
            <a:r>
              <a:rPr lang="en-US" dirty="0" smtClean="0"/>
              <a:t>used only first names between themselves</a:t>
            </a:r>
          </a:p>
          <a:p>
            <a:r>
              <a:rPr lang="en-US" dirty="0" smtClean="0"/>
              <a:t>to keep anonymity.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66251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JEKYLL ISLAND, GEORGIA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251"/>
            <a:ext cx="10515600" cy="5410712"/>
          </a:xfrm>
          <a:solidFill>
            <a:srgbClr val="FFC000"/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66251"/>
            <a:ext cx="8154869" cy="54107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3069" y="1859796"/>
            <a:ext cx="18530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Jekyll Island was</a:t>
            </a:r>
          </a:p>
          <a:p>
            <a:r>
              <a:rPr lang="en-US" dirty="0" smtClean="0"/>
              <a:t>isolated from the</a:t>
            </a:r>
          </a:p>
          <a:p>
            <a:r>
              <a:rPr lang="en-US" dirty="0" smtClean="0"/>
              <a:t>mainland and</a:t>
            </a:r>
          </a:p>
          <a:p>
            <a:r>
              <a:rPr lang="en-US" dirty="0" smtClean="0"/>
              <a:t>privately owned.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0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993" y="0"/>
            <a:ext cx="10515600" cy="1325563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WHY IS THE CREATION OF THE FEDERAL RESERVE BANKING SYSTEM DANGEROUS?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0040" y="1851916"/>
            <a:ext cx="7821479" cy="1862972"/>
          </a:xfrm>
          <a:solidFill>
            <a:srgbClr val="CCFFCC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GRAHAM </a:t>
            </a:r>
            <a:r>
              <a:rPr lang="en-US" dirty="0" smtClean="0"/>
              <a:t>TOWERS</a:t>
            </a:r>
          </a:p>
          <a:p>
            <a:pPr marL="0" indent="0" algn="ctr">
              <a:buNone/>
            </a:pPr>
            <a:r>
              <a:rPr lang="en-US" dirty="0" smtClean="0"/>
              <a:t>GOVERNOR</a:t>
            </a:r>
            <a:r>
              <a:rPr lang="en-US" dirty="0"/>
              <a:t>, BANK OF CANADA, </a:t>
            </a:r>
            <a:r>
              <a:rPr lang="en-US" dirty="0" smtClean="0"/>
              <a:t>1934-54</a:t>
            </a:r>
          </a:p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"Each and every time a bank makes a loan, new bank credit is created - new deposits - brand new money."</a:t>
            </a:r>
          </a:p>
        </p:txBody>
      </p:sp>
      <p:pic>
        <p:nvPicPr>
          <p:cNvPr id="1026" name="Picture 2" descr="http://ts4.mm.bing.net/th?id=H.4645231668103339&amp;pid=15.1&amp;H=16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3" y="1325563"/>
            <a:ext cx="3145564" cy="314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07389" y="4840670"/>
            <a:ext cx="10332204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With interest to the private banks……</a:t>
            </a:r>
            <a:endParaRPr lang="en-US" sz="40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83030" y="5966452"/>
            <a:ext cx="11197526" cy="707886"/>
          </a:xfrm>
          <a:prstGeom prst="rect">
            <a:avLst/>
          </a:prstGeom>
          <a:solidFill>
            <a:srgbClr val="30F626"/>
          </a:solidFill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Why do private corporations have this power ? ? ? ?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45193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715" y="1808782"/>
            <a:ext cx="9588285" cy="2997133"/>
          </a:xfrm>
          <a:solidFill>
            <a:srgbClr val="CCFFCC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If our nation can issue a dollar </a:t>
            </a:r>
            <a:r>
              <a:rPr lang="en-US" sz="3200" dirty="0" smtClean="0"/>
              <a:t>bond*, </a:t>
            </a:r>
            <a:r>
              <a:rPr lang="en-US" sz="3200" dirty="0"/>
              <a:t>it can issue a dollar </a:t>
            </a:r>
            <a:r>
              <a:rPr lang="en-US" sz="3200" dirty="0" smtClean="0"/>
              <a:t>bill**.   </a:t>
            </a:r>
            <a:r>
              <a:rPr lang="en-US" sz="3200" dirty="0"/>
              <a:t>The element that makes the bond good makes the bill good</a:t>
            </a:r>
            <a:r>
              <a:rPr lang="en-US" sz="3200" dirty="0" smtClean="0"/>
              <a:t>...  it </a:t>
            </a:r>
            <a:r>
              <a:rPr lang="en-US" sz="3200" dirty="0"/>
              <a:t>is the people who constitute the basis of Government credit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*    DEBT</a:t>
            </a:r>
          </a:p>
          <a:p>
            <a:pPr marL="0" indent="0">
              <a:buNone/>
            </a:pPr>
            <a:r>
              <a:rPr lang="en-US" sz="3200" dirty="0" smtClean="0"/>
              <a:t>**  MONEY – DEBT FREE, INTEREST FREE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7953" y="5281096"/>
            <a:ext cx="11334307" cy="107721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WHY DOES OUR GOVERNMENT BORROW…</a:t>
            </a:r>
          </a:p>
          <a:p>
            <a:pPr algn="ctr"/>
            <a:r>
              <a:rPr lang="en-US" sz="3200" b="1" i="1" dirty="0" smtClean="0"/>
              <a:t>   WHEN IT CAN CREATE DEBT-FREE INTEREST-FREE MONEY ? ? ? ?</a:t>
            </a:r>
            <a:endParaRPr lang="en-US" sz="3200" b="1" i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2"/>
            <a:ext cx="10515600" cy="1325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1921</a:t>
            </a:r>
            <a:br>
              <a:rPr lang="en-US" dirty="0"/>
            </a:br>
            <a:r>
              <a:rPr lang="en-US" dirty="0"/>
              <a:t>THOMAS EDISON QUOTE IN THE NEW YORK </a:t>
            </a:r>
            <a:r>
              <a:rPr lang="en-US" dirty="0" smtClean="0"/>
              <a:t>TIMES</a:t>
            </a:r>
            <a:endParaRPr lang="en-US" dirty="0"/>
          </a:p>
        </p:txBody>
      </p:sp>
      <p:pic>
        <p:nvPicPr>
          <p:cNvPr id="7" name="Picture 2" descr="http://ts2.mm.bing.net/th?id=H.4773908900153141&amp;pid=15.1&amp;H=160&amp;W=1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7" y="1325563"/>
            <a:ext cx="2243270" cy="297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31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 smtClean="0"/>
              <a:t>WHAT THE PUBLIC WAS TOLD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80831"/>
          </a:xfrm>
          <a:solidFill>
            <a:srgbClr val="66FF99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 fool the public, the system was divided into twelve regional Federal Reserve Banks.</a:t>
            </a:r>
          </a:p>
          <a:p>
            <a:pPr marL="0" indent="0">
              <a:buNone/>
            </a:pPr>
            <a:r>
              <a:rPr lang="en-US" dirty="0" smtClean="0"/>
              <a:t>But, given </a:t>
            </a:r>
            <a:r>
              <a:rPr lang="en-US" dirty="0"/>
              <a:t>the concentration of money and credit in New York, the Federal Reserve Bank of New York controlled the system, making the regional concept initially nothing but a ruse.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ts1.mm.bing.net/th?id=H.4643075624076264&amp;pid=15.1&amp;H=92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3941392"/>
            <a:ext cx="5091223" cy="292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70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03767"/>
            <a:ext cx="12192000" cy="954107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</a:t>
            </a:r>
            <a:r>
              <a:rPr lang="en-US" sz="2800" dirty="0"/>
              <a:t>National Monetary Commission “wrote</a:t>
            </a:r>
            <a:r>
              <a:rPr lang="en-US" sz="2800" dirty="0" smtClean="0"/>
              <a:t>” the Aldrich Plan</a:t>
            </a:r>
          </a:p>
          <a:p>
            <a:pPr algn="ctr"/>
            <a:r>
              <a:rPr lang="en-US" sz="2800" dirty="0" smtClean="0"/>
              <a:t> which formed the basis for the Federal </a:t>
            </a:r>
            <a:r>
              <a:rPr lang="en-US" sz="2800" dirty="0"/>
              <a:t>Reserve system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0"/>
            <a:ext cx="10515600" cy="72301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/>
              <a:t>WHAT THE PUBLIC WAS TOLD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8627"/>
            <a:ext cx="12192000" cy="481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76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accel="20000" decel="2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59219"/>
          </a:xfrm>
          <a:solidFill>
            <a:srgbClr val="66FF99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TRUTH        November, 2010</a:t>
            </a:r>
            <a:endParaRPr lang="en-US" dirty="0"/>
          </a:p>
        </p:txBody>
      </p:sp>
      <p:pic>
        <p:nvPicPr>
          <p:cNvPr id="1026" name="Picture 2" descr="http://ts1.mm.bing.net/th?id=H.4877890039515092&amp;pid=15.1&amp;H=106&amp;W=16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697" y="3706949"/>
            <a:ext cx="4756303" cy="315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9219"/>
            <a:ext cx="1219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“On the night of November 22, 1910, a group of newspaper reporters stood disconsolately in the railway station at Hoboken, New Jersey.   They had just watched a delegation of the nation’s leading financiers leave the station on a secret mission.   It would be years before they discovered what that mission was, and even then they would not understand that the history of the United States underwent a drastic change after that night in Hoboken.”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</a:t>
            </a:r>
            <a:r>
              <a:rPr lang="en-US" sz="2800" b="1" i="1" dirty="0" smtClean="0"/>
              <a:t>The Secrets of the Federal Reserve</a:t>
            </a:r>
            <a:r>
              <a:rPr lang="en-US" sz="2800" dirty="0" smtClean="0"/>
              <a:t>, by Eustace Mullins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422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5393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3200" dirty="0"/>
              <a:t>Accompanying Senator </a:t>
            </a:r>
            <a:r>
              <a:rPr lang="en-US" sz="3200" dirty="0" smtClean="0"/>
              <a:t>Aldrich and</a:t>
            </a:r>
            <a:br>
              <a:rPr lang="en-US" sz="3200" dirty="0" smtClean="0"/>
            </a:br>
            <a:r>
              <a:rPr lang="en-US" sz="3200" dirty="0" smtClean="0"/>
              <a:t>A. Piatt Andrew, Asst. Sec. of the Treasury,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dirty="0"/>
              <a:t>to Jekyll Island were: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9364"/>
            <a:ext cx="12192000" cy="53186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0070C0"/>
                </a:solidFill>
              </a:rPr>
              <a:t>ROCKEFELLER</a:t>
            </a:r>
          </a:p>
          <a:p>
            <a:pPr lvl="0"/>
            <a:r>
              <a:rPr lang="en-US" dirty="0" smtClean="0"/>
              <a:t>Frank </a:t>
            </a:r>
            <a:r>
              <a:rPr lang="en-US" dirty="0" err="1" smtClean="0"/>
              <a:t>Vanderlip</a:t>
            </a:r>
            <a:r>
              <a:rPr lang="en-US" dirty="0" smtClean="0"/>
              <a:t> – president, National </a:t>
            </a:r>
            <a:r>
              <a:rPr lang="en-US" dirty="0"/>
              <a:t>City Bank of New </a:t>
            </a:r>
            <a:r>
              <a:rPr lang="en-US" dirty="0" smtClean="0"/>
              <a:t>York (today, CITIBANK)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0070C0"/>
                </a:solidFill>
              </a:rPr>
              <a:t>MORGAN </a:t>
            </a:r>
            <a:endParaRPr lang="en-US" b="1" u="sng" dirty="0">
              <a:solidFill>
                <a:srgbClr val="0070C0"/>
              </a:solidFill>
            </a:endParaRPr>
          </a:p>
          <a:p>
            <a:pPr lvl="0"/>
            <a:r>
              <a:rPr lang="en-US" dirty="0"/>
              <a:t>Henry P. </a:t>
            </a:r>
            <a:r>
              <a:rPr lang="en-US" dirty="0" smtClean="0"/>
              <a:t>Davison - senior partner, J.P</a:t>
            </a:r>
            <a:r>
              <a:rPr lang="en-US" dirty="0"/>
              <a:t>. Morgan </a:t>
            </a:r>
            <a:r>
              <a:rPr lang="en-US" dirty="0" smtClean="0"/>
              <a:t>Company (today, J.P.MORGAN CHASE)</a:t>
            </a:r>
          </a:p>
          <a:p>
            <a:pPr lvl="0"/>
            <a:r>
              <a:rPr lang="en-US" dirty="0" smtClean="0"/>
              <a:t>Charles </a:t>
            </a:r>
            <a:r>
              <a:rPr lang="en-US" dirty="0"/>
              <a:t>D. </a:t>
            </a:r>
            <a:r>
              <a:rPr lang="en-US" dirty="0" smtClean="0"/>
              <a:t>Norton – president, First </a:t>
            </a:r>
            <a:r>
              <a:rPr lang="en-US" dirty="0"/>
              <a:t>National Bank of New </a:t>
            </a:r>
            <a:r>
              <a:rPr lang="en-US" dirty="0" smtClean="0"/>
              <a:t>York (Morgan) </a:t>
            </a:r>
            <a:endParaRPr lang="en-US" dirty="0"/>
          </a:p>
          <a:p>
            <a:pPr lvl="0"/>
            <a:r>
              <a:rPr lang="en-US" dirty="0" smtClean="0"/>
              <a:t>Benjamin Strong - a </a:t>
            </a:r>
            <a:r>
              <a:rPr lang="en-US" dirty="0"/>
              <a:t>lieutenant of J.P. Morgan </a:t>
            </a:r>
            <a:endParaRPr lang="en-US" dirty="0" smtClean="0"/>
          </a:p>
          <a:p>
            <a:pPr marL="0" lvl="0" indent="0">
              <a:buNone/>
            </a:pPr>
            <a:r>
              <a:rPr lang="en-US" b="1" u="sng" dirty="0" smtClean="0">
                <a:solidFill>
                  <a:srgbClr val="0070C0"/>
                </a:solidFill>
              </a:rPr>
              <a:t>KUHN, LOEB &amp; WARBURG GERMAN BANK</a:t>
            </a:r>
            <a:endParaRPr lang="en-US" b="1" u="sng" dirty="0">
              <a:solidFill>
                <a:srgbClr val="0070C0"/>
              </a:solidFill>
            </a:endParaRPr>
          </a:p>
          <a:p>
            <a:pPr lvl="0"/>
            <a:r>
              <a:rPr lang="en-US" dirty="0"/>
              <a:t>Paul </a:t>
            </a:r>
            <a:r>
              <a:rPr lang="en-US" dirty="0" smtClean="0"/>
              <a:t>Warburg - recent German immigrant, partner Kuhn</a:t>
            </a:r>
            <a:r>
              <a:rPr lang="en-US" dirty="0"/>
              <a:t>, Loeb and Company, New </a:t>
            </a:r>
            <a:r>
              <a:rPr lang="en-US" dirty="0" smtClean="0"/>
              <a:t>York and Warburg Bank of Hamburg &amp; Amsterdam.  Warburg directed </a:t>
            </a:r>
            <a:r>
              <a:rPr lang="en-US" dirty="0"/>
              <a:t>the proceedings and wrote the primary features of what would be called the Aldrich </a:t>
            </a:r>
            <a:r>
              <a:rPr lang="en-US" dirty="0" smtClean="0"/>
              <a:t>Plan.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4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617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JEKYLL ISLAND, GEORGIA</vt:lpstr>
      <vt:lpstr>JEKYLL ISLAND, GEORGIA</vt:lpstr>
      <vt:lpstr>WHY IS THE CREATION OF THE FEDERAL RESERVE BANKING SYSTEM DANGEROUS?</vt:lpstr>
      <vt:lpstr>1921 THOMAS EDISON QUOTE IN THE NEW YORK TIMES</vt:lpstr>
      <vt:lpstr>WHAT THE PUBLIC WAS TOLD</vt:lpstr>
      <vt:lpstr>PowerPoint Presentation</vt:lpstr>
      <vt:lpstr>THE TRUTH        November, 2010</vt:lpstr>
      <vt:lpstr>Accompanying Senator Aldrich and A. Piatt Andrew, Asst. Sec. of the Treasury,  to Jekyll Island were: </vt:lpstr>
      <vt:lpstr>PowerPoint Presentation</vt:lpstr>
      <vt:lpstr>Ben S. Bernanke, chairman of the Federal Reserve and former Fed Chairman Alan Greenspan chat before taking the stage.</vt:lpstr>
      <vt:lpstr>THE FEDERAL RESERVE LAW OF 1913 GAVE THE GOVERNMENT’S POWER TO CREATE MONEY TO PRIVATE BANK CORPORATIONS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54</cp:revision>
  <dcterms:created xsi:type="dcterms:W3CDTF">2013-12-02T02:43:58Z</dcterms:created>
  <dcterms:modified xsi:type="dcterms:W3CDTF">2013-12-13T03:42:31Z</dcterms:modified>
</cp:coreProperties>
</file>