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6" r:id="rId3"/>
    <p:sldId id="299" r:id="rId4"/>
    <p:sldId id="297" r:id="rId5"/>
    <p:sldId id="307" r:id="rId6"/>
    <p:sldId id="298" r:id="rId7"/>
    <p:sldId id="347" r:id="rId8"/>
    <p:sldId id="312" r:id="rId9"/>
    <p:sldId id="301" r:id="rId10"/>
    <p:sldId id="302" r:id="rId11"/>
    <p:sldId id="324" r:id="rId12"/>
    <p:sldId id="322" r:id="rId13"/>
    <p:sldId id="323" r:id="rId14"/>
    <p:sldId id="350" r:id="rId15"/>
    <p:sldId id="361" r:id="rId16"/>
    <p:sldId id="348" r:id="rId17"/>
    <p:sldId id="325" r:id="rId18"/>
    <p:sldId id="330" r:id="rId19"/>
    <p:sldId id="328" r:id="rId20"/>
    <p:sldId id="354" r:id="rId21"/>
    <p:sldId id="355" r:id="rId22"/>
    <p:sldId id="356" r:id="rId23"/>
    <p:sldId id="357" r:id="rId24"/>
    <p:sldId id="358" r:id="rId25"/>
    <p:sldId id="359" r:id="rId26"/>
    <p:sldId id="360" r:id="rId27"/>
    <p:sldId id="353" r:id="rId28"/>
    <p:sldId id="346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CC"/>
    <a:srgbClr val="F3CDF3"/>
    <a:srgbClr val="F60819"/>
    <a:srgbClr val="DA7CE4"/>
    <a:srgbClr val="FFFFFF"/>
    <a:srgbClr val="F67850"/>
    <a:srgbClr val="F7CAAB"/>
    <a:srgbClr val="F64C70"/>
    <a:srgbClr val="70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3186-29A4-4934-BC23-1F83CEFB2855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6AB-851D-4E47-B336-244F1EFC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453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3186-29A4-4934-BC23-1F83CEFB2855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6AB-851D-4E47-B336-244F1EFC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520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3186-29A4-4934-BC23-1F83CEFB2855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6AB-851D-4E47-B336-244F1EFC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448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3186-29A4-4934-BC23-1F83CEFB2855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6AB-851D-4E47-B336-244F1EFC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175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3186-29A4-4934-BC23-1F83CEFB2855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6AB-851D-4E47-B336-244F1EFC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213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3186-29A4-4934-BC23-1F83CEFB2855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6AB-851D-4E47-B336-244F1EFC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974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3186-29A4-4934-BC23-1F83CEFB2855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6AB-851D-4E47-B336-244F1EFC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914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3186-29A4-4934-BC23-1F83CEFB2855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6AB-851D-4E47-B336-244F1EFC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599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3186-29A4-4934-BC23-1F83CEFB2855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6AB-851D-4E47-B336-244F1EFC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829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3186-29A4-4934-BC23-1F83CEFB2855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6AB-851D-4E47-B336-244F1EFC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783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3186-29A4-4934-BC23-1F83CEFB2855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6AB-851D-4E47-B336-244F1EFC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625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4F3186-29A4-4934-BC23-1F83CEFB2855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116AB-851D-4E47-B336-244F1EFC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489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4473" y="914401"/>
            <a:ext cx="9143999" cy="3838074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4800" dirty="0" smtClean="0"/>
              <a:t>TOPIC</a:t>
            </a:r>
            <a:br>
              <a:rPr lang="en-US" sz="4800" dirty="0" smtClean="0"/>
            </a:b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>THE CURRENT MONETARY SYSTEM:</a:t>
            </a:r>
            <a:br>
              <a:rPr lang="en-US" sz="4800" dirty="0" smtClean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b="1" dirty="0" smtClean="0"/>
              <a:t>PRIVATELY ISSUED </a:t>
            </a:r>
            <a:r>
              <a:rPr lang="en-US" sz="4800" dirty="0" smtClean="0"/>
              <a:t>MONEY</a:t>
            </a:r>
            <a:r>
              <a:rPr lang="en-US" sz="4800" dirty="0"/>
              <a:t/>
            </a:r>
            <a:br>
              <a:rPr lang="en-US" sz="4800" dirty="0"/>
            </a:b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080285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326"/>
    </mc:Choice>
    <mc:Fallback xmlns="">
      <p:transition spd="slow" advTm="12326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eft Arrow 3"/>
          <p:cNvSpPr/>
          <p:nvPr/>
        </p:nvSpPr>
        <p:spPr>
          <a:xfrm>
            <a:off x="4304247" y="4267915"/>
            <a:ext cx="875862" cy="484632"/>
          </a:xfrm>
          <a:prstGeom prst="lef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066131" y="3184359"/>
            <a:ext cx="1267995" cy="1804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024103" y="3198302"/>
            <a:ext cx="1674228" cy="2300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55281" y="2676359"/>
            <a:ext cx="1193800" cy="366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1708" y="2735587"/>
            <a:ext cx="1188823" cy="371888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224444" y="2461144"/>
            <a:ext cx="1225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BANK GETS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122529" y="2474465"/>
            <a:ext cx="15430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CUSTOMER GETS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084744" y="4020149"/>
            <a:ext cx="13652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LOAN</a:t>
            </a:r>
            <a:r>
              <a:rPr lang="en-US" u="sng" dirty="0" smtClean="0"/>
              <a:t> </a:t>
            </a:r>
            <a:r>
              <a:rPr lang="en-US" b="1" u="sng" dirty="0" smtClean="0"/>
              <a:t>CONTRACT</a:t>
            </a:r>
          </a:p>
          <a:p>
            <a:r>
              <a:rPr lang="en-US" b="1" dirty="0" smtClean="0"/>
              <a:t>for $20,000</a:t>
            </a:r>
          </a:p>
          <a:p>
            <a:endParaRPr lang="en-US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3180682" y="3971622"/>
            <a:ext cx="169429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+</a:t>
            </a:r>
            <a:r>
              <a:rPr lang="en-US" dirty="0" smtClean="0"/>
              <a:t>  </a:t>
            </a:r>
            <a:r>
              <a:rPr lang="en-US" b="1" dirty="0" smtClean="0"/>
              <a:t>$20,000</a:t>
            </a:r>
          </a:p>
          <a:p>
            <a:r>
              <a:rPr lang="en-US" b="1" u="sng" dirty="0" smtClean="0"/>
              <a:t>DEPOSIT</a:t>
            </a:r>
            <a:r>
              <a:rPr lang="en-US" b="1" dirty="0" smtClean="0"/>
              <a:t> </a:t>
            </a:r>
          </a:p>
          <a:p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4837882" y="3221311"/>
            <a:ext cx="2364205" cy="224676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u="sng" dirty="0" smtClean="0"/>
              <a:t>BORROWER will find $20,000 added to  his account …..</a:t>
            </a:r>
            <a:endParaRPr lang="en-US" sz="2800" b="1" u="sng" dirty="0"/>
          </a:p>
        </p:txBody>
      </p:sp>
      <p:sp>
        <p:nvSpPr>
          <p:cNvPr id="14" name="Title 4"/>
          <p:cNvSpPr txBox="1">
            <a:spLocks/>
          </p:cNvSpPr>
          <p:nvPr/>
        </p:nvSpPr>
        <p:spPr>
          <a:xfrm>
            <a:off x="0" y="143611"/>
            <a:ext cx="12192000" cy="13396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500" b="1" dirty="0" smtClean="0"/>
              <a:t>#1  </a:t>
            </a:r>
            <a:r>
              <a:rPr lang="en-US" sz="2800" b="1" dirty="0" smtClean="0"/>
              <a:t>Commercial banks create our </a:t>
            </a:r>
            <a:r>
              <a:rPr lang="en-US" sz="2800" b="1" dirty="0" smtClean="0">
                <a:solidFill>
                  <a:srgbClr val="0000FF"/>
                </a:solidFill>
              </a:rPr>
              <a:t>MONEY SUPPLY </a:t>
            </a:r>
            <a:r>
              <a:rPr lang="en-US" sz="2800" b="1" dirty="0" smtClean="0"/>
              <a:t>from </a:t>
            </a:r>
            <a:r>
              <a:rPr lang="en-US" sz="2800" b="1" dirty="0" smtClean="0">
                <a:solidFill>
                  <a:srgbClr val="0000FF"/>
                </a:solidFill>
              </a:rPr>
              <a:t>LOANS</a:t>
            </a:r>
            <a:endParaRPr lang="en-US" sz="8000" b="1" dirty="0" smtClean="0">
              <a:solidFill>
                <a:srgbClr val="0000FF"/>
              </a:solidFill>
            </a:endParaRPr>
          </a:p>
        </p:txBody>
      </p:sp>
      <p:pic>
        <p:nvPicPr>
          <p:cNvPr id="9" name="Picture 2" descr="http://www.badcreditcarloanschicago.com/wp-content/uploads/couple-signing-documents-new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219" y="1816768"/>
            <a:ext cx="5105781" cy="4547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6169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149"/>
    </mc:Choice>
    <mc:Fallback xmlns="">
      <p:transition spd="slow" advTm="86149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4"/>
          <p:cNvSpPr txBox="1">
            <a:spLocks/>
          </p:cNvSpPr>
          <p:nvPr/>
        </p:nvSpPr>
        <p:spPr>
          <a:xfrm>
            <a:off x="661737" y="365125"/>
            <a:ext cx="11249527" cy="13396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b="1" dirty="0" smtClean="0"/>
              <a:t>#2</a:t>
            </a:r>
            <a:r>
              <a:rPr lang="en-US" sz="2800" b="1" dirty="0" smtClean="0"/>
              <a:t>     </a:t>
            </a:r>
            <a:r>
              <a:rPr lang="en-US" sz="5400" b="1" dirty="0" smtClean="0">
                <a:solidFill>
                  <a:srgbClr val="0000FF"/>
                </a:solidFill>
              </a:rPr>
              <a:t>INTEREST  ?</a:t>
            </a:r>
            <a:endParaRPr lang="en-US" sz="5400" b="1" dirty="0">
              <a:solidFill>
                <a:srgbClr val="0000FF"/>
              </a:solidFill>
            </a:endParaRPr>
          </a:p>
        </p:txBody>
      </p:sp>
      <p:pic>
        <p:nvPicPr>
          <p:cNvPr id="30" name="Picture 2" descr="http://www.badcreditcarloanschicago.com/wp-content/uploads/couple-signing-documents-ne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220" y="2494941"/>
            <a:ext cx="4825044" cy="4030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2" name="Straight Connector 31"/>
          <p:cNvCxnSpPr/>
          <p:nvPr/>
        </p:nvCxnSpPr>
        <p:spPr>
          <a:xfrm>
            <a:off x="1066131" y="3184359"/>
            <a:ext cx="1267995" cy="1804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024103" y="3198302"/>
            <a:ext cx="1674228" cy="2300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155281" y="2676359"/>
            <a:ext cx="1193800" cy="366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1708" y="2735587"/>
            <a:ext cx="1188823" cy="371888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1206165" y="2270052"/>
            <a:ext cx="1225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BANK’S  ASSET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3155282" y="2259818"/>
            <a:ext cx="15430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CUSTOMER’S</a:t>
            </a:r>
          </a:p>
          <a:p>
            <a:r>
              <a:rPr lang="en-US" dirty="0" smtClean="0"/>
              <a:t>ACCOUNT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1084744" y="4020149"/>
            <a:ext cx="13652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LOAN</a:t>
            </a:r>
            <a:r>
              <a:rPr lang="en-US" u="sng" dirty="0" smtClean="0"/>
              <a:t> </a:t>
            </a:r>
            <a:r>
              <a:rPr lang="en-US" b="1" u="sng" dirty="0" smtClean="0"/>
              <a:t>CONTRACT</a:t>
            </a:r>
          </a:p>
          <a:p>
            <a:r>
              <a:rPr lang="en-US" b="1" dirty="0" smtClean="0"/>
              <a:t>for $20,000</a:t>
            </a:r>
          </a:p>
          <a:p>
            <a:endParaRPr lang="en-US" dirty="0" smtClean="0"/>
          </a:p>
        </p:txBody>
      </p:sp>
      <p:sp>
        <p:nvSpPr>
          <p:cNvPr id="39" name="TextBox 38"/>
          <p:cNvSpPr txBox="1"/>
          <p:nvPr/>
        </p:nvSpPr>
        <p:spPr>
          <a:xfrm>
            <a:off x="3180682" y="3971622"/>
            <a:ext cx="169429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+</a:t>
            </a:r>
            <a:r>
              <a:rPr lang="en-US" dirty="0" smtClean="0"/>
              <a:t>  </a:t>
            </a:r>
            <a:r>
              <a:rPr lang="en-US" b="1" dirty="0" smtClean="0"/>
              <a:t>$20,000</a:t>
            </a:r>
          </a:p>
          <a:p>
            <a:r>
              <a:rPr lang="en-US" b="1" u="sng" dirty="0" smtClean="0"/>
              <a:t>DEPOSIT</a:t>
            </a:r>
            <a:r>
              <a:rPr lang="en-US" b="1" dirty="0" smtClean="0"/>
              <a:t>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28798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149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4"/>
          <p:cNvSpPr txBox="1">
            <a:spLocks/>
          </p:cNvSpPr>
          <p:nvPr/>
        </p:nvSpPr>
        <p:spPr>
          <a:xfrm>
            <a:off x="801857" y="196682"/>
            <a:ext cx="10515600" cy="13396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u="sng" dirty="0" smtClean="0"/>
              <a:t>INTEREST --</a:t>
            </a:r>
            <a:r>
              <a:rPr lang="en-US" sz="3600" b="1" dirty="0" smtClean="0"/>
              <a:t> </a:t>
            </a:r>
            <a:r>
              <a:rPr lang="en-US" sz="2800" b="1" dirty="0" smtClean="0"/>
              <a:t>COMES FROM EXISTING MONEY SUPPLY…</a:t>
            </a:r>
            <a:r>
              <a:rPr lang="en-US" sz="2800" b="1" dirty="0"/>
              <a:t> </a:t>
            </a:r>
            <a:r>
              <a:rPr lang="en-US" sz="2800" b="1" dirty="0" smtClean="0"/>
              <a:t> 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85501" y="3413683"/>
            <a:ext cx="293195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MONEY SUPPLY</a:t>
            </a:r>
          </a:p>
          <a:p>
            <a:endParaRPr lang="en-US" sz="2800" b="1" dirty="0" smtClean="0">
              <a:solidFill>
                <a:srgbClr val="FF0000"/>
              </a:solidFill>
            </a:endParaRPr>
          </a:p>
          <a:p>
            <a:r>
              <a:rPr lang="en-US" sz="2000" b="1" dirty="0" smtClean="0">
                <a:solidFill>
                  <a:srgbClr val="FF0000"/>
                </a:solidFill>
              </a:rPr>
              <a:t>                Principal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8310779" y="3020301"/>
            <a:ext cx="2995864" cy="193708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797269" y="2443656"/>
            <a:ext cx="4508938" cy="29876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219221" y="3020301"/>
            <a:ext cx="372979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DEBTS TO BE PAID</a:t>
            </a:r>
            <a:endParaRPr lang="en-US" sz="3600" b="1" dirty="0" smtClean="0">
              <a:solidFill>
                <a:srgbClr val="FF0000"/>
              </a:solidFill>
            </a:endParaRPr>
          </a:p>
          <a:p>
            <a:pPr algn="ctr"/>
            <a:endParaRPr lang="en-US" sz="3600" b="1" dirty="0">
              <a:solidFill>
                <a:srgbClr val="FF0000"/>
              </a:solidFill>
            </a:endParaRPr>
          </a:p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Principal + Interest</a:t>
            </a:r>
          </a:p>
          <a:p>
            <a:pPr algn="ctr"/>
            <a:endParaRPr lang="en-US" sz="3200" b="1" dirty="0" smtClean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52800" y="6007935"/>
            <a:ext cx="1061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DEMAND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481293" y="5983370"/>
            <a:ext cx="866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SUPPLY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14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149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Left Arrow 22"/>
          <p:cNvSpPr/>
          <p:nvPr/>
        </p:nvSpPr>
        <p:spPr>
          <a:xfrm>
            <a:off x="4283242" y="3591700"/>
            <a:ext cx="875290" cy="484632"/>
          </a:xfrm>
          <a:prstGeom prst="lef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814552" y="3419881"/>
            <a:ext cx="1161044" cy="100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2672878" y="3419881"/>
            <a:ext cx="1497650" cy="894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903702" y="2768510"/>
            <a:ext cx="1193800" cy="366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6896" y="2948248"/>
            <a:ext cx="1188823" cy="371888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965800" y="2561723"/>
            <a:ext cx="1225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BANK’S  ASSET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759504" y="2528403"/>
            <a:ext cx="14254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LOAN ACCOUNT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868138" y="3584224"/>
            <a:ext cx="13652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trike="sngStrike" dirty="0" smtClean="0"/>
              <a:t>LOAN</a:t>
            </a:r>
            <a:r>
              <a:rPr lang="en-US" sz="2000" strike="sngStrike" dirty="0" smtClean="0"/>
              <a:t> </a:t>
            </a:r>
            <a:r>
              <a:rPr lang="en-US" sz="2000" b="1" strike="sngStrike" dirty="0" smtClean="0"/>
              <a:t>CONTRACT</a:t>
            </a:r>
          </a:p>
          <a:p>
            <a:r>
              <a:rPr lang="en-US" sz="2000" b="1" strike="sngStrike" dirty="0" smtClean="0"/>
              <a:t>EXPIRES</a:t>
            </a:r>
            <a:endParaRPr lang="en-US" sz="2000" strike="sngStrike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2796010" y="3583330"/>
            <a:ext cx="813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$0.00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124882" y="3356962"/>
            <a:ext cx="2460268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PRINCIPAL disappears</a:t>
            </a:r>
            <a:endParaRPr lang="en-US" sz="2800" b="1" dirty="0"/>
          </a:p>
        </p:txBody>
      </p:sp>
      <p:sp>
        <p:nvSpPr>
          <p:cNvPr id="4" name="Left Arrow 3"/>
          <p:cNvSpPr/>
          <p:nvPr/>
        </p:nvSpPr>
        <p:spPr>
          <a:xfrm>
            <a:off x="2334716" y="5090285"/>
            <a:ext cx="2782014" cy="484632"/>
          </a:xfrm>
          <a:prstGeom prst="lef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4"/>
          <p:cNvSpPr txBox="1">
            <a:spLocks/>
          </p:cNvSpPr>
          <p:nvPr/>
        </p:nvSpPr>
        <p:spPr>
          <a:xfrm>
            <a:off x="729916" y="34313"/>
            <a:ext cx="10515600" cy="23011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5400" b="1" dirty="0" smtClean="0"/>
          </a:p>
          <a:p>
            <a:pPr algn="ctr"/>
            <a:endParaRPr lang="en-US" sz="17600" b="1" dirty="0" smtClean="0"/>
          </a:p>
          <a:p>
            <a:pPr algn="ctr"/>
            <a:r>
              <a:rPr lang="en-US" sz="17600" b="1" dirty="0" smtClean="0"/>
              <a:t>#</a:t>
            </a:r>
            <a:r>
              <a:rPr lang="en-US" sz="17600" b="1" dirty="0"/>
              <a:t>3</a:t>
            </a:r>
            <a:r>
              <a:rPr lang="en-US" sz="8000" b="1" dirty="0"/>
              <a:t>  </a:t>
            </a:r>
            <a:r>
              <a:rPr lang="en-US" sz="11200" b="1" dirty="0"/>
              <a:t>WHEN A LOAN </a:t>
            </a:r>
            <a:r>
              <a:rPr lang="en-US" sz="11200" b="1" dirty="0" smtClean="0"/>
              <a:t>IS </a:t>
            </a:r>
            <a:r>
              <a:rPr lang="en-US" sz="11200" b="1" dirty="0" smtClean="0">
                <a:solidFill>
                  <a:srgbClr val="0000FF"/>
                </a:solidFill>
              </a:rPr>
              <a:t>PAID OFF</a:t>
            </a:r>
            <a:r>
              <a:rPr lang="en-US" sz="11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…..</a:t>
            </a:r>
          </a:p>
          <a:p>
            <a:pPr algn="ctr"/>
            <a:endParaRPr lang="en-US" sz="11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US" sz="8000" b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857983" y="4935806"/>
            <a:ext cx="12282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30,000.00</a:t>
            </a:r>
          </a:p>
          <a:p>
            <a:r>
              <a:rPr lang="en-US" sz="2000" b="1" dirty="0" smtClean="0"/>
              <a:t>INTEREST</a:t>
            </a:r>
          </a:p>
          <a:p>
            <a:r>
              <a:rPr lang="en-US" sz="2000" b="1" dirty="0" smtClean="0"/>
              <a:t>INCOME</a:t>
            </a:r>
            <a:endParaRPr lang="en-US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5118923" y="4889790"/>
            <a:ext cx="2219324" cy="13849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INTEREST remains with bank</a:t>
            </a:r>
            <a:endParaRPr lang="en-US" sz="2800" b="1" dirty="0"/>
          </a:p>
        </p:txBody>
      </p:sp>
      <p:pic>
        <p:nvPicPr>
          <p:cNvPr id="3" name="Picture 2" descr="http://ts4.mm.bing.net/th?id=H.5022776298113043&amp;pid=15.1&amp;H=107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4208" y="1702853"/>
            <a:ext cx="2404502" cy="1608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7674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149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Left Arrow 22"/>
          <p:cNvSpPr/>
          <p:nvPr/>
        </p:nvSpPr>
        <p:spPr>
          <a:xfrm>
            <a:off x="4006258" y="3582009"/>
            <a:ext cx="875290" cy="484632"/>
          </a:xfrm>
          <a:prstGeom prst="lef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814552" y="3419881"/>
            <a:ext cx="1161044" cy="100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2672878" y="3419881"/>
            <a:ext cx="1497650" cy="894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903702" y="2768510"/>
            <a:ext cx="1193800" cy="366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6896" y="2948248"/>
            <a:ext cx="1188823" cy="371888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965800" y="2561723"/>
            <a:ext cx="1225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BANK’S  ASSET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759504" y="2528403"/>
            <a:ext cx="14254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LOAN ACCOUNT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703234" y="3543680"/>
            <a:ext cx="13652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trike="sngStrike" dirty="0" smtClean="0"/>
              <a:t>LOAN</a:t>
            </a:r>
            <a:r>
              <a:rPr lang="en-US" sz="2000" strike="sngStrike" dirty="0" smtClean="0"/>
              <a:t> </a:t>
            </a:r>
            <a:r>
              <a:rPr lang="en-US" sz="2000" b="1" strike="sngStrike" dirty="0" smtClean="0"/>
              <a:t>CONTRACT</a:t>
            </a:r>
          </a:p>
          <a:p>
            <a:r>
              <a:rPr lang="en-US" sz="2000" b="1" strike="sngStrike" dirty="0" smtClean="0"/>
              <a:t>EXPIRES</a:t>
            </a:r>
            <a:endParaRPr lang="en-US" strike="sngStrike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2796010" y="3583330"/>
            <a:ext cx="813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$0.00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847898" y="3347271"/>
            <a:ext cx="2460268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PRINCIPAL disappears</a:t>
            </a:r>
            <a:endParaRPr lang="en-US" sz="2800" b="1" dirty="0"/>
          </a:p>
        </p:txBody>
      </p:sp>
      <p:sp>
        <p:nvSpPr>
          <p:cNvPr id="4" name="Left Arrow 3"/>
          <p:cNvSpPr/>
          <p:nvPr/>
        </p:nvSpPr>
        <p:spPr>
          <a:xfrm>
            <a:off x="2903702" y="5078463"/>
            <a:ext cx="1964554" cy="484632"/>
          </a:xfrm>
          <a:prstGeom prst="lef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4"/>
          <p:cNvSpPr txBox="1">
            <a:spLocks/>
          </p:cNvSpPr>
          <p:nvPr/>
        </p:nvSpPr>
        <p:spPr>
          <a:xfrm>
            <a:off x="729916" y="34313"/>
            <a:ext cx="10515600" cy="23011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5400" b="1" dirty="0" smtClean="0"/>
          </a:p>
          <a:p>
            <a:pPr algn="ctr"/>
            <a:endParaRPr lang="en-US" sz="17600" b="1" dirty="0" smtClean="0"/>
          </a:p>
          <a:p>
            <a:pPr algn="ctr"/>
            <a:r>
              <a:rPr lang="en-US" sz="17600" b="1" dirty="0" smtClean="0"/>
              <a:t>#4</a:t>
            </a:r>
            <a:r>
              <a:rPr lang="en-US" sz="8000" b="1" dirty="0" smtClean="0"/>
              <a:t> </a:t>
            </a:r>
            <a:r>
              <a:rPr lang="en-US" sz="8000" b="1" dirty="0"/>
              <a:t>WHEN A BORROWER </a:t>
            </a:r>
            <a:r>
              <a:rPr lang="en-US" sz="8000" b="1" dirty="0">
                <a:solidFill>
                  <a:srgbClr val="0000FF"/>
                </a:solidFill>
              </a:rPr>
              <a:t>DEFAULTS</a:t>
            </a:r>
            <a:r>
              <a:rPr lang="en-US" sz="8000" b="1" dirty="0"/>
              <a:t>…..</a:t>
            </a:r>
            <a:endParaRPr lang="en-US" sz="11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US" sz="8000" b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857983" y="49358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870449" y="4877968"/>
            <a:ext cx="2219324" cy="13849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Bank gets</a:t>
            </a:r>
          </a:p>
          <a:p>
            <a:r>
              <a:rPr lang="en-US" sz="2800" b="1" dirty="0" smtClean="0"/>
              <a:t>COLLATERAL</a:t>
            </a:r>
          </a:p>
          <a:p>
            <a:r>
              <a:rPr lang="en-US" sz="2800" b="1" dirty="0" smtClean="0"/>
              <a:t>to sell</a:t>
            </a:r>
            <a:endParaRPr lang="en-US" sz="2800" b="1" dirty="0"/>
          </a:p>
        </p:txBody>
      </p:sp>
      <p:pic>
        <p:nvPicPr>
          <p:cNvPr id="2054" name="Picture 6" descr="http://ts2.mm.bing.net/th?id=H.5043516649047817&amp;pid=15.1&amp;H=100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372" y="4877968"/>
            <a:ext cx="1843016" cy="1112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4" descr="http://hawaiiesquire.files.wordpress.com/2011/06/collateral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0342" y="4066641"/>
            <a:ext cx="3428624" cy="2196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2608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149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4"/>
          <p:cNvSpPr txBox="1">
            <a:spLocks/>
          </p:cNvSpPr>
          <p:nvPr/>
        </p:nvSpPr>
        <p:spPr>
          <a:xfrm>
            <a:off x="801857" y="196682"/>
            <a:ext cx="10515600" cy="13396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 smtClean="0"/>
              <a:t>MONEY SUPPLY </a:t>
            </a:r>
            <a:r>
              <a:rPr lang="en-US" sz="3600" b="1" u="sng" dirty="0" smtClean="0"/>
              <a:t>BALLOONS….</a:t>
            </a:r>
          </a:p>
          <a:p>
            <a:pPr algn="ctr"/>
            <a:r>
              <a:rPr lang="en-US" sz="3600" b="1" dirty="0" smtClean="0"/>
              <a:t>WHEN BANK LOANS (DEBT) INCREASES</a:t>
            </a:r>
            <a:endParaRPr lang="en-US" sz="2800" b="1" dirty="0" smtClean="0"/>
          </a:p>
        </p:txBody>
      </p:sp>
      <p:sp>
        <p:nvSpPr>
          <p:cNvPr id="21" name="TextBox 20"/>
          <p:cNvSpPr txBox="1"/>
          <p:nvPr/>
        </p:nvSpPr>
        <p:spPr>
          <a:xfrm>
            <a:off x="901795" y="3857391"/>
            <a:ext cx="29211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MONEY SUPPLY</a:t>
            </a:r>
            <a:r>
              <a:rPr lang="en-US" sz="2000" b="1" dirty="0" smtClean="0">
                <a:solidFill>
                  <a:srgbClr val="FF0000"/>
                </a:solidFill>
              </a:rPr>
              <a:t>          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801857" y="3124769"/>
            <a:ext cx="2995864" cy="193708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858756" y="1842122"/>
            <a:ext cx="6077157" cy="466962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848338" y="3925618"/>
            <a:ext cx="40979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MONEY </a:t>
            </a:r>
            <a:r>
              <a:rPr lang="en-US" sz="4400" b="1" dirty="0" smtClean="0">
                <a:solidFill>
                  <a:srgbClr val="FF0000"/>
                </a:solidFill>
              </a:rPr>
              <a:t>SUPPLY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25" name="Left Arrow 24"/>
          <p:cNvSpPr/>
          <p:nvPr/>
        </p:nvSpPr>
        <p:spPr>
          <a:xfrm rot="10800000">
            <a:off x="3950448" y="3859136"/>
            <a:ext cx="1755581" cy="484632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292772" y="6142415"/>
            <a:ext cx="3342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STOCK MARKET BUBBLE -   1920+</a:t>
            </a:r>
          </a:p>
          <a:p>
            <a:r>
              <a:rPr lang="en-US" dirty="0" smtClean="0"/>
              <a:t>MORTGAGE BUBBLE –         2004+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245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149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4"/>
          <p:cNvSpPr txBox="1">
            <a:spLocks/>
          </p:cNvSpPr>
          <p:nvPr/>
        </p:nvSpPr>
        <p:spPr>
          <a:xfrm>
            <a:off x="801857" y="196682"/>
            <a:ext cx="10515600" cy="13396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 smtClean="0"/>
              <a:t>MONEY SUPPLY </a:t>
            </a:r>
            <a:r>
              <a:rPr lang="en-US" sz="3600" b="1" u="sng" dirty="0" smtClean="0"/>
              <a:t>SHRINKS</a:t>
            </a:r>
            <a:r>
              <a:rPr lang="en-US" sz="3600" b="1" dirty="0" smtClean="0"/>
              <a:t>….</a:t>
            </a:r>
          </a:p>
          <a:p>
            <a:pPr algn="ctr"/>
            <a:r>
              <a:rPr lang="en-US" sz="3600" b="1" dirty="0" smtClean="0"/>
              <a:t>WHEN LOANS ARE PAID OFF OR DEFAULT</a:t>
            </a:r>
            <a:endParaRPr lang="en-US" sz="2800" b="1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8781327" y="4051834"/>
            <a:ext cx="29211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MONEY SUPPLY</a:t>
            </a:r>
            <a:r>
              <a:rPr lang="en-US" sz="2000" b="1" dirty="0" smtClean="0">
                <a:solidFill>
                  <a:srgbClr val="FF0000"/>
                </a:solidFill>
              </a:rPr>
              <a:t>          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8681389" y="3319212"/>
            <a:ext cx="2995864" cy="193708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51793" y="1970690"/>
            <a:ext cx="5928908" cy="452009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393126" y="3904660"/>
            <a:ext cx="40979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MONEY </a:t>
            </a:r>
            <a:r>
              <a:rPr lang="en-US" sz="4400" b="1" dirty="0" smtClean="0">
                <a:solidFill>
                  <a:srgbClr val="FF0000"/>
                </a:solidFill>
              </a:rPr>
              <a:t>SUPPLY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9" name="Left Arrow 8"/>
          <p:cNvSpPr/>
          <p:nvPr/>
        </p:nvSpPr>
        <p:spPr>
          <a:xfrm rot="10800000">
            <a:off x="6781488" y="4045436"/>
            <a:ext cx="1755581" cy="803289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8688961" y="6121457"/>
            <a:ext cx="27090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GREAT DEPRESSION 1930+</a:t>
            </a:r>
          </a:p>
          <a:p>
            <a:r>
              <a:rPr lang="en-US" dirty="0" smtClean="0"/>
              <a:t>GREAT RECESSION    2008+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978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149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ts2.mm.bing.net/th?id=H.4703527099040969&amp;pid=15.1&amp;H=75&amp;W=16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855025" y="2446812"/>
            <a:ext cx="4612785" cy="2466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955667" y="1447901"/>
            <a:ext cx="43767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EXPANDING MONEY SUPPLY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88799" y="5016745"/>
            <a:ext cx="25442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BUY</a:t>
            </a:r>
            <a:r>
              <a:rPr lang="en-US" sz="2400" b="1" dirty="0"/>
              <a:t>, BUY, </a:t>
            </a:r>
            <a:r>
              <a:rPr lang="en-US" sz="2400" b="1" dirty="0" smtClean="0"/>
              <a:t>BUY</a:t>
            </a:r>
          </a:p>
          <a:p>
            <a:r>
              <a:rPr lang="en-US" sz="2400" b="1" dirty="0" smtClean="0"/>
              <a:t>Prices </a:t>
            </a:r>
            <a:r>
              <a:rPr lang="en-US" sz="2400" b="1" dirty="0" smtClean="0"/>
              <a:t>UP</a:t>
            </a:r>
          </a:p>
          <a:p>
            <a:r>
              <a:rPr lang="en-US" sz="2400" b="1" dirty="0" smtClean="0">
                <a:solidFill>
                  <a:srgbClr val="0000FF"/>
                </a:solidFill>
              </a:rPr>
              <a:t>More bank loans</a:t>
            </a:r>
            <a:endParaRPr lang="en-US" sz="2400" b="1" dirty="0" smtClean="0">
              <a:solidFill>
                <a:srgbClr val="0000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2905" y="92382"/>
            <a:ext cx="11617026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5400" dirty="0" smtClean="0"/>
              <a:t>THE BOOM AND BUST MONETARY CYCLE</a:t>
            </a:r>
            <a:endParaRPr lang="en-US" sz="5400" dirty="0"/>
          </a:p>
        </p:txBody>
      </p:sp>
      <p:sp>
        <p:nvSpPr>
          <p:cNvPr id="10" name="TextBox 9"/>
          <p:cNvSpPr txBox="1"/>
          <p:nvPr/>
        </p:nvSpPr>
        <p:spPr>
          <a:xfrm>
            <a:off x="7416039" y="1469652"/>
            <a:ext cx="44705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COLLAPSING MONEY SUPPLY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17403" y="5016745"/>
            <a:ext cx="54525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SELL</a:t>
            </a:r>
            <a:r>
              <a:rPr lang="en-US" sz="2400" b="1" dirty="0"/>
              <a:t>, SELL, </a:t>
            </a:r>
            <a:r>
              <a:rPr lang="en-US" sz="2400" b="1" dirty="0" smtClean="0"/>
              <a:t>SELL</a:t>
            </a:r>
            <a:endParaRPr lang="en-US" sz="2400" b="1" dirty="0" smtClean="0"/>
          </a:p>
          <a:p>
            <a:r>
              <a:rPr lang="en-US" sz="2400" b="1" dirty="0" smtClean="0"/>
              <a:t>Prices FALLING </a:t>
            </a:r>
            <a:endParaRPr lang="en-US" sz="2400" b="1" dirty="0" smtClean="0"/>
          </a:p>
          <a:p>
            <a:r>
              <a:rPr lang="en-US" sz="2400" b="1" dirty="0" smtClean="0"/>
              <a:t>Bankruptcy, foreclosure, unemployment</a:t>
            </a:r>
          </a:p>
          <a:p>
            <a:r>
              <a:rPr lang="en-US" sz="2400" b="1" dirty="0" smtClean="0">
                <a:solidFill>
                  <a:srgbClr val="0000FF"/>
                </a:solidFill>
              </a:rPr>
              <a:t>Buy assets cheap</a:t>
            </a:r>
            <a:endParaRPr lang="en-US" sz="2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485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149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9600" y="552784"/>
            <a:ext cx="10706100" cy="27699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THE ‘BUSINESS CYCLE’…….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  IS A </a:t>
            </a:r>
            <a:r>
              <a:rPr lang="en-US" sz="5400" b="1" dirty="0" smtClean="0">
                <a:solidFill>
                  <a:srgbClr val="0000FF"/>
                </a:solidFill>
              </a:rPr>
              <a:t>BANK CREDIT CREATION </a:t>
            </a:r>
            <a:r>
              <a:rPr lang="en-US" sz="4000" dirty="0" smtClean="0"/>
              <a:t>CYCLE,</a:t>
            </a:r>
          </a:p>
          <a:p>
            <a:pPr marL="1943100" lvl="3" indent="-571500">
              <a:buFont typeface="Wingdings" panose="05000000000000000000" pitchFamily="2" charset="2"/>
              <a:buChar char="ü"/>
            </a:pPr>
            <a:r>
              <a:rPr lang="en-US" sz="4000" dirty="0" smtClean="0"/>
              <a:t> creating instability for all citizens</a:t>
            </a:r>
          </a:p>
          <a:p>
            <a:pPr marL="1943100" lvl="3" indent="-571500">
              <a:buFont typeface="Wingdings" panose="05000000000000000000" pitchFamily="2" charset="2"/>
              <a:buChar char="ü"/>
            </a:pPr>
            <a:r>
              <a:rPr lang="en-US" sz="4000" dirty="0"/>
              <a:t> </a:t>
            </a:r>
            <a:r>
              <a:rPr lang="en-US" sz="4000" dirty="0" smtClean="0"/>
              <a:t>benefiting the few</a:t>
            </a:r>
          </a:p>
        </p:txBody>
      </p:sp>
      <p:pic>
        <p:nvPicPr>
          <p:cNvPr id="3074" name="Picture 2" descr="http://ts3.mm.bing.net/th?id=H.4975561688351826&amp;pid=15.1&amp;H=120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4148" y="3262278"/>
            <a:ext cx="4944979" cy="2825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830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4"/>
          <p:cNvSpPr txBox="1">
            <a:spLocks/>
          </p:cNvSpPr>
          <p:nvPr/>
        </p:nvSpPr>
        <p:spPr>
          <a:xfrm>
            <a:off x="838200" y="365125"/>
            <a:ext cx="10515600" cy="13396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b="1" dirty="0" smtClean="0"/>
              <a:t>OUR COUNTRY DOES </a:t>
            </a:r>
            <a:r>
              <a:rPr lang="en-US" sz="5400" b="1" u="sng" dirty="0" smtClean="0"/>
              <a:t>NOT</a:t>
            </a:r>
            <a:r>
              <a:rPr lang="en-US" sz="5400" b="1" dirty="0" smtClean="0"/>
              <a:t> HAVE</a:t>
            </a:r>
          </a:p>
          <a:p>
            <a:pPr algn="ctr"/>
            <a:r>
              <a:rPr lang="en-US" sz="5400" b="1" dirty="0" smtClean="0"/>
              <a:t>A </a:t>
            </a:r>
            <a:r>
              <a:rPr lang="en-US" sz="5400" b="1" u="sng" dirty="0" smtClean="0"/>
              <a:t>STABLE MONEY SUPPLY</a:t>
            </a:r>
            <a:endParaRPr lang="en-US" sz="10400" b="1" u="sng" dirty="0" smtClean="0"/>
          </a:p>
        </p:txBody>
      </p:sp>
      <p:pic>
        <p:nvPicPr>
          <p:cNvPr id="5122" name="Picture 2" descr="http://t2.ftcdn.net/jpg/00/37/14/93/400_F_37149325_zNMHb0y5W8SJefkmBlDFQ4aVUkei0w8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6690" y="3311087"/>
            <a:ext cx="3810000" cy="305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www.silverbearcafe.com/private/10.11/images/inflation-or-deflatio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462" y="3044387"/>
            <a:ext cx="3810000" cy="3590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905000" y="1704756"/>
            <a:ext cx="8026400" cy="1325563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WE ARE AT THE MERCY OF PRIVATE BANKS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744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149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116" y="419726"/>
            <a:ext cx="9143999" cy="3838074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 smtClean="0"/>
              <a:t>THE CURRENT MONETARY SYSTEM</a:t>
            </a:r>
            <a:br>
              <a:rPr lang="en-US" sz="4800" dirty="0" smtClean="0"/>
            </a:br>
            <a:r>
              <a:rPr lang="en-US" sz="4800" dirty="0" smtClean="0"/>
              <a:t>is </a:t>
            </a:r>
            <a:r>
              <a:rPr lang="en-US" sz="8000" dirty="0" smtClean="0"/>
              <a:t>PRIVATE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/>
              <a:t/>
            </a:r>
            <a:br>
              <a:rPr lang="en-US" sz="4800" dirty="0"/>
            </a:br>
            <a:endParaRPr lang="en-US" sz="4800" dirty="0"/>
          </a:p>
        </p:txBody>
      </p:sp>
      <p:pic>
        <p:nvPicPr>
          <p:cNvPr id="3" name="Picture 2" descr="http://ts1.mm.bing.net/th?id=H.4946446097514872&amp;pid=15.1&amp;H=111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3082" y="3530184"/>
            <a:ext cx="6295869" cy="325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8277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506"/>
    </mc:Choice>
    <mc:Fallback xmlns="">
      <p:transition spd="slow" advTm="10506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7400" y="355600"/>
            <a:ext cx="10133261" cy="6019800"/>
          </a:xfrm>
          <a:solidFill>
            <a:srgbClr val="F3CDF3"/>
          </a:solidFill>
        </p:spPr>
        <p:txBody>
          <a:bodyPr>
            <a:normAutofit fontScale="90000"/>
          </a:bodyPr>
          <a:lstStyle/>
          <a:p>
            <a:r>
              <a:rPr lang="en-US" sz="4800" dirty="0" smtClean="0"/>
              <a:t>TOPIC</a:t>
            </a:r>
            <a:br>
              <a:rPr lang="en-US" sz="4800" dirty="0" smtClean="0"/>
            </a:b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6700" b="1" dirty="0" smtClean="0"/>
              <a:t>INJUSTICE:</a:t>
            </a:r>
            <a:r>
              <a:rPr lang="en-US" sz="5300" b="1" dirty="0" smtClean="0"/>
              <a:t/>
            </a:r>
            <a:br>
              <a:rPr lang="en-US" sz="5300" b="1" dirty="0" smtClean="0"/>
            </a:br>
            <a:r>
              <a:rPr lang="en-US" sz="4000" b="1" u="sng" dirty="0" smtClean="0"/>
              <a:t>PRIVATELY ISSUED</a:t>
            </a:r>
            <a:br>
              <a:rPr lang="en-US" sz="4000" b="1" u="sng" dirty="0" smtClean="0"/>
            </a:br>
            <a:r>
              <a:rPr lang="en-US" sz="4000" b="1" u="sng" dirty="0" smtClean="0"/>
              <a:t>CREDIT MONEY</a:t>
            </a:r>
            <a:r>
              <a:rPr lang="en-US" sz="3600" b="1" u="sng" dirty="0" smtClean="0"/>
              <a:t/>
            </a:r>
            <a:br>
              <a:rPr lang="en-US" sz="3600" b="1" u="sng" dirty="0" smtClean="0"/>
            </a:br>
            <a:r>
              <a:rPr lang="en-US" sz="5300" b="1" u="sng" dirty="0"/>
              <a:t/>
            </a:r>
            <a:br>
              <a:rPr lang="en-US" sz="5300" b="1" u="sng" dirty="0"/>
            </a:br>
            <a:r>
              <a:rPr lang="en-US" sz="5300" b="1" dirty="0" smtClean="0"/>
              <a:t>“</a:t>
            </a:r>
            <a:r>
              <a:rPr lang="en-US" sz="4800" b="1" i="1" dirty="0" smtClean="0"/>
              <a:t>whoever </a:t>
            </a:r>
            <a:r>
              <a:rPr lang="en-US" sz="4800" b="1" i="1" dirty="0"/>
              <a:t>controls the money system, over time will control the </a:t>
            </a:r>
            <a:r>
              <a:rPr lang="en-US" sz="4800" b="1" i="1" dirty="0" smtClean="0"/>
              <a:t>nation”</a:t>
            </a:r>
            <a:br>
              <a:rPr lang="en-US" sz="4800" b="1" i="1" dirty="0" smtClean="0"/>
            </a:br>
            <a:endParaRPr lang="en-US" sz="5300" dirty="0"/>
          </a:p>
        </p:txBody>
      </p:sp>
    </p:spTree>
    <p:extLst>
      <p:ext uri="{BB962C8B-B14F-4D97-AF65-F5344CB8AC3E}">
        <p14:creationId xmlns:p14="http://schemas.microsoft.com/office/powerpoint/2010/main" val="235971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326"/>
    </mc:Choice>
    <mc:Fallback xmlns="">
      <p:transition spd="slow" advTm="1232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6525"/>
            <a:ext cx="12192000" cy="1717675"/>
          </a:xfrm>
          <a:solidFill>
            <a:srgbClr val="F3CDF3"/>
          </a:solidFill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GOVERNMENT DEBT</a:t>
            </a:r>
            <a:endParaRPr lang="en-US" sz="3200" dirty="0"/>
          </a:p>
        </p:txBody>
      </p:sp>
      <p:pic>
        <p:nvPicPr>
          <p:cNvPr id="2050" name="Picture 2" descr="http://ts3.mm.bing.net/th?id=H.4531328995887178&amp;pid=15.1&amp;H=160&amp;W=15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2600" y="2328900"/>
            <a:ext cx="3184525" cy="3226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191866" y="5768550"/>
            <a:ext cx="33859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$16.7 TRILLION  DEBT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023072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02"/>
    </mc:Choice>
    <mc:Fallback xmlns="">
      <p:transition spd="slow" advTm="15002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ts1.mm.bing.net/th?id=H.4524478509878140&amp;pid=15.1&amp;H=160&amp;W=1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648" y="1279723"/>
            <a:ext cx="2333469" cy="2506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://ts1.mm.bing.net/th?id=H.4997942779841176&amp;pid=15.1&amp;H=106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649" y="2162821"/>
            <a:ext cx="2333469" cy="1665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ts3.mm.bing.net/th?id=H.4910810788332014&amp;pid=15.1&amp;H=124&amp;W=16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40300">
            <a:off x="1247103" y="2327301"/>
            <a:ext cx="2642228" cy="2046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1924" y="4826466"/>
            <a:ext cx="69723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HOMELESSNESS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UNEMPLOYMENT</a:t>
            </a:r>
          </a:p>
          <a:p>
            <a:pPr marL="457200" lvl="2" indent="-457200">
              <a:buFont typeface="Arial" panose="020B0604020202020204" pitchFamily="34" charset="0"/>
              <a:buChar char="•"/>
            </a:pPr>
            <a:r>
              <a:rPr lang="en-US" sz="2800" dirty="0"/>
              <a:t>BUSINESS </a:t>
            </a:r>
            <a:r>
              <a:rPr lang="en-US" sz="2800" dirty="0" smtClean="0"/>
              <a:t>BANKRUPTCIES</a:t>
            </a:r>
            <a:endParaRPr lang="en-US" sz="2800" dirty="0"/>
          </a:p>
        </p:txBody>
      </p:sp>
      <p:pic>
        <p:nvPicPr>
          <p:cNvPr id="1028" name="Picture 4" descr="http://ts3.mm.bing.net/th?id=H.4718495040865906&amp;pid=15.1&amp;H=160&amp;W=16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8622" y="2286000"/>
            <a:ext cx="4804478" cy="443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Left Arrow 10"/>
          <p:cNvSpPr/>
          <p:nvPr/>
        </p:nvSpPr>
        <p:spPr>
          <a:xfrm rot="10800000">
            <a:off x="4787900" y="4300586"/>
            <a:ext cx="2483553" cy="105176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093029" y="6333996"/>
            <a:ext cx="29920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ASSET CONFISCATION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214" y="365125"/>
            <a:ext cx="10628586" cy="1715923"/>
          </a:xfrm>
          <a:solidFill>
            <a:srgbClr val="F3CDF3"/>
          </a:solidFill>
        </p:spPr>
        <p:txBody>
          <a:bodyPr>
            <a:normAutofit/>
          </a:bodyPr>
          <a:lstStyle/>
          <a:p>
            <a:pPr algn="ctr"/>
            <a:r>
              <a:rPr lang="en-US" dirty="0" smtClean="0"/>
              <a:t>BOOM &amp; BUST CONCENTRATES WEALTH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378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02"/>
    </mc:Choice>
    <mc:Fallback xmlns="">
      <p:transition spd="slow" advTm="15002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ight Arrow 18"/>
          <p:cNvSpPr/>
          <p:nvPr/>
        </p:nvSpPr>
        <p:spPr>
          <a:xfrm rot="19923932">
            <a:off x="2482483" y="3968863"/>
            <a:ext cx="2286925" cy="98735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INTEREST</a:t>
            </a:r>
            <a:endParaRPr lang="en-US" sz="2800" dirty="0"/>
          </a:p>
        </p:txBody>
      </p:sp>
      <p:sp>
        <p:nvSpPr>
          <p:cNvPr id="30" name="Right Arrow 29"/>
          <p:cNvSpPr/>
          <p:nvPr/>
        </p:nvSpPr>
        <p:spPr>
          <a:xfrm rot="20652493" flipH="1">
            <a:off x="7317452" y="2479712"/>
            <a:ext cx="2611859" cy="103961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INTEREST</a:t>
            </a:r>
            <a:endParaRPr lang="en-US" sz="2800" dirty="0"/>
          </a:p>
        </p:txBody>
      </p:sp>
      <p:sp>
        <p:nvSpPr>
          <p:cNvPr id="9" name="Oval 8"/>
          <p:cNvSpPr/>
          <p:nvPr/>
        </p:nvSpPr>
        <p:spPr>
          <a:xfrm rot="10800000" flipH="1" flipV="1">
            <a:off x="4479631" y="2548523"/>
            <a:ext cx="2899271" cy="174997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PRIVATE</a:t>
            </a:r>
          </a:p>
          <a:p>
            <a:pPr algn="ctr"/>
            <a:r>
              <a:rPr lang="en-US" sz="2800" dirty="0" smtClean="0"/>
              <a:t>BANKS</a:t>
            </a:r>
            <a:endParaRPr lang="en-US" sz="2800" dirty="0"/>
          </a:p>
        </p:txBody>
      </p:sp>
      <p:sp>
        <p:nvSpPr>
          <p:cNvPr id="11" name="Flowchart: Process 10"/>
          <p:cNvSpPr/>
          <p:nvPr/>
        </p:nvSpPr>
        <p:spPr>
          <a:xfrm>
            <a:off x="9805868" y="4824543"/>
            <a:ext cx="1536953" cy="99712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PRODUCTION</a:t>
            </a:r>
          </a:p>
          <a:p>
            <a:pPr algn="ctr"/>
            <a:r>
              <a:rPr lang="en-US" dirty="0" smtClean="0"/>
              <a:t>DISTRIBUTION</a:t>
            </a:r>
            <a:endParaRPr lang="en-US" dirty="0"/>
          </a:p>
        </p:txBody>
      </p:sp>
      <p:sp>
        <p:nvSpPr>
          <p:cNvPr id="7" name="Flowchart: Process 6"/>
          <p:cNvSpPr/>
          <p:nvPr/>
        </p:nvSpPr>
        <p:spPr>
          <a:xfrm>
            <a:off x="780361" y="2041799"/>
            <a:ext cx="1497724" cy="102054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HOUSEHOLDS</a:t>
            </a:r>
            <a:endParaRPr lang="en-US" dirty="0"/>
          </a:p>
        </p:txBody>
      </p:sp>
      <p:sp>
        <p:nvSpPr>
          <p:cNvPr id="10" name="Flowchart: Process 9"/>
          <p:cNvSpPr/>
          <p:nvPr/>
        </p:nvSpPr>
        <p:spPr>
          <a:xfrm>
            <a:off x="1150514" y="4639801"/>
            <a:ext cx="1387366" cy="102054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LABOR</a:t>
            </a:r>
            <a:endParaRPr lang="en-US" dirty="0"/>
          </a:p>
        </p:txBody>
      </p:sp>
      <p:sp>
        <p:nvSpPr>
          <p:cNvPr id="12" name="Flowchart: Process 11"/>
          <p:cNvSpPr/>
          <p:nvPr/>
        </p:nvSpPr>
        <p:spPr>
          <a:xfrm>
            <a:off x="9813704" y="2038253"/>
            <a:ext cx="1536951" cy="102054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RETAILERS</a:t>
            </a:r>
            <a:endParaRPr lang="en-US" dirty="0"/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827221" y="152859"/>
            <a:ext cx="10515600" cy="1140191"/>
          </a:xfrm>
          <a:prstGeom prst="rect">
            <a:avLst/>
          </a:prstGeom>
          <a:solidFill>
            <a:srgbClr val="F3CDF3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u="sng" dirty="0" smtClean="0"/>
              <a:t>INTEREST CONCENTRATES WEALTH</a:t>
            </a:r>
          </a:p>
        </p:txBody>
      </p:sp>
      <p:sp>
        <p:nvSpPr>
          <p:cNvPr id="17" name="Right Arrow 16"/>
          <p:cNvSpPr/>
          <p:nvPr/>
        </p:nvSpPr>
        <p:spPr>
          <a:xfrm rot="1522269" flipH="1">
            <a:off x="7010114" y="4243626"/>
            <a:ext cx="2611859" cy="103961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INTEREST</a:t>
            </a:r>
            <a:endParaRPr lang="en-US" sz="2800" dirty="0"/>
          </a:p>
        </p:txBody>
      </p:sp>
      <p:sp>
        <p:nvSpPr>
          <p:cNvPr id="18" name="Right Arrow 17"/>
          <p:cNvSpPr/>
          <p:nvPr/>
        </p:nvSpPr>
        <p:spPr>
          <a:xfrm rot="715436">
            <a:off x="2366218" y="2455017"/>
            <a:ext cx="2286925" cy="98735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INTEREST</a:t>
            </a:r>
            <a:endParaRPr lang="en-US" sz="2800" dirty="0"/>
          </a:p>
        </p:txBody>
      </p:sp>
      <p:sp>
        <p:nvSpPr>
          <p:cNvPr id="22" name="Flowchart: Process 21"/>
          <p:cNvSpPr/>
          <p:nvPr/>
        </p:nvSpPr>
        <p:spPr>
          <a:xfrm>
            <a:off x="5115455" y="5819685"/>
            <a:ext cx="1679045" cy="99712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GOVERNMENT</a:t>
            </a:r>
          </a:p>
          <a:p>
            <a:pPr algn="ctr"/>
            <a:r>
              <a:rPr lang="en-US" dirty="0" smtClean="0"/>
              <a:t>DEBT</a:t>
            </a:r>
            <a:endParaRPr lang="en-US" dirty="0"/>
          </a:p>
        </p:txBody>
      </p:sp>
      <p:sp>
        <p:nvSpPr>
          <p:cNvPr id="24" name="Right Arrow 23"/>
          <p:cNvSpPr/>
          <p:nvPr/>
        </p:nvSpPr>
        <p:spPr>
          <a:xfrm rot="16200000">
            <a:off x="5078692" y="4655391"/>
            <a:ext cx="1701150" cy="98735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INTEREST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51563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068"/>
    </mc:Choice>
    <mc:Fallback xmlns="">
      <p:transition spd="slow" advTm="2106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30" grpId="0" animBg="1"/>
      <p:bldP spid="9" grpId="0" animBg="1"/>
      <p:bldP spid="17" grpId="0" animBg="1"/>
      <p:bldP spid="18" grpId="0" animBg="1"/>
      <p:bldP spid="2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ight Arrow 31"/>
          <p:cNvSpPr/>
          <p:nvPr/>
        </p:nvSpPr>
        <p:spPr>
          <a:xfrm rot="10800000" flipH="1" flipV="1">
            <a:off x="2861626" y="3156657"/>
            <a:ext cx="2360079" cy="109242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LOANS</a:t>
            </a:r>
            <a:endParaRPr lang="en-US" sz="4800" dirty="0"/>
          </a:p>
        </p:txBody>
      </p:sp>
      <p:sp>
        <p:nvSpPr>
          <p:cNvPr id="9" name="Oval 8"/>
          <p:cNvSpPr/>
          <p:nvPr/>
        </p:nvSpPr>
        <p:spPr>
          <a:xfrm rot="10800000" flipH="1" flipV="1">
            <a:off x="564752" y="2793826"/>
            <a:ext cx="2296874" cy="200519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GOLDMAN, CITIBANK, MORGAN CHASE, BOA, ETC.</a:t>
            </a:r>
            <a:endParaRPr lang="en-US" sz="2000" dirty="0"/>
          </a:p>
        </p:txBody>
      </p:sp>
      <p:sp>
        <p:nvSpPr>
          <p:cNvPr id="40" name="Oval 39"/>
          <p:cNvSpPr/>
          <p:nvPr/>
        </p:nvSpPr>
        <p:spPr>
          <a:xfrm>
            <a:off x="6395493" y="1923949"/>
            <a:ext cx="2222304" cy="173975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HEDGE FUNDS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8755572" y="2086532"/>
            <a:ext cx="2865585" cy="170989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DERIVATIVES</a:t>
            </a:r>
          </a:p>
          <a:p>
            <a:pPr algn="ctr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TRADING</a:t>
            </a:r>
          </a:p>
          <a:p>
            <a:pPr algn="ctr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1980+</a:t>
            </a:r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5738417" y="3755435"/>
            <a:ext cx="3045530" cy="161427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CURRENCY</a:t>
            </a:r>
          </a:p>
          <a:p>
            <a:pPr algn="ctr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TRADERS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8755572" y="4249085"/>
            <a:ext cx="3226221" cy="175801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STOCK,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BOND MARKETS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564752" y="124355"/>
            <a:ext cx="10515600" cy="1447676"/>
          </a:xfrm>
          <a:prstGeom prst="rect">
            <a:avLst/>
          </a:prstGeom>
          <a:solidFill>
            <a:srgbClr val="F3CDF3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rgbClr val="0000FF"/>
                </a:solidFill>
              </a:rPr>
              <a:t>THE POWER OF PRIVATE BANKS TO  DECIDE WHO GETS LOANS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…..</a:t>
            </a:r>
          </a:p>
          <a:p>
            <a:pPr algn="ctr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CONCENTRATES WEALTH IN THE FINANCIAL SECTOR –</a:t>
            </a:r>
          </a:p>
          <a:p>
            <a:pPr algn="ctr"/>
            <a:r>
              <a:rPr lang="en-US" sz="4800" b="1" i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NOT WHERE THE JOBS ARE</a:t>
            </a:r>
          </a:p>
        </p:txBody>
      </p:sp>
      <p:sp>
        <p:nvSpPr>
          <p:cNvPr id="10" name="Oval 9"/>
          <p:cNvSpPr/>
          <p:nvPr/>
        </p:nvSpPr>
        <p:spPr>
          <a:xfrm>
            <a:off x="3436884" y="5201469"/>
            <a:ext cx="3876692" cy="161427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SECURITIZATION</a:t>
            </a:r>
          </a:p>
          <a:p>
            <a:pPr algn="ctr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CMO, MBS, ABS, etc.</a:t>
            </a:r>
            <a:endParaRPr lang="en-US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1990+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432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9" grpId="0" animBg="1"/>
      <p:bldP spid="40" grpId="0" animBg="1"/>
      <p:bldP spid="42" grpId="0" animBg="1"/>
      <p:bldP spid="43" grpId="0" animBg="1"/>
      <p:bldP spid="44" grpId="0" animBg="1"/>
      <p:bldP spid="1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ight Arrow 30"/>
          <p:cNvSpPr/>
          <p:nvPr/>
        </p:nvSpPr>
        <p:spPr>
          <a:xfrm rot="900197">
            <a:off x="2215078" y="2106780"/>
            <a:ext cx="2948548" cy="1722496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FUNDS</a:t>
            </a:r>
            <a:endParaRPr lang="en-US" sz="2800" dirty="0"/>
          </a:p>
        </p:txBody>
      </p:sp>
      <p:sp>
        <p:nvSpPr>
          <p:cNvPr id="9" name="Oval 8"/>
          <p:cNvSpPr/>
          <p:nvPr/>
        </p:nvSpPr>
        <p:spPr>
          <a:xfrm rot="10800000" flipH="1" flipV="1">
            <a:off x="0" y="1610680"/>
            <a:ext cx="3000680" cy="200519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PRIVATELY-</a:t>
            </a:r>
          </a:p>
          <a:p>
            <a:pPr algn="ctr"/>
            <a:r>
              <a:rPr lang="en-US" sz="2400" dirty="0" smtClean="0"/>
              <a:t>ISSUED</a:t>
            </a:r>
          </a:p>
          <a:p>
            <a:pPr algn="ctr"/>
            <a:r>
              <a:rPr lang="en-US" sz="2400" dirty="0" smtClean="0"/>
              <a:t>MONEY</a:t>
            </a:r>
            <a:endParaRPr lang="en-US" sz="2400" dirty="0"/>
          </a:p>
        </p:txBody>
      </p:sp>
      <p:sp>
        <p:nvSpPr>
          <p:cNvPr id="8" name="Oval 7"/>
          <p:cNvSpPr/>
          <p:nvPr/>
        </p:nvSpPr>
        <p:spPr>
          <a:xfrm>
            <a:off x="6021060" y="5261064"/>
            <a:ext cx="2222304" cy="97450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00FF"/>
                </a:solidFill>
              </a:rPr>
              <a:t>WRITING LAWS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3376084" y="5291182"/>
            <a:ext cx="2222304" cy="97450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00FF"/>
                </a:solidFill>
              </a:rPr>
              <a:t>PACS</a:t>
            </a:r>
            <a:endParaRPr lang="en-US" sz="3600" dirty="0">
              <a:solidFill>
                <a:srgbClr val="0000FF"/>
              </a:solidFill>
            </a:endParaRP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596900" y="0"/>
            <a:ext cx="11193588" cy="1430508"/>
          </a:xfrm>
          <a:prstGeom prst="rect">
            <a:avLst/>
          </a:prstGeom>
          <a:solidFill>
            <a:srgbClr val="F3CDF3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CONCENTRATION OF CONTROL:   </a:t>
            </a:r>
          </a:p>
          <a:p>
            <a:pPr algn="ctr"/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EDUCATION, WAR, MEDIA, 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ELECTIONS, GOVERNMENT </a:t>
            </a:r>
            <a:endParaRPr lang="en-US" sz="3200" b="1" i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340492" y="3233382"/>
            <a:ext cx="3805744" cy="195694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00FF"/>
                </a:solidFill>
              </a:rPr>
              <a:t>MEDIA OWNERSHIP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905081" y="5699998"/>
            <a:ext cx="2222304" cy="97450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00FF"/>
                </a:solidFill>
              </a:rPr>
              <a:t>LOBBYISTS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651589" y="1562140"/>
            <a:ext cx="3591775" cy="1454329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00FF"/>
                </a:solidFill>
              </a:rPr>
              <a:t>UNIVERSITIES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747411" y="5797818"/>
            <a:ext cx="2222304" cy="97450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00FF"/>
                </a:solidFill>
              </a:rPr>
              <a:t>ELECTIONS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89741" y="5699998"/>
            <a:ext cx="3818072" cy="97450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00FF"/>
                </a:solidFill>
              </a:rPr>
              <a:t>COURTS</a:t>
            </a:r>
          </a:p>
          <a:p>
            <a:pPr algn="ctr"/>
            <a:r>
              <a:rPr lang="en-US" sz="2400" dirty="0" smtClean="0">
                <a:solidFill>
                  <a:srgbClr val="0000FF"/>
                </a:solidFill>
              </a:rPr>
              <a:t>(CITIZENS’ UNITED)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8423489" y="1549601"/>
            <a:ext cx="3591775" cy="145432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00FF"/>
                </a:solidFill>
              </a:rPr>
              <a:t>WAR,</a:t>
            </a:r>
          </a:p>
          <a:p>
            <a:pPr algn="ctr"/>
            <a:r>
              <a:rPr lang="en-US" sz="2400" dirty="0" smtClean="0">
                <a:solidFill>
                  <a:srgbClr val="0000FF"/>
                </a:solidFill>
              </a:rPr>
              <a:t>SECURITY STATE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415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9" grpId="0" animBg="1"/>
      <p:bldP spid="8" grpId="0" animBg="1"/>
      <p:bldP spid="48" grpId="0" animBg="1"/>
      <p:bldP spid="19" grpId="0" animBg="1"/>
      <p:bldP spid="13" grpId="0" animBg="1"/>
      <p:bldP spid="14" grpId="0" animBg="1"/>
      <p:bldP spid="15" grpId="0" animBg="1"/>
      <p:bldP spid="12" grpId="0" animBg="1"/>
      <p:bldP spid="1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17600" y="105611"/>
            <a:ext cx="10131257" cy="1839911"/>
          </a:xfrm>
          <a:solidFill>
            <a:srgbClr val="F3CDF3"/>
          </a:solidFill>
        </p:spPr>
        <p:txBody>
          <a:bodyPr>
            <a:normAutofit/>
          </a:bodyPr>
          <a:lstStyle/>
          <a:p>
            <a:pPr algn="ctr"/>
            <a:r>
              <a:rPr lang="en-US" sz="2700" b="1" dirty="0" smtClean="0"/>
              <a:t>     </a:t>
            </a:r>
            <a:br>
              <a:rPr lang="en-US" sz="2700" b="1" dirty="0" smtClean="0"/>
            </a:br>
            <a:r>
              <a:rPr lang="en-US" sz="2700" b="1" dirty="0" smtClean="0"/>
              <a:t> </a:t>
            </a:r>
            <a:r>
              <a:rPr lang="en-US" sz="3200" b="1" dirty="0" smtClean="0"/>
              <a:t>PRIVATELY-ISSUED MONEY </a:t>
            </a:r>
            <a:r>
              <a:rPr lang="en-US" sz="4000" b="1" dirty="0" smtClean="0">
                <a:solidFill>
                  <a:srgbClr val="0000FF"/>
                </a:solidFill>
              </a:rPr>
              <a:t>KEEPS EVERYONE IN DEBT</a:t>
            </a:r>
            <a:endParaRPr lang="en-US" sz="3200" b="1" u="sng" dirty="0">
              <a:solidFill>
                <a:srgbClr val="0000FF"/>
              </a:solidFill>
            </a:endParaRPr>
          </a:p>
        </p:txBody>
      </p:sp>
      <p:pic>
        <p:nvPicPr>
          <p:cNvPr id="2" name="Picture 2" descr="http://i.huffpost.com/gen/1080005/thumbs/s-STUDENT-DEBT-FEDERAL-RESERVE-large3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77" y="2246311"/>
            <a:ext cx="3201244" cy="1952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7" name="Table 16"/>
          <p:cNvGraphicFramePr>
            <a:graphicFrameLocks noGrp="1"/>
          </p:cNvGraphicFramePr>
          <p:nvPr>
            <p:extLst/>
          </p:nvPr>
        </p:nvGraphicFramePr>
        <p:xfrm>
          <a:off x="3970422" y="2246311"/>
          <a:ext cx="6434888" cy="3760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7134"/>
                <a:gridCol w="2827754"/>
              </a:tblGrid>
              <a:tr h="482152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STUDENT</a:t>
                      </a:r>
                      <a:r>
                        <a:rPr lang="en-US" sz="2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  <a:r>
                        <a:rPr lang="en-US" sz="24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DEBT</a:t>
                      </a:r>
                      <a:endParaRPr lang="en-US" sz="2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$   1.0  TRILLION</a:t>
                      </a:r>
                      <a:endParaRPr lang="en-US" sz="2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8215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CREDIT CARD DEBT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     .8  TRILLION</a:t>
                      </a:r>
                      <a:endParaRPr lang="en-US" sz="2400" dirty="0"/>
                    </a:p>
                  </a:txBody>
                  <a:tcPr/>
                </a:tc>
              </a:tr>
              <a:tr h="48215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MORTGAGE DEBT</a:t>
                      </a:r>
                      <a:endParaRPr lang="en-US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$ 13.0  TRILLION</a:t>
                      </a:r>
                      <a:endParaRPr lang="en-US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8215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CORPORATE DEBT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  </a:t>
                      </a:r>
                      <a:r>
                        <a:rPr lang="en-US" sz="2400" baseline="0" dirty="0" smtClean="0"/>
                        <a:t> 8.7  TRILLION</a:t>
                      </a:r>
                      <a:endParaRPr lang="en-US" sz="2400" dirty="0"/>
                    </a:p>
                  </a:txBody>
                  <a:tcPr/>
                </a:tc>
              </a:tr>
              <a:tr h="48215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STATE, LOCAL GOVT DEBT</a:t>
                      </a:r>
                      <a:endParaRPr lang="en-US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   3.0  TRILLION</a:t>
                      </a:r>
                      <a:endParaRPr lang="en-US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8215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FEDERAL GOVT DEBT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$ 16.4 TRILLION</a:t>
                      </a:r>
                      <a:endParaRPr lang="en-US" sz="2400" dirty="0"/>
                    </a:p>
                  </a:txBody>
                  <a:tcPr/>
                </a:tc>
              </a:tr>
              <a:tr h="867874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          TOTAL PRIVATE, CORP,</a:t>
                      </a:r>
                    </a:p>
                    <a:p>
                      <a:r>
                        <a:rPr lang="en-US" sz="2400" dirty="0" smtClean="0"/>
                        <a:t>          GOVERNMENT DEBT</a:t>
                      </a:r>
                      <a:endParaRPr lang="en-US" sz="2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$ 42.9  TRILLION</a:t>
                      </a:r>
                      <a:endParaRPr lang="en-US" sz="2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2879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838200" y="365126"/>
            <a:ext cx="10515600" cy="946317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smtClean="0"/>
              <a:t>SOLUTION:  Government-issued money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39800" y="2885736"/>
            <a:ext cx="1051560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b="1" dirty="0" smtClean="0">
                <a:solidFill>
                  <a:srgbClr val="0000FF"/>
                </a:solidFill>
              </a:rPr>
              <a:t>INDESTRUCTIBLE</a:t>
            </a:r>
            <a:endParaRPr lang="en-US" sz="1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939800" y="1683091"/>
            <a:ext cx="1051560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b="1" dirty="0" smtClean="0">
                <a:solidFill>
                  <a:srgbClr val="0000FF"/>
                </a:solidFill>
              </a:rPr>
              <a:t>INTEREST-FREE</a:t>
            </a:r>
            <a:endParaRPr lang="en-US" sz="1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939800" y="4088381"/>
            <a:ext cx="1051560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b="1" dirty="0" smtClean="0">
                <a:solidFill>
                  <a:srgbClr val="0000FF"/>
                </a:solidFill>
              </a:rPr>
              <a:t>SPENT FOR THE MANY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39800" y="5291026"/>
            <a:ext cx="10515600" cy="15696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b="1" dirty="0" smtClean="0">
                <a:solidFill>
                  <a:srgbClr val="0000FF"/>
                </a:solidFill>
              </a:rPr>
              <a:t>PROVEN TO WORK</a:t>
            </a:r>
          </a:p>
          <a:p>
            <a:r>
              <a:rPr lang="en-US" sz="4800" b="1" dirty="0" smtClean="0">
                <a:solidFill>
                  <a:srgbClr val="0000FF"/>
                </a:solidFill>
              </a:rPr>
              <a:t>     FROM OUR NATION’S HISTORY</a:t>
            </a:r>
          </a:p>
        </p:txBody>
      </p:sp>
    </p:spTree>
    <p:extLst>
      <p:ext uri="{BB962C8B-B14F-4D97-AF65-F5344CB8AC3E}">
        <p14:creationId xmlns:p14="http://schemas.microsoft.com/office/powerpoint/2010/main" val="1473280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821" y="541421"/>
            <a:ext cx="10515600" cy="558265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7200" dirty="0" smtClean="0"/>
              <a:t/>
            </a:r>
            <a:br>
              <a:rPr lang="en-US" sz="7200" dirty="0" smtClean="0"/>
            </a:br>
            <a:r>
              <a:rPr lang="en-US" sz="7200" dirty="0"/>
              <a:t/>
            </a:r>
            <a:br>
              <a:rPr lang="en-US" sz="7200" dirty="0"/>
            </a:br>
            <a:r>
              <a:rPr lang="en-US" sz="7200" dirty="0" smtClean="0"/>
              <a:t>to next presenter</a:t>
            </a:r>
            <a:br>
              <a:rPr lang="en-US" sz="7200" dirty="0" smtClean="0"/>
            </a:br>
            <a:r>
              <a:rPr lang="en-US" sz="7200" dirty="0"/>
              <a:t/>
            </a:r>
            <a:br>
              <a:rPr lang="en-US" sz="7200" dirty="0"/>
            </a:b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53923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524" y="340238"/>
            <a:ext cx="9143999" cy="5805729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chemeClr val="accent1">
                    <a:lumMod val="75000"/>
                  </a:schemeClr>
                </a:solidFill>
              </a:rPr>
              <a:t>PRIVATE</a:t>
            </a:r>
            <a:r>
              <a:rPr lang="en-US" sz="4800" dirty="0" smtClean="0"/>
              <a:t> commercial banks</a:t>
            </a:r>
            <a:endParaRPr lang="en-US" sz="4800" u="sng" dirty="0"/>
          </a:p>
          <a:p>
            <a:r>
              <a:rPr lang="en-US" sz="4800" dirty="0" smtClean="0"/>
              <a:t>create </a:t>
            </a:r>
            <a:r>
              <a:rPr lang="en-US" sz="4800" dirty="0" smtClean="0">
                <a:solidFill>
                  <a:schemeClr val="accent1">
                    <a:lumMod val="75000"/>
                  </a:schemeClr>
                </a:solidFill>
              </a:rPr>
              <a:t>bank credit</a:t>
            </a:r>
            <a:r>
              <a:rPr lang="en-US" sz="4800" dirty="0" smtClean="0"/>
              <a:t>…..</a:t>
            </a:r>
          </a:p>
          <a:p>
            <a:endParaRPr lang="en-US" sz="4800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en-US" sz="4800" dirty="0" smtClean="0"/>
              <a:t>which functions as money</a:t>
            </a:r>
          </a:p>
          <a:p>
            <a:r>
              <a:rPr lang="en-US" sz="4800" u="sng" dirty="0" smtClean="0"/>
              <a:t>but </a:t>
            </a:r>
            <a:r>
              <a:rPr lang="en-US" sz="48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is DEBT.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2" name="Picture 2" descr="http://ts2.mm.bing.net/th?id=H.4793644081152001&amp;pid=15.1&amp;H=160&amp;W=1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6870" y="3453120"/>
            <a:ext cx="2285585" cy="3247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8124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999"/>
    </mc:Choice>
    <mc:Fallback xmlns="">
      <p:transition spd="slow" advTm="13999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 txBox="1">
            <a:spLocks/>
          </p:cNvSpPr>
          <p:nvPr/>
        </p:nvSpPr>
        <p:spPr>
          <a:xfrm>
            <a:off x="698500" y="559573"/>
            <a:ext cx="9865226" cy="125128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300" dirty="0" smtClean="0"/>
              <a:t>PRIVATE COMMERCIAL BANKS –</a:t>
            </a:r>
          </a:p>
          <a:p>
            <a:r>
              <a:rPr lang="en-US" sz="2600" dirty="0" smtClean="0"/>
              <a:t>Do </a:t>
            </a:r>
            <a:r>
              <a:rPr lang="en-US" sz="2600" u="sng" dirty="0" smtClean="0"/>
              <a:t>not</a:t>
            </a:r>
            <a:r>
              <a:rPr lang="en-US" sz="2600" dirty="0" smtClean="0"/>
              <a:t> lend your deposits to borrowers</a:t>
            </a:r>
            <a:endParaRPr lang="en-US" sz="2600" dirty="0"/>
          </a:p>
        </p:txBody>
      </p:sp>
      <p:pic>
        <p:nvPicPr>
          <p:cNvPr id="1030" name="Picture 6" descr="http://ts1.mm.bing.net/th?id=H.5003736650877280&amp;pid=15.1&amp;H=160&amp;W=15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8953" y="2955262"/>
            <a:ext cx="2628685" cy="2903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://ts1.mm.bing.net/th?id=H.4895211473797556&amp;pid=15.1&amp;H=107&amp;W=16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811782"/>
            <a:ext cx="3833810" cy="3047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3365689" y="6141357"/>
            <a:ext cx="4530848" cy="266301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dirty="0"/>
          </a:p>
        </p:txBody>
      </p:sp>
      <p:sp>
        <p:nvSpPr>
          <p:cNvPr id="18" name="TextBox 17"/>
          <p:cNvSpPr txBox="1"/>
          <p:nvPr/>
        </p:nvSpPr>
        <p:spPr>
          <a:xfrm>
            <a:off x="4901491" y="5582009"/>
            <a:ext cx="21370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u="sng" dirty="0" smtClean="0">
                <a:solidFill>
                  <a:srgbClr val="0000FF"/>
                </a:solidFill>
              </a:rPr>
              <a:t>NO</a:t>
            </a:r>
            <a:endParaRPr lang="en-US" sz="6600" b="1" u="sng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9108" y="5859009"/>
            <a:ext cx="2664704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DEPOSITS</a:t>
            </a:r>
            <a:endParaRPr lang="en-US" sz="4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8317529" y="5859008"/>
            <a:ext cx="3050651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LOANS</a:t>
            </a:r>
            <a:endParaRPr lang="en-US" sz="48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78920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8783"/>
    </mc:Choice>
    <mc:Fallback xmlns="">
      <p:transition advTm="1878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2758190"/>
            <a:ext cx="12192000" cy="1015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       IT IS THE EXACT OPPOSITE !!!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4319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46"/>
    </mc:Choice>
    <mc:Fallback xmlns="">
      <p:transition spd="slow" advTm="2646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4331042" y="5233737"/>
            <a:ext cx="2378243" cy="14658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dirty="0"/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1524000" y="377371"/>
            <a:ext cx="9127956" cy="20780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 smtClean="0"/>
              <a:t>A borrower signs a loan contract,</a:t>
            </a:r>
          </a:p>
          <a:p>
            <a:r>
              <a:rPr lang="en-US" sz="4000" dirty="0" smtClean="0"/>
              <a:t>and the </a:t>
            </a:r>
            <a:r>
              <a:rPr lang="en-US" sz="4000" b="1" dirty="0" smtClean="0"/>
              <a:t>BANK CREATES A DEPOSIT </a:t>
            </a:r>
          </a:p>
          <a:p>
            <a:r>
              <a:rPr lang="en-US" sz="4000" dirty="0" smtClean="0"/>
              <a:t>in the borrower’s account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8405" y="5591564"/>
            <a:ext cx="3050651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LOANS</a:t>
            </a:r>
            <a:endParaRPr lang="en-US" sz="4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383374" y="5552576"/>
            <a:ext cx="21378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CREATE</a:t>
            </a:r>
            <a:endParaRPr lang="en-US" sz="4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035384" y="5683897"/>
            <a:ext cx="2664704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DEPOSITS</a:t>
            </a:r>
            <a:endParaRPr lang="en-US" sz="4800" b="1" dirty="0"/>
          </a:p>
        </p:txBody>
      </p:sp>
      <p:pic>
        <p:nvPicPr>
          <p:cNvPr id="9" name="Picture 8" descr="http://ts1.mm.bing.net/th?id=H.4895211473797556&amp;pid=15.1&amp;H=107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429" y="2636670"/>
            <a:ext cx="3833810" cy="3047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http://ts1.mm.bing.net/th?id=H.5003736650877280&amp;pid=15.1&amp;H=160&amp;W=15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405" y="2780150"/>
            <a:ext cx="3050651" cy="2903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3873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483"/>
    </mc:Choice>
    <mc:Fallback xmlns="">
      <p:transition spd="slow" advTm="32483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1915979"/>
            <a:ext cx="12192000" cy="38472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OUR MONEY IS CREATED</a:t>
            </a:r>
          </a:p>
          <a:p>
            <a:pPr algn="ctr"/>
            <a:r>
              <a:rPr lang="en-US" sz="6000" dirty="0" smtClean="0"/>
              <a:t> </a:t>
            </a:r>
          </a:p>
          <a:p>
            <a:pPr algn="ctr"/>
            <a:r>
              <a:rPr lang="en-US" sz="4400" dirty="0" smtClean="0"/>
              <a:t>WHEN WE GO INTO DEBT…</a:t>
            </a:r>
          </a:p>
          <a:p>
            <a:pPr algn="ctr"/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TO PRIVATE BANKS….</a:t>
            </a:r>
          </a:p>
          <a:p>
            <a:pPr algn="ctr"/>
            <a:endParaRPr lang="en-US" sz="3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056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46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4473" y="914401"/>
            <a:ext cx="9143999" cy="471637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4800" dirty="0" smtClean="0"/>
              <a:t>TOPIC</a:t>
            </a:r>
            <a:br>
              <a:rPr lang="en-US" sz="4800" dirty="0" smtClean="0"/>
            </a:b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3600" dirty="0" smtClean="0"/>
              <a:t>THE </a:t>
            </a:r>
            <a:r>
              <a:rPr lang="en-US" sz="4400" b="1" dirty="0" smtClean="0"/>
              <a:t>PRIVATE</a:t>
            </a:r>
            <a:r>
              <a:rPr lang="en-US" sz="5400" b="1" dirty="0" smtClean="0"/>
              <a:t> </a:t>
            </a:r>
            <a:r>
              <a:rPr lang="en-US" sz="3600" dirty="0" smtClean="0"/>
              <a:t>FEDERAL RESERVE SYSTEM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AND</a:t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THE </a:t>
            </a:r>
            <a:r>
              <a:rPr lang="en-US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BOOM AND BUST </a:t>
            </a:r>
            <a:r>
              <a:rPr lang="en-US" sz="3600" dirty="0" smtClean="0"/>
              <a:t>CYCLE</a:t>
            </a:r>
            <a:r>
              <a:rPr lang="en-US" sz="4800" dirty="0"/>
              <a:t/>
            </a:r>
            <a:br>
              <a:rPr lang="en-US" sz="4800" dirty="0"/>
            </a:b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690628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26"/>
    </mc:Choice>
    <mc:Fallback xmlns="">
      <p:transition spd="slow" advTm="2626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211197"/>
            <a:ext cx="10515600" cy="162455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2400" b="1" dirty="0" smtClean="0"/>
              <a:t>THE FEDERAL RESERVE BANKING BILL</a:t>
            </a:r>
            <a:br>
              <a:rPr lang="en-US" sz="2400" b="1" dirty="0" smtClean="0"/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2000" b="1" dirty="0" smtClean="0"/>
              <a:t>- PASSED BY CONGRESS IN 1913</a:t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>-SECRETLY WRITTEN BY BANKERS IN 1910</a:t>
            </a:r>
            <a:endParaRPr lang="en-US" sz="2000" b="1" dirty="0"/>
          </a:p>
        </p:txBody>
      </p:sp>
      <p:sp>
        <p:nvSpPr>
          <p:cNvPr id="7" name="Rectangle 6"/>
          <p:cNvSpPr/>
          <p:nvPr/>
        </p:nvSpPr>
        <p:spPr>
          <a:xfrm>
            <a:off x="4198184" y="2379561"/>
            <a:ext cx="4000500" cy="16310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NEW YORK FEDERAL RESERVE BANK</a:t>
            </a:r>
            <a:endParaRPr lang="en-US" sz="2000" dirty="0"/>
          </a:p>
        </p:txBody>
      </p:sp>
      <p:sp>
        <p:nvSpPr>
          <p:cNvPr id="9" name="Oval 8"/>
          <p:cNvSpPr/>
          <p:nvPr/>
        </p:nvSpPr>
        <p:spPr>
          <a:xfrm>
            <a:off x="3676595" y="4657181"/>
            <a:ext cx="18669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BANK OF</a:t>
            </a:r>
          </a:p>
          <a:p>
            <a:pPr algn="ctr"/>
            <a:r>
              <a:rPr lang="en-US" dirty="0" smtClean="0"/>
              <a:t>AMERICA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5935670" y="4644481"/>
            <a:ext cx="1748409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CITIGROUP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8384484" y="4657181"/>
            <a:ext cx="2077469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J.P.MORGAN</a:t>
            </a:r>
          </a:p>
          <a:p>
            <a:pPr algn="ctr"/>
            <a:r>
              <a:rPr lang="en-US" dirty="0" smtClean="0"/>
              <a:t>CHASE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1871545" y="5571581"/>
            <a:ext cx="1891665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DEUTSCHE BANK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1528010" y="4644481"/>
            <a:ext cx="17780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GOLDMAN SACHS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4131510" y="5637716"/>
            <a:ext cx="149542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HSBC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6918143" y="5558881"/>
            <a:ext cx="154978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UBS</a:t>
            </a: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9617910" y="5571581"/>
            <a:ext cx="1577213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ETC.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838200" y="1869421"/>
            <a:ext cx="3585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PRIVATE</a:t>
            </a:r>
            <a:r>
              <a:rPr lang="en-US" dirty="0"/>
              <a:t> </a:t>
            </a:r>
            <a:r>
              <a:rPr lang="en-US" sz="2000" dirty="0"/>
              <a:t>Federal Reserve Bank: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4076104"/>
            <a:ext cx="4188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PRIVATE</a:t>
            </a:r>
            <a:r>
              <a:rPr lang="en-US" dirty="0"/>
              <a:t> </a:t>
            </a:r>
            <a:r>
              <a:rPr lang="en-US" sz="2000" dirty="0"/>
              <a:t>member commercial banks:</a:t>
            </a:r>
          </a:p>
        </p:txBody>
      </p:sp>
    </p:spTree>
    <p:extLst>
      <p:ext uri="{BB962C8B-B14F-4D97-AF65-F5344CB8AC3E}">
        <p14:creationId xmlns:p14="http://schemas.microsoft.com/office/powerpoint/2010/main" val="117940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380"/>
    </mc:Choice>
    <mc:Fallback xmlns="">
      <p:transition spd="slow" advTm="74380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2392</TotalTime>
  <Words>549</Words>
  <Application>Microsoft Office PowerPoint</Application>
  <PresentationFormat>Widescreen</PresentationFormat>
  <Paragraphs>196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Wingdings</vt:lpstr>
      <vt:lpstr>Office Theme</vt:lpstr>
      <vt:lpstr>TOPIC  THE CURRENT MONETARY SYSTEM:  PRIVATELY ISSUED MONEY </vt:lpstr>
      <vt:lpstr>  THE CURRENT MONETARY SYSTEM is PRIVATE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TOPIC  THE PRIVATE FEDERAL RESERVE SYSTEM  AND  THE BOOM AND BUST CYCLE </vt:lpstr>
      <vt:lpstr>THE FEDERAL RESERVE BANKING BILL  - PASSED BY CONGRESS IN 1913  -SECRETLY WRITTEN BY BANKERS IN 1910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WE ARE AT THE MERCY OF PRIVATE BANKS</vt:lpstr>
      <vt:lpstr>TOPIC  INJUSTICE: PRIVATELY ISSUED CREDIT MONEY  “whoever controls the money system, over time will control the nation” </vt:lpstr>
      <vt:lpstr>GOVERNMENT DEBT</vt:lpstr>
      <vt:lpstr>BOOM &amp; BUST CONCENTRATES WEALTH</vt:lpstr>
      <vt:lpstr>PowerPoint Presentation</vt:lpstr>
      <vt:lpstr>PowerPoint Presentation</vt:lpstr>
      <vt:lpstr>PowerPoint Presentation</vt:lpstr>
      <vt:lpstr>       PRIVATELY-ISSUED MONEY KEEPS EVERYONE IN DEBT</vt:lpstr>
      <vt:lpstr>PowerPoint Presentation</vt:lpstr>
      <vt:lpstr>  to next presenter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Peters</dc:creator>
  <cp:lastModifiedBy>Sue Peters</cp:lastModifiedBy>
  <cp:revision>548</cp:revision>
  <dcterms:created xsi:type="dcterms:W3CDTF">2013-05-20T21:18:08Z</dcterms:created>
  <dcterms:modified xsi:type="dcterms:W3CDTF">2013-06-09T10:27:51Z</dcterms:modified>
</cp:coreProperties>
</file>