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5" r:id="rId3"/>
    <p:sldId id="261" r:id="rId4"/>
    <p:sldId id="257" r:id="rId5"/>
    <p:sldId id="286" r:id="rId6"/>
    <p:sldId id="263" r:id="rId7"/>
    <p:sldId id="264" r:id="rId8"/>
    <p:sldId id="262" r:id="rId9"/>
    <p:sldId id="265" r:id="rId10"/>
    <p:sldId id="267" r:id="rId11"/>
    <p:sldId id="321" r:id="rId12"/>
    <p:sldId id="322" r:id="rId13"/>
    <p:sldId id="258" r:id="rId14"/>
    <p:sldId id="266" r:id="rId15"/>
    <p:sldId id="268" r:id="rId16"/>
    <p:sldId id="269" r:id="rId17"/>
    <p:sldId id="259" r:id="rId18"/>
    <p:sldId id="317" r:id="rId19"/>
    <p:sldId id="318" r:id="rId20"/>
    <p:sldId id="319" r:id="rId21"/>
    <p:sldId id="320" r:id="rId22"/>
    <p:sldId id="270" r:id="rId23"/>
    <p:sldId id="260" r:id="rId24"/>
    <p:sldId id="277" r:id="rId25"/>
    <p:sldId id="278" r:id="rId26"/>
    <p:sldId id="280" r:id="rId27"/>
    <p:sldId id="282" r:id="rId28"/>
    <p:sldId id="288" r:id="rId29"/>
    <p:sldId id="310" r:id="rId30"/>
    <p:sldId id="271" r:id="rId31"/>
    <p:sldId id="292" r:id="rId32"/>
    <p:sldId id="311" r:id="rId33"/>
    <p:sldId id="312" r:id="rId34"/>
    <p:sldId id="313" r:id="rId35"/>
    <p:sldId id="315" r:id="rId36"/>
    <p:sldId id="316" r:id="rId37"/>
    <p:sldId id="287" r:id="rId38"/>
    <p:sldId id="293" r:id="rId39"/>
    <p:sldId id="297" r:id="rId40"/>
    <p:sldId id="298" r:id="rId41"/>
    <p:sldId id="300" r:id="rId42"/>
    <p:sldId id="301" r:id="rId43"/>
    <p:sldId id="302" r:id="rId44"/>
    <p:sldId id="303" r:id="rId45"/>
    <p:sldId id="304" r:id="rId46"/>
    <p:sldId id="305" r:id="rId47"/>
    <p:sldId id="308" r:id="rId4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  <a:srgbClr val="FFCC99"/>
    <a:srgbClr val="66FF33"/>
    <a:srgbClr val="FFFFCC"/>
    <a:srgbClr val="FFFFFF"/>
    <a:srgbClr val="FFCCFF"/>
    <a:srgbClr val="FF3399"/>
    <a:srgbClr val="745800"/>
    <a:srgbClr val="A27B00"/>
    <a:srgbClr val="FF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58" autoAdjust="0"/>
    <p:restoredTop sz="94660"/>
  </p:normalViewPr>
  <p:slideViewPr>
    <p:cSldViewPr snapToGrid="0">
      <p:cViewPr varScale="1">
        <p:scale>
          <a:sx n="71" d="100"/>
          <a:sy n="71" d="100"/>
        </p:scale>
        <p:origin x="84" y="4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1D960-9E34-46CB-99D7-D00F8FA52B01}" type="datetimeFigureOut">
              <a:rPr lang="en-US" smtClean="0"/>
              <a:t>3/28/2018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0F105-3C76-475F-A9BC-FAEE78C1A2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7914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1D960-9E34-46CB-99D7-D00F8FA52B01}" type="datetimeFigureOut">
              <a:rPr lang="en-US" smtClean="0"/>
              <a:t>3/28/2018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0F105-3C76-475F-A9BC-FAEE78C1A2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2178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1D960-9E34-46CB-99D7-D00F8FA52B01}" type="datetimeFigureOut">
              <a:rPr lang="en-US" smtClean="0"/>
              <a:t>3/28/2018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0F105-3C76-475F-A9BC-FAEE78C1A2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585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1D960-9E34-46CB-99D7-D00F8FA52B01}" type="datetimeFigureOut">
              <a:rPr lang="en-US" smtClean="0"/>
              <a:t>3/28/2018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0F105-3C76-475F-A9BC-FAEE78C1A2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3768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1D960-9E34-46CB-99D7-D00F8FA52B01}" type="datetimeFigureOut">
              <a:rPr lang="en-US" smtClean="0"/>
              <a:t>3/28/2018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0F105-3C76-475F-A9BC-FAEE78C1A2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6365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1D960-9E34-46CB-99D7-D00F8FA52B01}" type="datetimeFigureOut">
              <a:rPr lang="en-US" smtClean="0"/>
              <a:t>3/28/2018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0F105-3C76-475F-A9BC-FAEE78C1A2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685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1D960-9E34-46CB-99D7-D00F8FA52B01}" type="datetimeFigureOut">
              <a:rPr lang="en-US" smtClean="0"/>
              <a:t>3/28/2018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0F105-3C76-475F-A9BC-FAEE78C1A2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10035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1D960-9E34-46CB-99D7-D00F8FA52B01}" type="datetimeFigureOut">
              <a:rPr lang="en-US" smtClean="0"/>
              <a:t>3/28/2018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0F105-3C76-475F-A9BC-FAEE78C1A2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7460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1D960-9E34-46CB-99D7-D00F8FA52B01}" type="datetimeFigureOut">
              <a:rPr lang="en-US" smtClean="0"/>
              <a:t>3/28/2018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0F105-3C76-475F-A9BC-FAEE78C1A2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880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1D960-9E34-46CB-99D7-D00F8FA52B01}" type="datetimeFigureOut">
              <a:rPr lang="en-US" smtClean="0"/>
              <a:t>3/28/2018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0F105-3C76-475F-A9BC-FAEE78C1A2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1061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1D960-9E34-46CB-99D7-D00F8FA52B01}" type="datetimeFigureOut">
              <a:rPr lang="en-US" smtClean="0"/>
              <a:t>3/28/2018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0F105-3C76-475F-A9BC-FAEE78C1A2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61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D1D960-9E34-46CB-99D7-D00F8FA52B01}" type="datetimeFigureOut">
              <a:rPr lang="en-US" smtClean="0"/>
              <a:t>3/28/2018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D0F105-3C76-475F-A9BC-FAEE78C1A2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8158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Giacinto_Auriti" TargetMode="External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U6XeBY-d2gM" TargetMode="External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6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solidFill>
            <a:srgbClr val="FFFF00"/>
          </a:solidFill>
        </p:spPr>
        <p:txBody>
          <a:bodyPr>
            <a:normAutofit/>
          </a:bodyPr>
          <a:lstStyle/>
          <a:p>
            <a:r>
              <a:rPr lang="en-US" sz="4400" dirty="0" smtClean="0"/>
              <a:t>2-1 to 2-21-2018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TRIP TO EUROPE</a:t>
            </a:r>
            <a:br>
              <a:rPr lang="en-US" dirty="0" smtClean="0"/>
            </a:br>
            <a:r>
              <a:rPr lang="en-US" dirty="0" smtClean="0"/>
              <a:t>FOR MONETARY REFORM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88459" y="5311588"/>
            <a:ext cx="8879541" cy="1169894"/>
          </a:xfrm>
        </p:spPr>
        <p:txBody>
          <a:bodyPr>
            <a:normAutofit fontScale="92500" lnSpcReduction="10000"/>
          </a:bodyPr>
          <a:lstStyle/>
          <a:p>
            <a:endParaRPr lang="en-US" dirty="0" smtClean="0"/>
          </a:p>
          <a:p>
            <a:r>
              <a:rPr lang="en-US" dirty="0" smtClean="0"/>
              <a:t>AMI:</a:t>
            </a:r>
          </a:p>
          <a:p>
            <a:r>
              <a:rPr lang="en-US" dirty="0" smtClean="0"/>
              <a:t>Sue Peters, Bob </a:t>
            </a:r>
            <a:r>
              <a:rPr lang="en-US" dirty="0" err="1" smtClean="0"/>
              <a:t>Poteat</a:t>
            </a:r>
            <a:r>
              <a:rPr lang="en-US" dirty="0" smtClean="0"/>
              <a:t>, Jamie Walton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925528" y="4010956"/>
            <a:ext cx="3873176" cy="954107"/>
          </a:xfrm>
          <a:prstGeom prst="rect">
            <a:avLst/>
          </a:prstGeom>
          <a:solidFill>
            <a:srgbClr val="FFFF66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smtClean="0"/>
              <a:t>Week 1:  Zurich, Bologna</a:t>
            </a:r>
          </a:p>
          <a:p>
            <a:pPr algn="ctr"/>
            <a:r>
              <a:rPr lang="en-US" sz="2800" b="1" dirty="0" smtClean="0"/>
              <a:t>Thurs 2-1 to Wed 2-7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375817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321424" y="2420471"/>
            <a:ext cx="5704447" cy="2246769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n-US" sz="2800" dirty="0" smtClean="0"/>
              <a:t>LEAVING NEW YORK </a:t>
            </a:r>
          </a:p>
          <a:p>
            <a:endParaRPr lang="en-US" sz="2800" dirty="0"/>
          </a:p>
          <a:p>
            <a:r>
              <a:rPr lang="en-US" sz="2800" dirty="0" smtClean="0"/>
              <a:t>             …  FOR ZURICH, SWITZERLAND</a:t>
            </a:r>
          </a:p>
          <a:p>
            <a:endParaRPr lang="en-US" sz="2800" dirty="0"/>
          </a:p>
          <a:p>
            <a:r>
              <a:rPr lang="en-US" sz="2800" dirty="0" smtClean="0"/>
              <a:t>                             2-1-2018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598437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93797" y="887121"/>
            <a:ext cx="6123709" cy="4278094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                                                                                                                                               </a:t>
            </a:r>
          </a:p>
          <a:p>
            <a:pPr algn="ctr"/>
            <a:endParaRPr lang="en-US" dirty="0"/>
          </a:p>
          <a:p>
            <a:pPr algn="ctr"/>
            <a:r>
              <a:rPr lang="en-US" dirty="0" smtClean="0"/>
              <a:t>                                                              </a:t>
            </a:r>
            <a:endParaRPr lang="en-US" dirty="0"/>
          </a:p>
          <a:p>
            <a:pPr algn="ctr"/>
            <a:endParaRPr lang="en-US" dirty="0" smtClean="0"/>
          </a:p>
          <a:p>
            <a:pPr algn="ctr"/>
            <a:r>
              <a:rPr lang="en-US" sz="3200" dirty="0" smtClean="0"/>
              <a:t>A wall from Sue’s bedroom….</a:t>
            </a:r>
          </a:p>
          <a:p>
            <a:pPr algn="ctr"/>
            <a:endParaRPr lang="en-US" sz="3200" dirty="0" smtClean="0"/>
          </a:p>
          <a:p>
            <a:pPr algn="ctr"/>
            <a:r>
              <a:rPr lang="en-US" sz="3200" dirty="0" smtClean="0"/>
              <a:t>“…release the legs of a running elephant…”  etc.</a:t>
            </a:r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191251" y="857250"/>
            <a:ext cx="6857999" cy="5143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766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156966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Fly with Bob from Newark Intl Airport &amp; arrive Zurich,</a:t>
            </a:r>
          </a:p>
          <a:p>
            <a:pPr algn="ctr"/>
            <a:r>
              <a:rPr lang="en-US" sz="3200" dirty="0" smtClean="0"/>
              <a:t> to meet Jamie</a:t>
            </a:r>
          </a:p>
          <a:p>
            <a:pPr algn="ctr"/>
            <a:r>
              <a:rPr lang="en-US" sz="3200" dirty="0" smtClean="0"/>
              <a:t>2-2-2018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152400" y="2358148"/>
            <a:ext cx="4835236" cy="3724096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                                                                                                                                               </a:t>
            </a:r>
          </a:p>
          <a:p>
            <a:pPr algn="ctr"/>
            <a:r>
              <a:rPr lang="en-US" dirty="0" smtClean="0"/>
              <a:t>                                                              </a:t>
            </a:r>
            <a:endParaRPr lang="en-US" dirty="0"/>
          </a:p>
          <a:p>
            <a:pPr algn="ctr"/>
            <a:endParaRPr lang="en-US" dirty="0" smtClean="0"/>
          </a:p>
          <a:p>
            <a:pPr algn="ctr"/>
            <a:r>
              <a:rPr lang="en-US" sz="3200" dirty="0" smtClean="0"/>
              <a:t>I never lost Bob and Jamie…</a:t>
            </a:r>
          </a:p>
          <a:p>
            <a:pPr algn="ctr"/>
            <a:r>
              <a:rPr lang="en-US" sz="3200" dirty="0" smtClean="0"/>
              <a:t>I just followed the cowboy hat and plaid jacket</a:t>
            </a:r>
          </a:p>
          <a:p>
            <a:pPr algn="ctr"/>
            <a:r>
              <a:rPr lang="en-US" sz="3200" dirty="0" smtClean="0"/>
              <a:t>all over Europe</a:t>
            </a:r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1709" y="1788723"/>
            <a:ext cx="6483927" cy="4862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0962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321424" y="2420471"/>
            <a:ext cx="6030818" cy="2246769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n-US" sz="2800" dirty="0" smtClean="0"/>
              <a:t>ARRIVING</a:t>
            </a:r>
          </a:p>
          <a:p>
            <a:r>
              <a:rPr lang="en-US" sz="2800" dirty="0"/>
              <a:t> </a:t>
            </a:r>
            <a:endParaRPr lang="en-US" sz="2800" dirty="0" smtClean="0"/>
          </a:p>
          <a:p>
            <a:r>
              <a:rPr lang="en-US" sz="2800" dirty="0"/>
              <a:t> </a:t>
            </a:r>
            <a:r>
              <a:rPr lang="en-US" sz="2800" dirty="0" smtClean="0"/>
              <a:t>           ….  ZURICH, SWITZERLAND</a:t>
            </a:r>
          </a:p>
          <a:p>
            <a:endParaRPr lang="en-US" sz="2800" dirty="0"/>
          </a:p>
          <a:p>
            <a:r>
              <a:rPr lang="en-US" sz="2800" dirty="0" smtClean="0"/>
              <a:t>                             Fri. 2-2-2018    10:30am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876361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156966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Zurich Airport – be careful of foreign exchange manipulators</a:t>
            </a:r>
          </a:p>
          <a:p>
            <a:pPr algn="ctr"/>
            <a:r>
              <a:rPr lang="en-US" sz="3200" dirty="0" smtClean="0"/>
              <a:t>US Dollars (USD) to Swiss Francs (CHF)</a:t>
            </a:r>
          </a:p>
          <a:p>
            <a:pPr algn="ctr"/>
            <a:r>
              <a:rPr lang="en-US" sz="3200" dirty="0" smtClean="0"/>
              <a:t>2-2-2018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221672" y="1773369"/>
            <a:ext cx="7301346" cy="4893647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This man in the Zurich airport said his debit card was not working. </a:t>
            </a:r>
          </a:p>
          <a:p>
            <a:endParaRPr lang="en-US" sz="2400" dirty="0"/>
          </a:p>
          <a:p>
            <a:r>
              <a:rPr lang="en-US" sz="2400" dirty="0" smtClean="0"/>
              <a:t>He said he would give me 50 USD for my using my debit card and withdrawing 50 CHFs for him.</a:t>
            </a:r>
          </a:p>
          <a:p>
            <a:endParaRPr lang="en-US" sz="2400" dirty="0"/>
          </a:p>
          <a:p>
            <a:r>
              <a:rPr lang="en-US" sz="2400" dirty="0" smtClean="0"/>
              <a:t>But I said….”wait, the exchange rate is less than 100%...”   so he gave me 52 USD.  But I figured it out later, he should have given me 54 USD! </a:t>
            </a:r>
          </a:p>
          <a:p>
            <a:endParaRPr lang="en-US" sz="2400" dirty="0"/>
          </a:p>
          <a:p>
            <a:r>
              <a:rPr lang="en-US" sz="2400" dirty="0" smtClean="0"/>
              <a:t>If you find this man, force him to give me 2 USD more, thanks.   FX manipulators get big bucks out of doing lots of penny stealing.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0946" y="2710048"/>
            <a:ext cx="4027055" cy="3020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4280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1077218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Zurich Bus Tour (34 CHFs)</a:t>
            </a:r>
          </a:p>
          <a:p>
            <a:pPr algn="ctr"/>
            <a:r>
              <a:rPr lang="en-US" sz="3200" dirty="0" smtClean="0"/>
              <a:t>SAT 2-3-2018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4890656" y="1107935"/>
            <a:ext cx="7301344" cy="378565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On the bus tour, we found out Zurich is at the top of a beautiful lake with a northern river flowing into the European river system to the </a:t>
            </a:r>
            <a:r>
              <a:rPr lang="en-US" sz="2400" dirty="0" smtClean="0"/>
              <a:t>North </a:t>
            </a:r>
            <a:r>
              <a:rPr lang="en-US" sz="2400" dirty="0" smtClean="0"/>
              <a:t>Sea (see map next slide</a:t>
            </a:r>
            <a:r>
              <a:rPr lang="en-US" sz="2400" dirty="0" smtClean="0"/>
              <a:t>).</a:t>
            </a:r>
          </a:p>
          <a:p>
            <a:endParaRPr lang="en-US" sz="2400" dirty="0"/>
          </a:p>
          <a:p>
            <a:r>
              <a:rPr lang="en-US" sz="2400" dirty="0" smtClean="0"/>
              <a:t>We also found that there was a Swiss businessman, Alfred Escher, who started the first bank in Switzerland in 1856 – CREDIT SWISS – because he needed ‘capital’ (i.e., </a:t>
            </a:r>
            <a:r>
              <a:rPr lang="en-US" sz="2400" dirty="0" err="1" smtClean="0"/>
              <a:t>bankmoney</a:t>
            </a:r>
            <a:r>
              <a:rPr lang="en-US" sz="2400" dirty="0" smtClean="0"/>
              <a:t>) to continue his nation-wide railroad building.   (Sound like U.S. financiers in the 19</a:t>
            </a:r>
            <a:r>
              <a:rPr lang="en-US" sz="2400" baseline="30000" dirty="0" smtClean="0"/>
              <a:t>th</a:t>
            </a:r>
            <a:r>
              <a:rPr lang="en-US" sz="2400" dirty="0" smtClean="0"/>
              <a:t> century?)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38" y="1115891"/>
            <a:ext cx="4779818" cy="358486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39" y="4807502"/>
            <a:ext cx="2438398" cy="193963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419183" y="5049957"/>
            <a:ext cx="1939636" cy="145472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8766" y="4837556"/>
            <a:ext cx="2546108" cy="190958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21672" y="3000761"/>
            <a:ext cx="817853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BOB=&gt;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394871" y="2573028"/>
            <a:ext cx="985398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&lt;=JAMIE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21672" y="4224676"/>
            <a:ext cx="2033505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SUE (taking picture)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7620000" y="5241194"/>
            <a:ext cx="3962400" cy="120032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Anyone want to write a research</a:t>
            </a:r>
          </a:p>
          <a:p>
            <a:r>
              <a:rPr lang="en-US" dirty="0" smtClean="0"/>
              <a:t>paper on </a:t>
            </a:r>
            <a:r>
              <a:rPr lang="en-US" b="1" dirty="0" smtClean="0"/>
              <a:t>Alfred Escher </a:t>
            </a:r>
            <a:r>
              <a:rPr lang="en-US" dirty="0" smtClean="0"/>
              <a:t>(1819 – 1882)?</a:t>
            </a:r>
          </a:p>
          <a:p>
            <a:r>
              <a:rPr lang="en-US" dirty="0" smtClean="0"/>
              <a:t>Wikipedia euphemistically calls him </a:t>
            </a:r>
          </a:p>
          <a:p>
            <a:r>
              <a:rPr lang="en-US" dirty="0" smtClean="0"/>
              <a:t>a ‘railways pioneer’.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2805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5985164" cy="1077218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Tour Bus Trip around Zurich,</a:t>
            </a:r>
          </a:p>
          <a:p>
            <a:pPr algn="ctr"/>
            <a:r>
              <a:rPr lang="en-US" sz="3200" dirty="0" smtClean="0"/>
              <a:t>2-3-2018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221181" y="2154435"/>
            <a:ext cx="6367878" cy="3046988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The </a:t>
            </a:r>
            <a:r>
              <a:rPr lang="en-US" sz="2400" b="1" dirty="0" smtClean="0"/>
              <a:t>Rhine</a:t>
            </a:r>
            <a:r>
              <a:rPr lang="en-US" sz="2400" dirty="0" smtClean="0"/>
              <a:t> is a European river that begins in the southeastern Swiss alps, forms part of the Swiss border with Liechtenstein, Austria, Germany and Franco-German border; then flows through Germany and Netherlands into the North Sea.</a:t>
            </a:r>
          </a:p>
          <a:p>
            <a:endParaRPr lang="en-US" sz="2400" dirty="0"/>
          </a:p>
          <a:p>
            <a:r>
              <a:rPr lang="en-US" sz="2400" dirty="0" smtClean="0"/>
              <a:t>I wonder if this has anything to do with the fact</a:t>
            </a:r>
          </a:p>
          <a:p>
            <a:r>
              <a:rPr lang="en-US" sz="2400" dirty="0" smtClean="0"/>
              <a:t>that Switzerland is the banking center of Europe?</a:t>
            </a:r>
            <a:endParaRPr lang="en-US" sz="1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1581" y="0"/>
            <a:ext cx="448041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 rot="3453087">
            <a:off x="9399765" y="847670"/>
            <a:ext cx="2262542" cy="461665"/>
          </a:xfrm>
          <a:prstGeom prst="rect">
            <a:avLst/>
          </a:prstGeom>
          <a:solidFill>
            <a:srgbClr val="FF66CC"/>
          </a:solidFill>
        </p:spPr>
        <p:txBody>
          <a:bodyPr wrap="none" rtlCol="0">
            <a:spAutoFit/>
          </a:bodyPr>
          <a:lstStyle/>
          <a:p>
            <a:r>
              <a:rPr lang="en-US" sz="2400" dirty="0" smtClean="0">
                <a:sym typeface="Wingdings" panose="05000000000000000000" pitchFamily="2" charset="2"/>
              </a:rPr>
              <a:t></a:t>
            </a:r>
            <a:r>
              <a:rPr lang="en-US" sz="2400" dirty="0" smtClean="0"/>
              <a:t>to Rhine River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6129389" y="754052"/>
            <a:ext cx="1873462" cy="646331"/>
          </a:xfrm>
          <a:prstGeom prst="rect">
            <a:avLst/>
          </a:prstGeom>
          <a:solidFill>
            <a:srgbClr val="FF66CC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TRAIN STATION</a:t>
            </a:r>
          </a:p>
          <a:p>
            <a:r>
              <a:rPr lang="en-US" dirty="0" smtClean="0"/>
              <a:t>TO ALL EUROPE=&gt;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550726" y="1908533"/>
            <a:ext cx="1805302" cy="646331"/>
          </a:xfrm>
          <a:prstGeom prst="rect">
            <a:avLst/>
          </a:prstGeom>
          <a:solidFill>
            <a:srgbClr val="FF66CC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OLD CITY WITHIN</a:t>
            </a:r>
          </a:p>
          <a:p>
            <a:r>
              <a:rPr lang="en-US" dirty="0" smtClean="0"/>
              <a:t>GREEN LINE</a:t>
            </a:r>
            <a:r>
              <a:rPr lang="en-US" dirty="0" smtClean="0">
                <a:sym typeface="Wingdings" panose="05000000000000000000" pitchFamily="2" charset="2"/>
              </a:rPr>
              <a:t>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 rot="5087193">
            <a:off x="7051835" y="5375142"/>
            <a:ext cx="1798056" cy="1077218"/>
          </a:xfrm>
          <a:prstGeom prst="rect">
            <a:avLst/>
          </a:prstGeom>
          <a:solidFill>
            <a:srgbClr val="FF66CC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/>
              <a:t>TO OUR HOSTEL </a:t>
            </a:r>
            <a:r>
              <a:rPr lang="en-US" sz="1600" dirty="0" smtClean="0">
                <a:sym typeface="Wingdings" panose="05000000000000000000" pitchFamily="2" charset="2"/>
              </a:rPr>
              <a:t></a:t>
            </a:r>
            <a:endParaRPr lang="en-US" sz="1600" dirty="0" smtClean="0"/>
          </a:p>
          <a:p>
            <a:endParaRPr lang="en-US" sz="1600" dirty="0" smtClean="0">
              <a:sym typeface="Wingdings" panose="05000000000000000000" pitchFamily="2" charset="2"/>
            </a:endParaRPr>
          </a:p>
          <a:p>
            <a:r>
              <a:rPr lang="en-US" sz="1600" dirty="0" smtClean="0">
                <a:sym typeface="Wingdings" panose="05000000000000000000" pitchFamily="2" charset="2"/>
              </a:rPr>
              <a:t></a:t>
            </a:r>
            <a:r>
              <a:rPr lang="en-US" sz="1600" dirty="0" smtClean="0"/>
              <a:t>TAKE TRAM #7</a:t>
            </a:r>
          </a:p>
          <a:p>
            <a:r>
              <a:rPr lang="en-US" sz="1600" dirty="0"/>
              <a:t> </a:t>
            </a:r>
            <a:r>
              <a:rPr lang="en-US" sz="1600" dirty="0" smtClean="0"/>
              <a:t>     INTO OLD CITY</a:t>
            </a:r>
            <a:endParaRPr lang="en-US" sz="1600" dirty="0"/>
          </a:p>
        </p:txBody>
      </p:sp>
      <p:sp>
        <p:nvSpPr>
          <p:cNvPr id="10" name="TextBox 9"/>
          <p:cNvSpPr txBox="1"/>
          <p:nvPr/>
        </p:nvSpPr>
        <p:spPr>
          <a:xfrm>
            <a:off x="9432144" y="6396335"/>
            <a:ext cx="1067921" cy="461665"/>
          </a:xfrm>
          <a:prstGeom prst="rect">
            <a:avLst/>
          </a:prstGeom>
          <a:solidFill>
            <a:srgbClr val="FF66CC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 smtClean="0"/>
              <a:t>LAKE ZURICH-</a:t>
            </a:r>
          </a:p>
          <a:p>
            <a:pPr algn="ctr"/>
            <a:r>
              <a:rPr lang="en-US" sz="1200" b="1" dirty="0" smtClean="0"/>
              <a:t>LARGE!</a:t>
            </a:r>
            <a:endParaRPr 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2123774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6147" y="2062103"/>
            <a:ext cx="4585853" cy="343939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199" y="4405969"/>
            <a:ext cx="3217335" cy="241300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0"/>
            <a:ext cx="12192000" cy="187743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Zurich food:</a:t>
            </a:r>
          </a:p>
          <a:p>
            <a:pPr algn="ctr"/>
            <a:r>
              <a:rPr lang="en-US" sz="2800" dirty="0" smtClean="0"/>
              <a:t>The chef at our hostel was very good so we ate breakfast (free)</a:t>
            </a:r>
          </a:p>
          <a:p>
            <a:pPr algn="ctr"/>
            <a:r>
              <a:rPr lang="en-US" sz="2800" dirty="0" smtClean="0"/>
              <a:t>and dinners mostly there (12 CHFs entrée); but we celebrated being in the banking capital of Europe by going to a fancy restaurant down the road one night.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236104" y="2352868"/>
            <a:ext cx="7088332" cy="1200329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I ate pig’s knuckle, but couldn’t finish all the meat.   I took the rest home but never ended up eating it, so it went into recycling.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104" y="4444999"/>
            <a:ext cx="2678545" cy="237397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765424" y="4707594"/>
            <a:ext cx="2413000" cy="180975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778523" y="4444999"/>
            <a:ext cx="1593706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PIG’S KNUCKLE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8489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94328" y="1591234"/>
            <a:ext cx="8968032" cy="2954655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smtClean="0"/>
              <a:t>8:00 am – 17:30 pm           Monday, 2-5-2018</a:t>
            </a:r>
          </a:p>
          <a:p>
            <a:pPr algn="ctr"/>
            <a:endParaRPr lang="en-US" sz="2800" b="1" dirty="0"/>
          </a:p>
          <a:p>
            <a:pPr algn="ctr"/>
            <a:r>
              <a:rPr lang="en-US" sz="2800" b="1" dirty="0" smtClean="0"/>
              <a:t>MONETARY REFORM CONFERENCE, ZURICH, SWITZERLAND</a:t>
            </a:r>
          </a:p>
          <a:p>
            <a:pPr algn="ctr"/>
            <a:endParaRPr lang="en-US" sz="2800" b="1" dirty="0" smtClean="0"/>
          </a:p>
          <a:p>
            <a:pPr algn="ctr"/>
            <a:r>
              <a:rPr lang="en-US" sz="2800" b="1" dirty="0" smtClean="0"/>
              <a:t>Our Money, Our Banks, Our Country:</a:t>
            </a:r>
          </a:p>
          <a:p>
            <a:pPr algn="ctr"/>
            <a:r>
              <a:rPr lang="en-US" sz="2800" b="1" dirty="0" smtClean="0"/>
              <a:t>  MONEY CREATION IN THE MODERN ECONOMY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7245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MONETARY REFORM </a:t>
            </a:r>
            <a:r>
              <a:rPr lang="en-US" sz="2800" b="1" dirty="0" smtClean="0"/>
              <a:t>CONFERENCE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7016" y="1946626"/>
            <a:ext cx="8465083" cy="3808715"/>
          </a:xfrm>
          <a:prstGeom prst="rect">
            <a:avLst/>
          </a:prstGeom>
          <a:solidFill>
            <a:srgbClr val="FFFF66"/>
          </a:solidFill>
          <a:ln w="57150">
            <a:solidFill>
              <a:srgbClr val="FFCC99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3496234" y="1050257"/>
            <a:ext cx="5903260" cy="707886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Conference Description by Swiss GDI Think Tank,</a:t>
            </a:r>
          </a:p>
          <a:p>
            <a:pPr algn="ctr"/>
            <a:r>
              <a:rPr lang="en-US" sz="2000" dirty="0" smtClean="0"/>
              <a:t>Conference Host</a:t>
            </a:r>
            <a:endParaRPr 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5365377" y="6091518"/>
            <a:ext cx="6559103" cy="646331"/>
          </a:xfrm>
          <a:prstGeom prst="rect">
            <a:avLst/>
          </a:prstGeom>
          <a:solidFill>
            <a:srgbClr val="FFFF66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My note:  The Swiss Monetary Reform Initiative is not proposing the</a:t>
            </a:r>
          </a:p>
          <a:p>
            <a:r>
              <a:rPr lang="en-US" dirty="0"/>
              <a:t> </a:t>
            </a:r>
            <a:r>
              <a:rPr lang="en-US" dirty="0" smtClean="0"/>
              <a:t>                  Chicago Plan, but a direct sovereign money system.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1014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MONETARY REFORM </a:t>
            </a:r>
            <a:r>
              <a:rPr lang="en-US" sz="2800" b="1" dirty="0" smtClean="0"/>
              <a:t>CONFERENCE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597958" y="523220"/>
            <a:ext cx="9253818" cy="52322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The Swiss Sovereign Money Reform:   The </a:t>
            </a:r>
            <a:r>
              <a:rPr lang="en-US" sz="2800" dirty="0" err="1" smtClean="0"/>
              <a:t>Vollgeld</a:t>
            </a:r>
            <a:r>
              <a:rPr lang="en-US" sz="2800" dirty="0" smtClean="0"/>
              <a:t> Initiative</a:t>
            </a:r>
            <a:endParaRPr lang="en-US" sz="2800" dirty="0"/>
          </a:p>
        </p:txBody>
      </p:sp>
      <p:sp>
        <p:nvSpPr>
          <p:cNvPr id="8" name="Rectangle 7"/>
          <p:cNvSpPr/>
          <p:nvPr/>
        </p:nvSpPr>
        <p:spPr>
          <a:xfrm>
            <a:off x="769843" y="5020209"/>
            <a:ext cx="10425952" cy="1015663"/>
          </a:xfrm>
          <a:prstGeom prst="rect">
            <a:avLst/>
          </a:prstGeom>
          <a:solidFill>
            <a:srgbClr val="FFFF66"/>
          </a:solidFill>
        </p:spPr>
        <p:txBody>
          <a:bodyPr wrap="square">
            <a:spAutoFit/>
          </a:bodyPr>
          <a:lstStyle/>
          <a:p>
            <a:r>
              <a:rPr lang="en-US" sz="2000" b="1" dirty="0">
                <a:latin typeface="Arial" panose="020B0604020202020204" pitchFamily="34" charset="0"/>
              </a:rPr>
              <a:t>Monetäre Modernisierung (MoMo) is the </a:t>
            </a:r>
            <a:r>
              <a:rPr lang="en-US" sz="2000" b="1" dirty="0" smtClean="0">
                <a:latin typeface="Arial" panose="020B0604020202020204" pitchFamily="34" charset="0"/>
              </a:rPr>
              <a:t>NGO that </a:t>
            </a:r>
            <a:r>
              <a:rPr lang="en-US" sz="2000" b="1" dirty="0">
                <a:latin typeface="Arial" panose="020B0604020202020204" pitchFamily="34" charset="0"/>
              </a:rPr>
              <a:t>has </a:t>
            </a:r>
            <a:r>
              <a:rPr lang="en-US" sz="2000" b="1" dirty="0" smtClean="0">
                <a:latin typeface="Arial" panose="020B0604020202020204" pitchFamily="34" charset="0"/>
              </a:rPr>
              <a:t>organized </a:t>
            </a:r>
            <a:r>
              <a:rPr lang="en-US" sz="2000" b="1" dirty="0">
                <a:latin typeface="Arial" panose="020B0604020202020204" pitchFamily="34" charset="0"/>
              </a:rPr>
              <a:t>the Swiss people’s </a:t>
            </a:r>
            <a:r>
              <a:rPr lang="en-US" sz="2000" b="1" dirty="0" smtClean="0">
                <a:latin typeface="Arial" panose="020B0604020202020204" pitchFamily="34" charset="0"/>
              </a:rPr>
              <a:t>initiative. The members collected over 110,000 signatures of Swiss citizens </a:t>
            </a:r>
            <a:r>
              <a:rPr lang="en-US" sz="2000" b="1" dirty="0" smtClean="0">
                <a:effectLst/>
                <a:latin typeface="Arial" panose="020B0604020202020204" pitchFamily="34" charset="0"/>
              </a:rPr>
              <a:t>to put this question to a national vote.  </a:t>
            </a:r>
            <a:endParaRPr lang="en-US" sz="2000" b="1" dirty="0">
              <a:effectLst/>
              <a:latin typeface="Arial" panose="020B060402020202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1906"/>
            <a:ext cx="11521519" cy="2941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471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0"/>
            <a:ext cx="12191999" cy="646331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/>
              <a:t>Conference participants</a:t>
            </a:r>
            <a:endParaRPr lang="en-US" sz="3600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3569" y="2385387"/>
            <a:ext cx="5756816" cy="431761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777" y="4042519"/>
            <a:ext cx="2475344" cy="185650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919" y="1467200"/>
            <a:ext cx="2654058" cy="199054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08940" y="3473567"/>
            <a:ext cx="25240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ULI KORTSCH, moderator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788028" y="5912993"/>
            <a:ext cx="17673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Martin Wolf,</a:t>
            </a:r>
          </a:p>
          <a:p>
            <a:r>
              <a:rPr lang="en-US" dirty="0" smtClean="0"/>
              <a:t>Keynote speaker</a:t>
            </a:r>
            <a:endParaRPr lang="en-US" dirty="0"/>
          </a:p>
        </p:txBody>
      </p:sp>
      <p:sp>
        <p:nvSpPr>
          <p:cNvPr id="10" name="Right Arrow 9"/>
          <p:cNvSpPr/>
          <p:nvPr/>
        </p:nvSpPr>
        <p:spPr>
          <a:xfrm rot="1952932">
            <a:off x="5689447" y="3841882"/>
            <a:ext cx="1130665" cy="326667"/>
          </a:xfrm>
          <a:prstGeom prst="rightArrow">
            <a:avLst/>
          </a:prstGeom>
          <a:solidFill>
            <a:srgbClr val="FF66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Arrow 10"/>
          <p:cNvSpPr/>
          <p:nvPr/>
        </p:nvSpPr>
        <p:spPr>
          <a:xfrm rot="5400000">
            <a:off x="7785873" y="3875099"/>
            <a:ext cx="468429" cy="254990"/>
          </a:xfrm>
          <a:prstGeom prst="rightArrow">
            <a:avLst/>
          </a:prstGeom>
          <a:solidFill>
            <a:srgbClr val="FF66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7550919" y="5409853"/>
            <a:ext cx="4639668" cy="646331"/>
          </a:xfrm>
          <a:prstGeom prst="rect">
            <a:avLst/>
          </a:prstGeom>
          <a:solidFill>
            <a:srgbClr val="FFCC99"/>
          </a:solidFill>
          <a:ln>
            <a:solidFill>
              <a:srgbClr val="FFC0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err="1" smtClean="0"/>
              <a:t>Aleksander</a:t>
            </a:r>
            <a:r>
              <a:rPr lang="en-US" dirty="0" smtClean="0"/>
              <a:t> </a:t>
            </a:r>
            <a:r>
              <a:rPr lang="en-US" dirty="0" err="1" smtClean="0"/>
              <a:t>Berentsen</a:t>
            </a:r>
            <a:r>
              <a:rPr lang="en-US" dirty="0" smtClean="0"/>
              <a:t>, </a:t>
            </a:r>
            <a:r>
              <a:rPr lang="en-US" dirty="0" err="1" smtClean="0"/>
              <a:t>Ruedi</a:t>
            </a:r>
            <a:r>
              <a:rPr lang="en-US" dirty="0" smtClean="0"/>
              <a:t> </a:t>
            </a:r>
            <a:r>
              <a:rPr lang="en-US" dirty="0" err="1" smtClean="0"/>
              <a:t>Noser</a:t>
            </a:r>
            <a:r>
              <a:rPr lang="en-US" dirty="0" smtClean="0"/>
              <a:t>, </a:t>
            </a:r>
            <a:r>
              <a:rPr lang="en-US" dirty="0" err="1" smtClean="0"/>
              <a:t>Jurg</a:t>
            </a:r>
            <a:r>
              <a:rPr lang="en-US" dirty="0" smtClean="0"/>
              <a:t> Muller</a:t>
            </a:r>
          </a:p>
          <a:p>
            <a:pPr algn="ctr"/>
            <a:r>
              <a:rPr lang="en-US" b="1" dirty="0" smtClean="0"/>
              <a:t>PANEL: VOLLGELD - ‘NO’</a:t>
            </a:r>
            <a:endParaRPr lang="en-US" dirty="0" smtClean="0"/>
          </a:p>
        </p:txBody>
      </p:sp>
      <p:sp>
        <p:nvSpPr>
          <p:cNvPr id="14" name="Right Arrow 13"/>
          <p:cNvSpPr/>
          <p:nvPr/>
        </p:nvSpPr>
        <p:spPr>
          <a:xfrm rot="17533150">
            <a:off x="8284329" y="4967879"/>
            <a:ext cx="824890" cy="193472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ight Arrow 14"/>
          <p:cNvSpPr/>
          <p:nvPr/>
        </p:nvSpPr>
        <p:spPr>
          <a:xfrm rot="14299036">
            <a:off x="9240025" y="4949738"/>
            <a:ext cx="846615" cy="226695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ight Arrow 15"/>
          <p:cNvSpPr/>
          <p:nvPr/>
        </p:nvSpPr>
        <p:spPr>
          <a:xfrm rot="13805631">
            <a:off x="9689543" y="4926962"/>
            <a:ext cx="954592" cy="231182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8451255" y="1079901"/>
            <a:ext cx="1726714" cy="338554"/>
          </a:xfrm>
          <a:prstGeom prst="rect">
            <a:avLst/>
          </a:prstGeom>
          <a:solidFill>
            <a:srgbClr val="FFFF66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Larry Kotlikoff</a:t>
            </a:r>
            <a:endParaRPr lang="en-US" sz="1600" dirty="0"/>
          </a:p>
        </p:txBody>
      </p:sp>
      <p:cxnSp>
        <p:nvCxnSpPr>
          <p:cNvPr id="19" name="Straight Arrow Connector 18"/>
          <p:cNvCxnSpPr/>
          <p:nvPr/>
        </p:nvCxnSpPr>
        <p:spPr>
          <a:xfrm flipH="1">
            <a:off x="7471543" y="1453848"/>
            <a:ext cx="1690787" cy="2803406"/>
          </a:xfrm>
          <a:prstGeom prst="straightConnector1">
            <a:avLst/>
          </a:prstGeom>
          <a:ln w="57150">
            <a:solidFill>
              <a:srgbClr val="FFFF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10431619" y="1075538"/>
            <a:ext cx="1726714" cy="338554"/>
          </a:xfrm>
          <a:prstGeom prst="rect">
            <a:avLst/>
          </a:prstGeom>
          <a:solidFill>
            <a:srgbClr val="FFFF66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William White</a:t>
            </a:r>
            <a:endParaRPr lang="en-US" sz="1600" dirty="0"/>
          </a:p>
        </p:txBody>
      </p:sp>
      <p:cxnSp>
        <p:nvCxnSpPr>
          <p:cNvPr id="24" name="Straight Arrow Connector 23"/>
          <p:cNvCxnSpPr>
            <a:stCxn id="23" idx="2"/>
          </p:cNvCxnSpPr>
          <p:nvPr/>
        </p:nvCxnSpPr>
        <p:spPr>
          <a:xfrm flipH="1">
            <a:off x="10210461" y="1414092"/>
            <a:ext cx="1084515" cy="2963363"/>
          </a:xfrm>
          <a:prstGeom prst="straightConnector1">
            <a:avLst/>
          </a:prstGeom>
          <a:ln w="57150">
            <a:solidFill>
              <a:srgbClr val="FFFF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Picture 2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0309" y="1444120"/>
            <a:ext cx="1233327" cy="924995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6470891" y="1082053"/>
            <a:ext cx="1726714" cy="338554"/>
          </a:xfrm>
          <a:prstGeom prst="rect">
            <a:avLst/>
          </a:prstGeom>
          <a:solidFill>
            <a:srgbClr val="FFFF66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Richard Werner</a:t>
            </a:r>
            <a:endParaRPr lang="en-US" sz="1600" dirty="0"/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0403" y="1436049"/>
            <a:ext cx="1152870" cy="864653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4349958" y="1108789"/>
            <a:ext cx="1922794" cy="338554"/>
          </a:xfrm>
          <a:prstGeom prst="rect">
            <a:avLst/>
          </a:prstGeom>
          <a:solidFill>
            <a:srgbClr val="FFFF66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William </a:t>
            </a:r>
            <a:r>
              <a:rPr lang="en-US" sz="1600" dirty="0" err="1" smtClean="0"/>
              <a:t>Dunkleberg</a:t>
            </a:r>
            <a:endParaRPr lang="en-US" sz="1600" dirty="0"/>
          </a:p>
        </p:txBody>
      </p:sp>
      <p:sp>
        <p:nvSpPr>
          <p:cNvPr id="4" name="TextBox 3"/>
          <p:cNvSpPr txBox="1"/>
          <p:nvPr/>
        </p:nvSpPr>
        <p:spPr>
          <a:xfrm>
            <a:off x="6125598" y="739456"/>
            <a:ext cx="4382675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PANEL:  “THE CURRENT MONETARY SYSTEM”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533216" y="3088807"/>
            <a:ext cx="5004703" cy="646331"/>
          </a:xfrm>
          <a:prstGeom prst="rect">
            <a:avLst/>
          </a:prstGeom>
          <a:solidFill>
            <a:srgbClr val="FFCCFF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3399"/>
                </a:solidFill>
              </a:rPr>
              <a:t>PANEL: VOLLGELD - ‘YES’</a:t>
            </a:r>
            <a:endParaRPr lang="en-US" dirty="0" smtClean="0"/>
          </a:p>
          <a:p>
            <a:r>
              <a:rPr lang="en-US" dirty="0" smtClean="0"/>
              <a:t>Joseph Huber, Katharina Serafirmova, Sergio Rossi</a:t>
            </a:r>
            <a:endParaRPr lang="en-US" dirty="0"/>
          </a:p>
        </p:txBody>
      </p:sp>
      <p:sp>
        <p:nvSpPr>
          <p:cNvPr id="28" name="Right Arrow 27"/>
          <p:cNvSpPr/>
          <p:nvPr/>
        </p:nvSpPr>
        <p:spPr>
          <a:xfrm rot="7723910">
            <a:off x="8357073" y="3908181"/>
            <a:ext cx="595767" cy="258838"/>
          </a:xfrm>
          <a:prstGeom prst="rightArrow">
            <a:avLst/>
          </a:prstGeom>
          <a:solidFill>
            <a:srgbClr val="FF66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342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75233" cy="954107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The conference presented a 1996 Interview of Michael </a:t>
            </a:r>
            <a:r>
              <a:rPr lang="en-US" sz="2800" b="1" dirty="0" err="1" smtClean="0"/>
              <a:t>Ende</a:t>
            </a:r>
            <a:r>
              <a:rPr lang="en-US" sz="2800" b="1" dirty="0" smtClean="0"/>
              <a:t>,</a:t>
            </a:r>
          </a:p>
          <a:p>
            <a:pPr algn="ctr"/>
            <a:r>
              <a:rPr lang="en-US" sz="2800" b="1" dirty="0" smtClean="0"/>
              <a:t>author of MOMO</a:t>
            </a:r>
            <a:endParaRPr lang="en-US" sz="2800" b="1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108361"/>
            <a:ext cx="3076540" cy="52785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765178" y="1973618"/>
            <a:ext cx="763793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 the ruins of an amphitheatre just outside an unnamed city lives </a:t>
            </a:r>
            <a:r>
              <a:rPr lang="en-US" dirty="0" err="1"/>
              <a:t>Momo</a:t>
            </a:r>
            <a:r>
              <a:rPr lang="en-US" dirty="0"/>
              <a:t>, a little girl of mysterious origin</a:t>
            </a:r>
            <a:r>
              <a:rPr lang="en-US" dirty="0" smtClean="0"/>
              <a:t>. </a:t>
            </a:r>
            <a:r>
              <a:rPr lang="en-US" dirty="0"/>
              <a:t>She is remarkable in the neighbourhood because she has the extraordinary ability to listen—really listen.</a:t>
            </a:r>
            <a:r>
              <a:rPr lang="en-US" dirty="0" smtClean="0"/>
              <a:t> </a:t>
            </a:r>
          </a:p>
          <a:p>
            <a:endParaRPr lang="en-US" dirty="0"/>
          </a:p>
          <a:p>
            <a:r>
              <a:rPr lang="en-US" dirty="0"/>
              <a:t>This pleasant atmosphere is spoiled by the arrival of the </a:t>
            </a:r>
            <a:r>
              <a:rPr lang="en-US" b="1" dirty="0">
                <a:solidFill>
                  <a:srgbClr val="FF0000"/>
                </a:solidFill>
              </a:rPr>
              <a:t>Men in Grey</a:t>
            </a:r>
            <a:r>
              <a:rPr lang="en-US" dirty="0"/>
              <a:t>, eventually revealed as a species of paranormal parasites stealing the time of humans. Appearing in the form of grey-clad, grey-skinned, bald men, these strange individuals present themselves as representing the </a:t>
            </a:r>
            <a:r>
              <a:rPr lang="en-US" b="1" dirty="0" err="1">
                <a:solidFill>
                  <a:srgbClr val="FF0000"/>
                </a:solidFill>
              </a:rPr>
              <a:t>Timesavings</a:t>
            </a:r>
            <a:r>
              <a:rPr lang="en-US" b="1" dirty="0">
                <a:solidFill>
                  <a:srgbClr val="FF0000"/>
                </a:solidFill>
              </a:rPr>
              <a:t> Bank </a:t>
            </a:r>
            <a:r>
              <a:rPr lang="en-US" dirty="0"/>
              <a:t>and promote the idea of "timesaving" among the population: supposedly, time can be deposited in the Bank and returned to the client later with </a:t>
            </a:r>
            <a:r>
              <a:rPr lang="en-US" b="1" dirty="0">
                <a:solidFill>
                  <a:srgbClr val="FF0000"/>
                </a:solidFill>
              </a:rPr>
              <a:t>interest</a:t>
            </a:r>
            <a:r>
              <a:rPr lang="en-US" dirty="0"/>
              <a:t>. After encountering the Men in Grey, people are made to forget all about them, but not about the resolution to save as much time as possible for later use. </a:t>
            </a:r>
            <a:r>
              <a:rPr lang="en-US" b="1" dirty="0">
                <a:solidFill>
                  <a:srgbClr val="FF0000"/>
                </a:solidFill>
              </a:rPr>
              <a:t>Gradually, the sinister influence of the Men in Grey affects the whole city: life becomes sterile, devoid of all things considered time-wasting, like social activities, recreation, art, imagination, or sleeping.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4006546" y="1108361"/>
            <a:ext cx="6232988" cy="646331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This 1973 book has been translated into 49 languages.</a:t>
            </a:r>
          </a:p>
          <a:p>
            <a:r>
              <a:rPr lang="en-US" dirty="0" smtClean="0"/>
              <a:t>The NGO responsible for the </a:t>
            </a:r>
            <a:r>
              <a:rPr lang="en-US" dirty="0" err="1" smtClean="0"/>
              <a:t>Vollgeld</a:t>
            </a:r>
            <a:r>
              <a:rPr lang="en-US" dirty="0" smtClean="0"/>
              <a:t> Initiative is named MOMO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6552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75233" cy="646331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/>
              <a:t>1996 Interview:      author Michael </a:t>
            </a:r>
            <a:r>
              <a:rPr lang="en-US" sz="3600" b="1" dirty="0" err="1" smtClean="0"/>
              <a:t>Ende</a:t>
            </a:r>
            <a:r>
              <a:rPr lang="en-US" sz="3600" b="1" dirty="0" smtClean="0"/>
              <a:t>, MOMO</a:t>
            </a:r>
            <a:endParaRPr lang="en-US" sz="3600" b="1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108361"/>
            <a:ext cx="3076540" cy="5278584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4829578" y="1561413"/>
            <a:ext cx="5082482" cy="923330"/>
          </a:xfrm>
          <a:prstGeom prst="rect">
            <a:avLst/>
          </a:prstGeom>
          <a:solidFill>
            <a:srgbClr val="FFC000"/>
          </a:solidFill>
        </p:spPr>
        <p:txBody>
          <a:bodyPr wrap="none">
            <a:spAutoFit/>
          </a:bodyPr>
          <a:lstStyle/>
          <a:p>
            <a:r>
              <a:rPr lang="en-US" b="1" dirty="0" smtClean="0"/>
              <a:t>WATCH THE MOVIE, MOMO in English:</a:t>
            </a:r>
          </a:p>
          <a:p>
            <a:endParaRPr lang="en-US" b="1" dirty="0"/>
          </a:p>
          <a:p>
            <a:r>
              <a:rPr lang="en-US" b="1" dirty="0" smtClean="0"/>
              <a:t>https://www.youtube.com/watch?v=8Q_JYYcBP2Q</a:t>
            </a:r>
            <a:endParaRPr lang="en-US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9006" y="2919845"/>
            <a:ext cx="6143625" cy="3467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5556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337992" y="2465293"/>
            <a:ext cx="5373138" cy="954107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smtClean="0"/>
              <a:t>Meeting with Monetary Reformers</a:t>
            </a:r>
          </a:p>
          <a:p>
            <a:pPr algn="ctr"/>
            <a:r>
              <a:rPr lang="en-US" sz="2800" b="1" dirty="0" smtClean="0"/>
              <a:t>in Zurich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5955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75233" cy="58477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Meeting with Monetary </a:t>
            </a:r>
            <a:r>
              <a:rPr lang="en-US" sz="3200" b="1" dirty="0" smtClean="0"/>
              <a:t>Reformers in </a:t>
            </a:r>
            <a:r>
              <a:rPr lang="en-US" sz="3200" b="1" dirty="0"/>
              <a:t>Zurich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843791"/>
            <a:ext cx="9373272" cy="2308324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Lucienne  came for the conference, so the next day all us AMI-</a:t>
            </a:r>
            <a:r>
              <a:rPr lang="en-US" dirty="0" err="1" smtClean="0"/>
              <a:t>ers</a:t>
            </a:r>
            <a:r>
              <a:rPr lang="en-US" dirty="0" smtClean="0"/>
              <a:t> had lunch (and drink!) </a:t>
            </a:r>
          </a:p>
          <a:p>
            <a:r>
              <a:rPr lang="en-US" dirty="0" smtClean="0"/>
              <a:t>in a restaurant near the train station, where locals hung out to talk and play cards.</a:t>
            </a:r>
          </a:p>
          <a:p>
            <a:endParaRPr lang="en-US" dirty="0"/>
          </a:p>
          <a:p>
            <a:r>
              <a:rPr lang="en-US" dirty="0" smtClean="0"/>
              <a:t>While there we met with Matt Lyons of Positive Money.  He is young and smart, curious and open.</a:t>
            </a:r>
          </a:p>
          <a:p>
            <a:r>
              <a:rPr lang="en-US" dirty="0" smtClean="0"/>
              <a:t>He was interested in Raw Materials Economics, which related to his school thesis, and I promised</a:t>
            </a:r>
          </a:p>
          <a:p>
            <a:r>
              <a:rPr lang="en-US" dirty="0" smtClean="0"/>
              <a:t>to send him some information about this.</a:t>
            </a:r>
          </a:p>
          <a:p>
            <a:endParaRPr lang="en-US" dirty="0"/>
          </a:p>
          <a:p>
            <a:r>
              <a:rPr lang="en-US" dirty="0" smtClean="0"/>
              <a:t>I managed to take some time to paint a turret from the National Museum down the road.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896" y="3281081"/>
            <a:ext cx="4448018" cy="333601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8859" y="3281081"/>
            <a:ext cx="4448017" cy="333601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7167" y="835129"/>
            <a:ext cx="2362200" cy="17716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9870" y="2857133"/>
            <a:ext cx="2733932" cy="375996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125866" y="2268225"/>
            <a:ext cx="1364797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/>
              <a:t>SOME LOCALS</a:t>
            </a:r>
            <a:endParaRPr lang="en-US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9858324" y="6032319"/>
            <a:ext cx="1899879" cy="58477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/>
              <a:t>TURRET OF</a:t>
            </a:r>
          </a:p>
          <a:p>
            <a:r>
              <a:rPr lang="en-US" sz="1600" dirty="0" smtClean="0"/>
              <a:t>NATIONAL MUSEUM</a:t>
            </a:r>
            <a:endParaRPr lang="en-US" sz="1600" dirty="0"/>
          </a:p>
        </p:txBody>
      </p:sp>
      <p:sp>
        <p:nvSpPr>
          <p:cNvPr id="10" name="Right Arrow 9"/>
          <p:cNvSpPr/>
          <p:nvPr/>
        </p:nvSpPr>
        <p:spPr>
          <a:xfrm rot="1700339">
            <a:off x="8520645" y="3354895"/>
            <a:ext cx="1747633" cy="281520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233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681263" y="2465293"/>
            <a:ext cx="4686604" cy="954107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smtClean="0"/>
              <a:t>Learning from my dorm mates</a:t>
            </a:r>
          </a:p>
          <a:p>
            <a:pPr algn="ctr"/>
            <a:r>
              <a:rPr lang="en-US" sz="2800" b="1" dirty="0" smtClean="0"/>
              <a:t>in Zurich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4218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75233" cy="58477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Learning from my dorm </a:t>
            </a:r>
            <a:r>
              <a:rPr lang="en-US" sz="3200" b="1" dirty="0" smtClean="0"/>
              <a:t>mates in </a:t>
            </a:r>
            <a:r>
              <a:rPr lang="en-US" sz="3200" b="1" dirty="0"/>
              <a:t>Zurich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776556"/>
            <a:ext cx="12191999" cy="646331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In Zurich, we stayed at the HI Hostel.  I slept for 6 days in a 4-bed dorm with other women. </a:t>
            </a:r>
          </a:p>
          <a:p>
            <a:pPr algn="ctr"/>
            <a:r>
              <a:rPr lang="en-US" dirty="0" smtClean="0"/>
              <a:t>While there, I meet some friendly women and learned a lot from them.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611" y="1663043"/>
            <a:ext cx="3370729" cy="189603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8458" y="1663043"/>
            <a:ext cx="1205753" cy="1932077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429222" y="3637892"/>
            <a:ext cx="18813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Amelia, Australia: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8873022" y="3637892"/>
            <a:ext cx="18074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Diana, Germany: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860611" y="3637892"/>
            <a:ext cx="32999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Anna, Flute Teacher, Switzerland: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5272" y="1636160"/>
            <a:ext cx="1922918" cy="192291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00804" y="4086038"/>
            <a:ext cx="4038093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Anna and I stayed up one night until 2am</a:t>
            </a:r>
          </a:p>
          <a:p>
            <a:r>
              <a:rPr lang="en-US" dirty="0" smtClean="0"/>
              <a:t>talking.   She grew up in Zurich and went</a:t>
            </a:r>
          </a:p>
          <a:p>
            <a:r>
              <a:rPr lang="en-US" dirty="0" smtClean="0"/>
              <a:t>to University here.  But, she studied flute</a:t>
            </a:r>
          </a:p>
          <a:p>
            <a:r>
              <a:rPr lang="en-US" dirty="0" smtClean="0"/>
              <a:t>and arts and can’t find a job in her field</a:t>
            </a:r>
          </a:p>
          <a:p>
            <a:r>
              <a:rPr lang="en-US" dirty="0" smtClean="0"/>
              <a:t>to support herself or afford Zurich prices.</a:t>
            </a:r>
          </a:p>
          <a:p>
            <a:r>
              <a:rPr lang="en-US" dirty="0" smtClean="0"/>
              <a:t>So she lives with a friend in Berlin and</a:t>
            </a:r>
          </a:p>
          <a:p>
            <a:r>
              <a:rPr lang="en-US" dirty="0" smtClean="0"/>
              <a:t>travels to Zurich to give flute lessons to</a:t>
            </a:r>
          </a:p>
          <a:p>
            <a:r>
              <a:rPr lang="en-US" dirty="0" smtClean="0"/>
              <a:t>her long-time students and her major</a:t>
            </a:r>
          </a:p>
          <a:p>
            <a:r>
              <a:rPr lang="en-US" dirty="0" smtClean="0"/>
              <a:t>income source.    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760258" y="4086038"/>
            <a:ext cx="372483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Amelia has been travelling for about five months.  She graduated with a degree in international relations.   She</a:t>
            </a:r>
          </a:p>
          <a:p>
            <a:r>
              <a:rPr lang="en-US" dirty="0" smtClean="0"/>
              <a:t>had dinner with us all and went with us to the Irish Pub for ‘Game Night’.</a:t>
            </a:r>
          </a:p>
          <a:p>
            <a:endParaRPr lang="en-US" dirty="0"/>
          </a:p>
          <a:p>
            <a:r>
              <a:rPr lang="en-US" dirty="0" smtClean="0"/>
              <a:t>She had suggestions for funny shows on TV/</a:t>
            </a:r>
            <a:r>
              <a:rPr lang="en-US" dirty="0" err="1" smtClean="0"/>
              <a:t>youtube</a:t>
            </a:r>
            <a:r>
              <a:rPr lang="en-US" dirty="0" smtClean="0"/>
              <a:t> that could be used as monetary reform comedies.  (See next slide.)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8765801" y="4086037"/>
            <a:ext cx="3429272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Diana had just come from</a:t>
            </a:r>
          </a:p>
          <a:p>
            <a:r>
              <a:rPr lang="en-US" dirty="0" smtClean="0"/>
              <a:t>Iceland for the first time.</a:t>
            </a:r>
          </a:p>
          <a:p>
            <a:r>
              <a:rPr lang="en-US" dirty="0" smtClean="0"/>
              <a:t>She spent 6 days in a rented</a:t>
            </a:r>
          </a:p>
          <a:p>
            <a:r>
              <a:rPr lang="en-US" dirty="0" smtClean="0"/>
              <a:t>car traveling by herself around</a:t>
            </a:r>
          </a:p>
          <a:p>
            <a:r>
              <a:rPr lang="en-US" dirty="0" smtClean="0"/>
              <a:t>the island.   I found out later this is</a:t>
            </a:r>
          </a:p>
          <a:p>
            <a:r>
              <a:rPr lang="en-US" dirty="0" smtClean="0"/>
              <a:t>extremely dangerous in Iceland.</a:t>
            </a:r>
          </a:p>
          <a:p>
            <a:endParaRPr lang="en-US" dirty="0"/>
          </a:p>
          <a:p>
            <a:r>
              <a:rPr lang="en-US" dirty="0" smtClean="0"/>
              <a:t>She said it’s expensive so bring</a:t>
            </a:r>
          </a:p>
          <a:p>
            <a:r>
              <a:rPr lang="en-US" dirty="0" smtClean="0"/>
              <a:t>cheese and other food with you.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7261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75233" cy="58477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Comedy Ideas for Monetary Reform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584775"/>
            <a:ext cx="12191999" cy="707886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With </a:t>
            </a:r>
            <a:r>
              <a:rPr lang="en-US" sz="2000" dirty="0" err="1" smtClean="0"/>
              <a:t>Amilia’s</a:t>
            </a:r>
            <a:r>
              <a:rPr lang="en-US" sz="2000" dirty="0" smtClean="0"/>
              <a:t> help, we made a list of funny shows, that </a:t>
            </a:r>
            <a:r>
              <a:rPr lang="en-US" sz="2000" dirty="0"/>
              <a:t>could be </a:t>
            </a:r>
            <a:r>
              <a:rPr lang="en-US" sz="2000" dirty="0" smtClean="0"/>
              <a:t>models for </a:t>
            </a:r>
            <a:r>
              <a:rPr lang="en-US" sz="2000" dirty="0"/>
              <a:t>monetary reform comedies</a:t>
            </a:r>
            <a:r>
              <a:rPr lang="en-US" sz="2000" dirty="0" smtClean="0"/>
              <a:t>.</a:t>
            </a:r>
          </a:p>
          <a:p>
            <a:pPr algn="ctr"/>
            <a:r>
              <a:rPr lang="en-US" sz="2000" dirty="0" smtClean="0"/>
              <a:t>Monetary Reform needs HUMOR!</a:t>
            </a:r>
            <a:endParaRPr lang="en-US" sz="20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30" y="1559859"/>
            <a:ext cx="2104335" cy="172646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52528" y="2743199"/>
            <a:ext cx="1628138" cy="923330"/>
          </a:xfrm>
          <a:prstGeom prst="rect">
            <a:avLst/>
          </a:prstGeom>
          <a:solidFill>
            <a:srgbClr val="FFFFCC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THE CHECKOUT</a:t>
            </a:r>
          </a:p>
          <a:p>
            <a:pPr algn="ctr"/>
            <a:r>
              <a:rPr lang="en-US" dirty="0" smtClean="0"/>
              <a:t>AUSTRALIA</a:t>
            </a:r>
          </a:p>
          <a:p>
            <a:pPr algn="ctr"/>
            <a:r>
              <a:rPr lang="en-US" dirty="0" smtClean="0"/>
              <a:t>“Buying a TV”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5588" y="1559859"/>
            <a:ext cx="2185297" cy="1273349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3025588" y="2833208"/>
            <a:ext cx="2163926" cy="923330"/>
          </a:xfrm>
          <a:prstGeom prst="rect">
            <a:avLst/>
          </a:prstGeom>
          <a:solidFill>
            <a:srgbClr val="FFFFCC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THE CHASER</a:t>
            </a:r>
          </a:p>
          <a:p>
            <a:pPr algn="ctr"/>
            <a:r>
              <a:rPr lang="en-US" dirty="0" smtClean="0"/>
              <a:t>AUSTRALIA</a:t>
            </a:r>
          </a:p>
          <a:p>
            <a:pPr algn="ctr"/>
            <a:r>
              <a:rPr lang="en-US" dirty="0" smtClean="0"/>
              <a:t>“Free Gullibility Test”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8985" y="1559859"/>
            <a:ext cx="2465494" cy="1396727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6040580" y="2854238"/>
            <a:ext cx="2075440" cy="923330"/>
          </a:xfrm>
          <a:prstGeom prst="rect">
            <a:avLst/>
          </a:prstGeom>
          <a:solidFill>
            <a:srgbClr val="FFFFCC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THE THICK OF IT</a:t>
            </a:r>
          </a:p>
          <a:p>
            <a:pPr algn="ctr"/>
            <a:r>
              <a:rPr lang="en-US" dirty="0" smtClean="0"/>
              <a:t>BRITISH BBC</a:t>
            </a:r>
          </a:p>
          <a:p>
            <a:pPr algn="ctr"/>
            <a:r>
              <a:rPr lang="en-US" dirty="0" smtClean="0"/>
              <a:t>“Massive Data Loss”</a:t>
            </a:r>
            <a:endParaRPr lang="en-US" dirty="0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3950" y="1579899"/>
            <a:ext cx="2240215" cy="1544189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8912954" y="2851025"/>
            <a:ext cx="2202206" cy="923330"/>
          </a:xfrm>
          <a:prstGeom prst="rect">
            <a:avLst/>
          </a:prstGeom>
          <a:solidFill>
            <a:srgbClr val="FFFFCC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YES, PRIME MINISTER</a:t>
            </a:r>
          </a:p>
          <a:p>
            <a:pPr algn="ctr"/>
            <a:r>
              <a:rPr lang="en-US" dirty="0" smtClean="0"/>
              <a:t>BRITISH BBC</a:t>
            </a:r>
          </a:p>
          <a:p>
            <a:pPr algn="ctr"/>
            <a:r>
              <a:rPr lang="en-US" dirty="0" smtClean="0"/>
              <a:t>“The Key”</a:t>
            </a:r>
            <a:endParaRPr lang="en-US" dirty="0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30" y="4010992"/>
            <a:ext cx="2542534" cy="1677754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369263" y="5459729"/>
            <a:ext cx="1594667" cy="1200329"/>
          </a:xfrm>
          <a:prstGeom prst="rect">
            <a:avLst/>
          </a:prstGeom>
          <a:solidFill>
            <a:srgbClr val="FFFFCC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UTOPIA</a:t>
            </a:r>
          </a:p>
          <a:p>
            <a:pPr algn="ctr"/>
            <a:r>
              <a:rPr lang="en-US" dirty="0" smtClean="0"/>
              <a:t>AUSTRALIA</a:t>
            </a:r>
          </a:p>
          <a:p>
            <a:pPr algn="ctr"/>
            <a:r>
              <a:rPr lang="en-US" dirty="0" smtClean="0"/>
              <a:t>“Who are the </a:t>
            </a:r>
          </a:p>
          <a:p>
            <a:pPr algn="ctr"/>
            <a:r>
              <a:rPr lang="en-US" dirty="0" smtClean="0"/>
              <a:t>Stakeholders?”</a:t>
            </a:r>
            <a:endParaRPr lang="en-US" dirty="0"/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9868" y="4012509"/>
            <a:ext cx="2349979" cy="1676237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3247546" y="5459729"/>
            <a:ext cx="2154629" cy="1200329"/>
          </a:xfrm>
          <a:prstGeom prst="rect">
            <a:avLst/>
          </a:prstGeom>
          <a:solidFill>
            <a:srgbClr val="FFFFCC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LAST WEEK TONIGHT</a:t>
            </a:r>
          </a:p>
          <a:p>
            <a:pPr algn="ctr"/>
            <a:r>
              <a:rPr lang="en-US" dirty="0" smtClean="0"/>
              <a:t>with JOHN OLIVER</a:t>
            </a:r>
          </a:p>
          <a:p>
            <a:pPr algn="ctr"/>
            <a:r>
              <a:rPr lang="en-US" dirty="0" smtClean="0"/>
              <a:t>HBO</a:t>
            </a:r>
          </a:p>
          <a:p>
            <a:pPr algn="ctr"/>
            <a:r>
              <a:rPr lang="en-US" dirty="0" smtClean="0"/>
              <a:t>“Italian Elections”</a:t>
            </a:r>
            <a:endParaRPr lang="en-US" dirty="0"/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8" y="3993226"/>
            <a:ext cx="2020021" cy="1786179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5847625" y="5459729"/>
            <a:ext cx="2567433" cy="923330"/>
          </a:xfrm>
          <a:prstGeom prst="rect">
            <a:avLst/>
          </a:prstGeom>
          <a:solidFill>
            <a:srgbClr val="FFFFCC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Music Videos</a:t>
            </a:r>
          </a:p>
          <a:p>
            <a:pPr algn="ctr"/>
            <a:r>
              <a:rPr lang="en-US" dirty="0" smtClean="0"/>
              <a:t>“Who Let the Dogs Out?”</a:t>
            </a:r>
          </a:p>
          <a:p>
            <a:pPr algn="ctr"/>
            <a:r>
              <a:rPr lang="en-US" dirty="0" smtClean="0"/>
              <a:t>by Baha Men</a:t>
            </a:r>
            <a:endParaRPr lang="en-US" dirty="0"/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1685" y="4010992"/>
            <a:ext cx="2384744" cy="1820158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8821685" y="5459729"/>
            <a:ext cx="2384744" cy="369332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Irish Pub Quiz Night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2866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75233" cy="58477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Comedy Ideas for Monetary Reform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584775"/>
            <a:ext cx="12191999" cy="646331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/>
              <a:t>WHAT ARE YOUR IDEAS?</a:t>
            </a:r>
            <a:endParaRPr lang="en-US" sz="3600" b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30" y="1559859"/>
            <a:ext cx="2104335" cy="172646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14430" y="2769851"/>
            <a:ext cx="2380332" cy="923330"/>
          </a:xfrm>
          <a:prstGeom prst="rect">
            <a:avLst/>
          </a:prstGeom>
          <a:solidFill>
            <a:srgbClr val="FFFFCC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THE CHECKOUT</a:t>
            </a:r>
          </a:p>
          <a:p>
            <a:pPr algn="ctr"/>
            <a:r>
              <a:rPr lang="en-US" dirty="0" smtClean="0"/>
              <a:t>AUSTRALIA</a:t>
            </a:r>
          </a:p>
          <a:p>
            <a:pPr algn="ctr"/>
            <a:r>
              <a:rPr lang="en-US" dirty="0" smtClean="0"/>
              <a:t>“</a:t>
            </a:r>
            <a:r>
              <a:rPr lang="en-US" b="1" dirty="0" smtClean="0">
                <a:solidFill>
                  <a:srgbClr val="FF0000"/>
                </a:solidFill>
              </a:rPr>
              <a:t>GOING TO THE BANK</a:t>
            </a:r>
            <a:r>
              <a:rPr lang="en-US" dirty="0" smtClean="0"/>
              <a:t>”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5588" y="1559859"/>
            <a:ext cx="2185297" cy="1273349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3352729" y="2833208"/>
            <a:ext cx="1509645" cy="923330"/>
          </a:xfrm>
          <a:prstGeom prst="rect">
            <a:avLst/>
          </a:prstGeom>
          <a:solidFill>
            <a:srgbClr val="FFFFCC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THE CHASER</a:t>
            </a:r>
          </a:p>
          <a:p>
            <a:pPr algn="ctr"/>
            <a:r>
              <a:rPr lang="en-US" dirty="0" smtClean="0"/>
              <a:t>AUSTRALIA</a:t>
            </a:r>
          </a:p>
          <a:p>
            <a:pPr algn="ctr"/>
            <a:r>
              <a:rPr lang="en-US" dirty="0" smtClean="0"/>
              <a:t>“</a:t>
            </a:r>
            <a:r>
              <a:rPr lang="en-US" b="1" dirty="0" smtClean="0">
                <a:solidFill>
                  <a:srgbClr val="FF0000"/>
                </a:solidFill>
              </a:rPr>
              <a:t>Free Money</a:t>
            </a:r>
            <a:r>
              <a:rPr lang="en-US" dirty="0" smtClean="0"/>
              <a:t>”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8985" y="1559859"/>
            <a:ext cx="2465494" cy="1396727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5910866" y="2854238"/>
            <a:ext cx="2334871" cy="923330"/>
          </a:xfrm>
          <a:prstGeom prst="rect">
            <a:avLst/>
          </a:prstGeom>
          <a:solidFill>
            <a:srgbClr val="FFFFCC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THE THICK OF IT</a:t>
            </a:r>
          </a:p>
          <a:p>
            <a:pPr algn="ctr"/>
            <a:r>
              <a:rPr lang="en-US" dirty="0" smtClean="0"/>
              <a:t>BRITISH BBC</a:t>
            </a:r>
          </a:p>
          <a:p>
            <a:pPr algn="ctr"/>
            <a:r>
              <a:rPr lang="en-US" dirty="0" smtClean="0"/>
              <a:t>“</a:t>
            </a:r>
            <a:r>
              <a:rPr lang="en-US" b="1" dirty="0" smtClean="0">
                <a:solidFill>
                  <a:srgbClr val="FF0000"/>
                </a:solidFill>
              </a:rPr>
              <a:t>Massive Money Loss</a:t>
            </a:r>
            <a:r>
              <a:rPr lang="en-US" dirty="0" smtClean="0"/>
              <a:t>”</a:t>
            </a:r>
            <a:endParaRPr lang="en-US" dirty="0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3950" y="1579899"/>
            <a:ext cx="2240215" cy="1544189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8841943" y="2851025"/>
            <a:ext cx="2344231" cy="923330"/>
          </a:xfrm>
          <a:prstGeom prst="rect">
            <a:avLst/>
          </a:prstGeom>
          <a:solidFill>
            <a:srgbClr val="FFFFCC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YES, CENTRAL BANKER</a:t>
            </a:r>
          </a:p>
          <a:p>
            <a:pPr algn="ctr"/>
            <a:r>
              <a:rPr lang="en-US" dirty="0" smtClean="0"/>
              <a:t>BRITISH BBC</a:t>
            </a:r>
          </a:p>
          <a:p>
            <a:pPr algn="ctr"/>
            <a:r>
              <a:rPr lang="en-US" dirty="0" smtClean="0"/>
              <a:t>“The Key”</a:t>
            </a:r>
            <a:endParaRPr lang="en-US" dirty="0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30" y="4010992"/>
            <a:ext cx="2542534" cy="1677754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343999" y="5459729"/>
            <a:ext cx="1645195" cy="1200329"/>
          </a:xfrm>
          <a:prstGeom prst="rect">
            <a:avLst/>
          </a:prstGeom>
          <a:solidFill>
            <a:srgbClr val="FFFFCC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BANKTOPIA</a:t>
            </a:r>
          </a:p>
          <a:p>
            <a:pPr algn="ctr"/>
            <a:r>
              <a:rPr lang="en-US" dirty="0" smtClean="0"/>
              <a:t>AUSTRALIA</a:t>
            </a:r>
          </a:p>
          <a:p>
            <a:pPr algn="ctr"/>
            <a:r>
              <a:rPr lang="en-US" dirty="0" smtClean="0"/>
              <a:t>“</a:t>
            </a:r>
            <a:r>
              <a:rPr lang="en-US" b="1" dirty="0" smtClean="0">
                <a:solidFill>
                  <a:srgbClr val="FF0000"/>
                </a:solidFill>
              </a:rPr>
              <a:t>Who are the </a:t>
            </a:r>
          </a:p>
          <a:p>
            <a:pPr algn="ctr"/>
            <a:r>
              <a:rPr lang="en-US" b="1" dirty="0" smtClean="0">
                <a:solidFill>
                  <a:srgbClr val="FF0000"/>
                </a:solidFill>
              </a:rPr>
              <a:t>Shareholders?</a:t>
            </a:r>
            <a:r>
              <a:rPr lang="en-US" dirty="0" smtClean="0"/>
              <a:t>”</a:t>
            </a:r>
            <a:endParaRPr lang="en-US" dirty="0"/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9868" y="4012509"/>
            <a:ext cx="2349979" cy="1676237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2902260" y="5459729"/>
            <a:ext cx="2845202" cy="1200329"/>
          </a:xfrm>
          <a:prstGeom prst="rect">
            <a:avLst/>
          </a:prstGeom>
          <a:solidFill>
            <a:srgbClr val="FFFFCC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LAST WEEK TONIGHT</a:t>
            </a:r>
          </a:p>
          <a:p>
            <a:pPr algn="ctr"/>
            <a:r>
              <a:rPr lang="en-US" dirty="0" smtClean="0"/>
              <a:t>with JOHN OLIVER</a:t>
            </a:r>
          </a:p>
          <a:p>
            <a:pPr algn="ctr"/>
            <a:r>
              <a:rPr lang="en-US" dirty="0" smtClean="0"/>
              <a:t>HBO</a:t>
            </a:r>
          </a:p>
          <a:p>
            <a:pPr algn="ctr"/>
            <a:r>
              <a:rPr lang="en-US" dirty="0" smtClean="0"/>
              <a:t>“</a:t>
            </a:r>
            <a:r>
              <a:rPr lang="en-US" b="1" dirty="0" smtClean="0">
                <a:solidFill>
                  <a:srgbClr val="FF0000"/>
                </a:solidFill>
              </a:rPr>
              <a:t>Where has the Lira Gone?</a:t>
            </a:r>
            <a:r>
              <a:rPr lang="en-US" dirty="0" smtClean="0"/>
              <a:t>”</a:t>
            </a:r>
            <a:endParaRPr lang="en-US" dirty="0"/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8" y="3993226"/>
            <a:ext cx="2020021" cy="1786179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5771773" y="5459729"/>
            <a:ext cx="2719142" cy="923330"/>
          </a:xfrm>
          <a:prstGeom prst="rect">
            <a:avLst/>
          </a:prstGeom>
          <a:solidFill>
            <a:srgbClr val="FFFFCC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Music Videos</a:t>
            </a:r>
          </a:p>
          <a:p>
            <a:pPr algn="ctr"/>
            <a:r>
              <a:rPr lang="en-US" b="1" dirty="0" smtClean="0">
                <a:solidFill>
                  <a:srgbClr val="FF0000"/>
                </a:solidFill>
              </a:rPr>
              <a:t>“Who Let the Bankers In?”</a:t>
            </a:r>
          </a:p>
          <a:p>
            <a:pPr algn="ctr"/>
            <a:r>
              <a:rPr lang="en-US" dirty="0" smtClean="0"/>
              <a:t>by Baha Men</a:t>
            </a:r>
            <a:endParaRPr lang="en-US" dirty="0"/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1685" y="4010992"/>
            <a:ext cx="2384744" cy="1820158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8821685" y="5459729"/>
            <a:ext cx="2384744" cy="646331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Irish Pub</a:t>
            </a:r>
          </a:p>
          <a:p>
            <a:pPr algn="ctr"/>
            <a:r>
              <a:rPr lang="en-US" b="1" dirty="0" smtClean="0">
                <a:solidFill>
                  <a:srgbClr val="FF0000"/>
                </a:solidFill>
              </a:rPr>
              <a:t>Bank</a:t>
            </a:r>
            <a:r>
              <a:rPr lang="en-US" dirty="0" smtClean="0"/>
              <a:t> </a:t>
            </a:r>
            <a:r>
              <a:rPr lang="en-US" b="1" dirty="0" smtClean="0">
                <a:solidFill>
                  <a:srgbClr val="FF0000"/>
                </a:solidFill>
              </a:rPr>
              <a:t>Quiz Night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5045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65207" y="2465293"/>
            <a:ext cx="7718715" cy="1384995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/>
              <a:t>On a high-speed train from Zurich to Bologna, </a:t>
            </a:r>
            <a:r>
              <a:rPr lang="en-US" sz="2800" b="1" dirty="0" smtClean="0"/>
              <a:t>Italy</a:t>
            </a:r>
          </a:p>
          <a:p>
            <a:pPr algn="ctr"/>
            <a:endParaRPr lang="en-US" sz="2800" b="1" dirty="0"/>
          </a:p>
          <a:p>
            <a:pPr algn="ctr"/>
            <a:r>
              <a:rPr lang="en-US" sz="2800" b="1" dirty="0" smtClean="0"/>
              <a:t>Wed.    2-14-2018    (afternoon)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199046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06049"/>
            <a:ext cx="4202598" cy="315194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0"/>
            <a:ext cx="12175233" cy="58477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SWITZERLAND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234609" y="1610681"/>
            <a:ext cx="4141690" cy="324944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469880" y="1152645"/>
            <a:ext cx="6273223" cy="5137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147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95082" y="761898"/>
            <a:ext cx="10381130" cy="1569660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We passed thru Lugano, Switzerland – Lugano is found in southern Switzerland, the residents speak Italian, and the city is close to the Italian border..</a:t>
            </a:r>
            <a:endParaRPr lang="en-US" sz="32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099" y="2508681"/>
            <a:ext cx="4948517" cy="371138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1410" y="2501153"/>
            <a:ext cx="4958555" cy="371891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0" y="0"/>
            <a:ext cx="12175233" cy="58477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SWITZERLAND</a:t>
            </a:r>
          </a:p>
        </p:txBody>
      </p:sp>
    </p:spTree>
    <p:extLst>
      <p:ext uri="{BB962C8B-B14F-4D97-AF65-F5344CB8AC3E}">
        <p14:creationId xmlns:p14="http://schemas.microsoft.com/office/powerpoint/2010/main" val="4275200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12069" y="5808964"/>
            <a:ext cx="3404843" cy="830997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r>
              <a:rPr lang="en-US" sz="2400" dirty="0" smtClean="0"/>
              <a:t>Lugano is on Lake Lugano</a:t>
            </a:r>
          </a:p>
          <a:p>
            <a:r>
              <a:rPr lang="en-US" sz="2400" dirty="0" smtClean="0"/>
              <a:t>surrounded by mountains</a:t>
            </a:r>
            <a:endParaRPr lang="en-U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547" y="967904"/>
            <a:ext cx="6100482" cy="457536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545543" y="1658000"/>
            <a:ext cx="5520764" cy="414057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0" y="0"/>
            <a:ext cx="12175233" cy="58477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SWITZERLAND</a:t>
            </a:r>
          </a:p>
        </p:txBody>
      </p:sp>
    </p:spTree>
    <p:extLst>
      <p:ext uri="{BB962C8B-B14F-4D97-AF65-F5344CB8AC3E}">
        <p14:creationId xmlns:p14="http://schemas.microsoft.com/office/powerpoint/2010/main" val="8634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" y="0"/>
            <a:ext cx="7031734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NORTHERN ITALY</a:t>
            </a:r>
            <a:endParaRPr lang="en-US" sz="2800" b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95082"/>
            <a:ext cx="7817224" cy="586291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174484" y="857250"/>
            <a:ext cx="6857999" cy="5143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776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5950"/>
            <a:ext cx="6647329" cy="498549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-40341" y="-13447"/>
            <a:ext cx="12214991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NORTHERN </a:t>
            </a:r>
            <a:r>
              <a:rPr lang="en-US" sz="2800" b="1" dirty="0"/>
              <a:t>ITALY:  CLOSER TO BOLOGNA </a:t>
            </a:r>
            <a:r>
              <a:rPr lang="en-US" sz="2800" b="1" dirty="0" smtClean="0"/>
              <a:t>– IT </a:t>
            </a:r>
            <a:r>
              <a:rPr lang="en-US" sz="2800" b="1" dirty="0"/>
              <a:t>IS FLAT FARM LAND ALL </a:t>
            </a:r>
            <a:r>
              <a:rPr lang="en-US" sz="2800" b="1" dirty="0" smtClean="0"/>
              <a:t>OVER</a:t>
            </a:r>
            <a:endParaRPr lang="en-US" sz="2800" b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4965" y="1916207"/>
            <a:ext cx="6087035" cy="4565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1507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418317" y="1470211"/>
            <a:ext cx="5481437" cy="3108543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smtClean="0"/>
              <a:t>Bologna, Italy</a:t>
            </a:r>
          </a:p>
          <a:p>
            <a:pPr algn="ctr"/>
            <a:endParaRPr lang="en-US" sz="2800" b="1" dirty="0"/>
          </a:p>
          <a:p>
            <a:pPr algn="ctr"/>
            <a:r>
              <a:rPr lang="en-US" sz="2800" b="1" dirty="0" smtClean="0"/>
              <a:t>Wed.    2-14-2018    (late afternoon)</a:t>
            </a:r>
          </a:p>
          <a:p>
            <a:pPr algn="ctr"/>
            <a:r>
              <a:rPr lang="en-US" sz="2800" b="1" dirty="0" smtClean="0"/>
              <a:t>to</a:t>
            </a:r>
          </a:p>
          <a:p>
            <a:pPr algn="ctr"/>
            <a:r>
              <a:rPr lang="en-US" sz="2800" b="1" dirty="0" smtClean="0"/>
              <a:t>Thurs.  2-15-2018    (late morning)</a:t>
            </a:r>
          </a:p>
          <a:p>
            <a:pPr algn="ctr"/>
            <a:endParaRPr lang="en-US" sz="2800" b="1" dirty="0" smtClean="0"/>
          </a:p>
          <a:p>
            <a:pPr algn="ctr"/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570640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715509" y="2465293"/>
            <a:ext cx="4618123" cy="954107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smtClean="0"/>
              <a:t>Meeting Monetary Reformers</a:t>
            </a:r>
          </a:p>
          <a:p>
            <a:pPr algn="ctr"/>
            <a:r>
              <a:rPr lang="en-US" sz="2800" b="1" dirty="0" smtClean="0"/>
              <a:t>in Bologna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437760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75233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Monetary Reform - BOLOGNA, ITALY</a:t>
            </a:r>
            <a:endParaRPr lang="en-US" sz="28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0" y="523220"/>
            <a:ext cx="12192000" cy="830997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Two Italian monetary reformers – Giovanni and Fabio of the organization, Moneta </a:t>
            </a:r>
            <a:r>
              <a:rPr lang="en-US" sz="2400" dirty="0" err="1" smtClean="0"/>
              <a:t>Positiva</a:t>
            </a:r>
            <a:r>
              <a:rPr lang="en-US" sz="2400" dirty="0" smtClean="0"/>
              <a:t> – </a:t>
            </a:r>
          </a:p>
          <a:p>
            <a:r>
              <a:rPr lang="en-US" sz="2400" dirty="0" smtClean="0"/>
              <a:t>met us at the train station and drove us to our hostel.</a:t>
            </a:r>
            <a:endParaRPr lang="en-US" sz="2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7494" y="2030129"/>
            <a:ext cx="6143223" cy="4194036"/>
          </a:xfrm>
          <a:prstGeom prst="rect">
            <a:avLst/>
          </a:prstGeom>
          <a:ln>
            <a:solidFill>
              <a:srgbClr val="66FF33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389964" y="2030129"/>
            <a:ext cx="2877671" cy="3662541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Giovanni and Fabio – </a:t>
            </a:r>
          </a:p>
          <a:p>
            <a:pPr algn="ctr"/>
            <a:r>
              <a:rPr lang="en-US" sz="2400" dirty="0" smtClean="0"/>
              <a:t>Moneta </a:t>
            </a:r>
            <a:r>
              <a:rPr lang="en-US" sz="2400" dirty="0" err="1" smtClean="0"/>
              <a:t>Positiva</a:t>
            </a:r>
            <a:endParaRPr lang="en-US" sz="2400" dirty="0" smtClean="0"/>
          </a:p>
          <a:p>
            <a:pPr algn="ctr"/>
            <a:endParaRPr lang="en-US" sz="2400" dirty="0"/>
          </a:p>
          <a:p>
            <a:pPr algn="ctr"/>
            <a:r>
              <a:rPr lang="en-US" sz="2400" dirty="0" smtClean="0"/>
              <a:t>Both give many public talks and gets many people to come</a:t>
            </a:r>
          </a:p>
          <a:p>
            <a:pPr algn="ctr"/>
            <a:endParaRPr lang="en-US" sz="2400" dirty="0"/>
          </a:p>
          <a:p>
            <a:pPr algn="ctr"/>
            <a:r>
              <a:rPr lang="en-US" sz="1600" dirty="0" smtClean="0"/>
              <a:t>monetapositiva.blogspot.com</a:t>
            </a:r>
          </a:p>
          <a:p>
            <a:pPr algn="ctr"/>
            <a:endParaRPr lang="en-US" sz="1600" dirty="0"/>
          </a:p>
          <a:p>
            <a:pPr algn="ctr"/>
            <a:r>
              <a:rPr lang="en-US" sz="1600" dirty="0" smtClean="0"/>
              <a:t>look them up on YOUTUBE</a:t>
            </a:r>
          </a:p>
          <a:p>
            <a:pPr algn="ctr"/>
            <a:r>
              <a:rPr lang="en-US" sz="1600" dirty="0" smtClean="0"/>
              <a:t>(in Italian)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073643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758" y="0"/>
            <a:ext cx="10315383" cy="724796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0431911" y="4625788"/>
            <a:ext cx="992451" cy="369332"/>
          </a:xfrm>
          <a:prstGeom prst="rect">
            <a:avLst/>
          </a:prstGeom>
          <a:solidFill>
            <a:srgbClr val="66FF33"/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sym typeface="Wingdings" panose="05000000000000000000" pitchFamily="2" charset="2"/>
              </a:rPr>
              <a:t></a:t>
            </a:r>
            <a:r>
              <a:rPr lang="en-US" dirty="0" smtClean="0"/>
              <a:t>FABIO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0375505" y="5275730"/>
            <a:ext cx="1394100" cy="369332"/>
          </a:xfrm>
          <a:prstGeom prst="rect">
            <a:avLst/>
          </a:prstGeom>
          <a:solidFill>
            <a:srgbClr val="66FF33"/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sym typeface="Wingdings" panose="05000000000000000000" pitchFamily="2" charset="2"/>
              </a:rPr>
              <a:t></a:t>
            </a:r>
            <a:r>
              <a:rPr lang="en-US" dirty="0" smtClean="0"/>
              <a:t>GIOVANNI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59758" y="134470"/>
            <a:ext cx="10315383" cy="954107"/>
          </a:xfrm>
          <a:prstGeom prst="rect">
            <a:avLst/>
          </a:prstGeom>
          <a:solidFill>
            <a:srgbClr val="FFFF00"/>
          </a:solidFill>
        </p:spPr>
        <p:txBody>
          <a:bodyPr wrap="square" rtlCol="0" anchor="ctr">
            <a:spAutoFit/>
          </a:bodyPr>
          <a:lstStyle/>
          <a:p>
            <a:pPr algn="ctr"/>
            <a:endParaRPr lang="en-US" sz="2800" b="1" dirty="0" smtClean="0"/>
          </a:p>
          <a:p>
            <a:pPr algn="ctr"/>
            <a:endParaRPr lang="en-US" sz="2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76509" y="6741938"/>
            <a:ext cx="11081880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 </a:t>
            </a:r>
          </a:p>
          <a:p>
            <a:r>
              <a:rPr lang="en-US" dirty="0" smtClean="0"/>
              <a:t>                                                                                                                                                                                                              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287691" y="319135"/>
            <a:ext cx="63422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Monetary Reform - BOLOGNA, </a:t>
            </a:r>
            <a:r>
              <a:rPr lang="en-US" sz="3200" b="1" dirty="0" smtClean="0"/>
              <a:t>ITALY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887070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523220"/>
            <a:ext cx="12192000" cy="830997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Giovanni and Fabio shared some of the history of Monetary Reform in Italy.</a:t>
            </a:r>
          </a:p>
          <a:p>
            <a:pPr algn="ctr"/>
            <a:r>
              <a:rPr lang="en-US" sz="2400" dirty="0" smtClean="0"/>
              <a:t>Their mentor was Professor </a:t>
            </a:r>
            <a:r>
              <a:rPr lang="en-US" sz="2400" dirty="0" err="1" smtClean="0"/>
              <a:t>Auriti</a:t>
            </a:r>
            <a:r>
              <a:rPr lang="en-US" sz="2400" dirty="0" smtClean="0"/>
              <a:t>.</a:t>
            </a:r>
            <a:endParaRPr lang="en-US" sz="2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8055" y="1702626"/>
            <a:ext cx="3725016" cy="1972066"/>
          </a:xfrm>
          <a:prstGeom prst="rect">
            <a:avLst/>
          </a:prstGeom>
          <a:solidFill>
            <a:srgbClr val="FFFFCC"/>
          </a:solidFill>
          <a:ln w="57150">
            <a:solidFill>
              <a:srgbClr val="FFFF00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411169" y="2382350"/>
            <a:ext cx="7342093" cy="2862322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hlinkClick r:id="rId3"/>
              </a:rPr>
              <a:t>https</a:t>
            </a:r>
            <a:r>
              <a:rPr lang="en-US" dirty="0">
                <a:hlinkClick r:id="rId3"/>
              </a:rPr>
              <a:t>://en.wikipedia.org/wiki/Giacinto_Auriti</a:t>
            </a:r>
            <a:endParaRPr lang="en-US" dirty="0"/>
          </a:p>
          <a:p>
            <a:endParaRPr lang="en-US" dirty="0"/>
          </a:p>
          <a:p>
            <a:r>
              <a:rPr lang="en-US" dirty="0" smtClean="0"/>
              <a:t>In </a:t>
            </a:r>
            <a:r>
              <a:rPr lang="en-US" dirty="0"/>
              <a:t>the 90's, </a:t>
            </a:r>
            <a:r>
              <a:rPr lang="en-US" dirty="0" err="1"/>
              <a:t>Giacinto</a:t>
            </a:r>
            <a:r>
              <a:rPr lang="en-US" dirty="0"/>
              <a:t> </a:t>
            </a:r>
            <a:r>
              <a:rPr lang="en-US" dirty="0" err="1"/>
              <a:t>Auriti</a:t>
            </a:r>
            <a:r>
              <a:rPr lang="en-US" dirty="0"/>
              <a:t> conducted a series of initiatives as Secretary General of the "Union of Anti-wear" (</a:t>
            </a:r>
            <a:r>
              <a:rPr lang="en-US" dirty="0" err="1"/>
              <a:t>saus</a:t>
            </a:r>
            <a:r>
              <a:rPr lang="en-US" dirty="0"/>
              <a:t>) and as legal representative of the cultural association "Alternative social property of people</a:t>
            </a:r>
            <a:r>
              <a:rPr lang="en-US" dirty="0" smtClean="0"/>
              <a:t>.“</a:t>
            </a:r>
          </a:p>
          <a:p>
            <a:endParaRPr lang="en-US" dirty="0"/>
          </a:p>
          <a:p>
            <a:r>
              <a:rPr lang="en-US" dirty="0" smtClean="0"/>
              <a:t>He bought a suit against the privately owned Bank of Italy in the Court of Rome.  The </a:t>
            </a:r>
            <a:r>
              <a:rPr lang="en-US" u="sng" dirty="0"/>
              <a:t>Bank of Italy </a:t>
            </a:r>
            <a:r>
              <a:rPr lang="en-US" dirty="0"/>
              <a:t>opposed the request</a:t>
            </a:r>
            <a:r>
              <a:rPr lang="en-US" dirty="0" smtClean="0"/>
              <a:t>.  The </a:t>
            </a:r>
            <a:r>
              <a:rPr lang="en-US" dirty="0"/>
              <a:t>request is rejected and the Court </a:t>
            </a:r>
            <a:r>
              <a:rPr lang="en-US" dirty="0" smtClean="0"/>
              <a:t>of Rome condemns </a:t>
            </a:r>
            <a:r>
              <a:rPr lang="en-US" dirty="0" err="1"/>
              <a:t>Auriti</a:t>
            </a:r>
            <a:r>
              <a:rPr lang="en-US" dirty="0"/>
              <a:t> to pay the legal costs.</a:t>
            </a:r>
          </a:p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8330669" y="4900200"/>
            <a:ext cx="3199787" cy="1477328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Would someone like to research</a:t>
            </a:r>
          </a:p>
          <a:p>
            <a:r>
              <a:rPr lang="en-US" dirty="0" smtClean="0"/>
              <a:t>this history for our archives?</a:t>
            </a:r>
          </a:p>
          <a:p>
            <a:r>
              <a:rPr lang="en-US" dirty="0" smtClean="0"/>
              <a:t>Can you read Italian?</a:t>
            </a:r>
          </a:p>
          <a:p>
            <a:r>
              <a:rPr lang="en-US" dirty="0" smtClean="0"/>
              <a:t>Let’s keep our monetary reform</a:t>
            </a:r>
          </a:p>
          <a:p>
            <a:r>
              <a:rPr lang="en-US" dirty="0" smtClean="0"/>
              <a:t>history alive. 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0" y="0"/>
            <a:ext cx="12175233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Monetary Reform - BOLOGNA, ITALY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612577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8454331" y="5226460"/>
            <a:ext cx="3199787" cy="1200329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Would someone like to research</a:t>
            </a:r>
          </a:p>
          <a:p>
            <a:r>
              <a:rPr lang="en-US" dirty="0" smtClean="0"/>
              <a:t>this history for our archives?</a:t>
            </a:r>
          </a:p>
          <a:p>
            <a:r>
              <a:rPr lang="en-US" dirty="0" smtClean="0"/>
              <a:t>Let’s keep our monetary reform</a:t>
            </a:r>
          </a:p>
          <a:p>
            <a:r>
              <a:rPr lang="en-US" dirty="0" smtClean="0"/>
              <a:t>history alive. 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0" y="0"/>
            <a:ext cx="12175233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Monetary Reform - BOLOGNA, ITALY</a:t>
            </a:r>
            <a:endParaRPr lang="en-US" sz="2800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812" y="1219200"/>
            <a:ext cx="2311158" cy="231115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0" y="523220"/>
            <a:ext cx="12192000" cy="46166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Giovanni and Fabio spoke of Beppe </a:t>
            </a:r>
            <a:r>
              <a:rPr lang="en-US" sz="2400" dirty="0" err="1" smtClean="0"/>
              <a:t>Grillo</a:t>
            </a:r>
            <a:r>
              <a:rPr lang="en-US" sz="2400" dirty="0" smtClean="0"/>
              <a:t> and the Five Star Movement in Italy.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2823883" y="1508105"/>
            <a:ext cx="9219640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Beppe </a:t>
            </a:r>
            <a:r>
              <a:rPr lang="en-US" dirty="0" err="1" smtClean="0"/>
              <a:t>Grillo</a:t>
            </a:r>
            <a:r>
              <a:rPr lang="en-US" dirty="0" smtClean="0"/>
              <a:t> was a famous standup comedian known throughout Italy in the 1980’s.</a:t>
            </a:r>
          </a:p>
          <a:p>
            <a:r>
              <a:rPr lang="en-US" dirty="0" smtClean="0"/>
              <a:t>In 2005 he began to build the largest political party in Italy today, M5S – The Five Star Movement.</a:t>
            </a:r>
          </a:p>
          <a:p>
            <a:r>
              <a:rPr lang="en-US" dirty="0" smtClean="0"/>
              <a:t>It has 200 people in Parliament today.</a:t>
            </a:r>
          </a:p>
          <a:p>
            <a:endParaRPr lang="en-US" dirty="0"/>
          </a:p>
          <a:p>
            <a:r>
              <a:rPr lang="en-US" u="sng" dirty="0" smtClean="0"/>
              <a:t>In the 1990’s, </a:t>
            </a:r>
            <a:r>
              <a:rPr lang="en-US" u="sng" dirty="0" err="1" smtClean="0"/>
              <a:t>Grillo</a:t>
            </a:r>
            <a:r>
              <a:rPr lang="en-US" u="sng" dirty="0" smtClean="0"/>
              <a:t> spoke about monetary reform and how the banks</a:t>
            </a:r>
          </a:p>
          <a:p>
            <a:r>
              <a:rPr lang="en-US" u="sng" dirty="0" smtClean="0"/>
              <a:t>created our money.   Listen </a:t>
            </a:r>
            <a:r>
              <a:rPr lang="en-US" u="sng" dirty="0"/>
              <a:t>to:  </a:t>
            </a:r>
            <a:r>
              <a:rPr lang="en-US" u="sng" dirty="0">
                <a:hlinkClick r:id="rId3"/>
              </a:rPr>
              <a:t>https://</a:t>
            </a:r>
            <a:r>
              <a:rPr lang="en-US" u="sng" dirty="0" smtClean="0">
                <a:hlinkClick r:id="rId3"/>
              </a:rPr>
              <a:t>www.youtube.com/watch?v=U6XeBY-d2gM</a:t>
            </a:r>
            <a:endParaRPr lang="en-US" u="sng" dirty="0" smtClean="0"/>
          </a:p>
          <a:p>
            <a:endParaRPr lang="en-US" u="sng" dirty="0"/>
          </a:p>
          <a:p>
            <a:r>
              <a:rPr lang="en-US" u="sng" dirty="0" smtClean="0"/>
              <a:t>BUT IN 1998, HE STOPPED TALKING ABOUT MONEY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 smtClean="0"/>
              <a:t>He is not considered supportive to monetary reform today.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421" y="4475440"/>
            <a:ext cx="2430332" cy="161669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729753" y="4697223"/>
            <a:ext cx="2165016" cy="369332"/>
          </a:xfrm>
          <a:prstGeom prst="rect">
            <a:avLst/>
          </a:prstGeom>
          <a:solidFill>
            <a:srgbClr val="FFFF66"/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sym typeface="Wingdings" panose="05000000000000000000" pitchFamily="2" charset="2"/>
              </a:rPr>
              <a:t></a:t>
            </a:r>
            <a:r>
              <a:rPr lang="en-US" dirty="0" smtClean="0"/>
              <a:t>Beppe </a:t>
            </a:r>
            <a:r>
              <a:rPr lang="en-US" dirty="0" err="1" smtClean="0"/>
              <a:t>Grillo</a:t>
            </a:r>
            <a:r>
              <a:rPr lang="en-US" dirty="0" smtClean="0"/>
              <a:t>, 2011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3011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0" y="0"/>
            <a:ext cx="12175233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Monetary Reform - BOLOGNA, ITALY</a:t>
            </a:r>
            <a:endParaRPr lang="en-US" sz="28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0" y="523220"/>
            <a:ext cx="12192000" cy="1200329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Giovanni and Fabio spoke of Warren </a:t>
            </a:r>
            <a:r>
              <a:rPr lang="en-US" sz="2400" dirty="0" err="1" smtClean="0"/>
              <a:t>Mosler</a:t>
            </a:r>
            <a:r>
              <a:rPr lang="en-US" sz="2400" dirty="0" smtClean="0"/>
              <a:t> and MMT in Italy.   MMT has been promoted by the Italian journalist Barnard, who organized the first MMT summit 2-24 to 2-26-2012 in Rimini</a:t>
            </a:r>
          </a:p>
          <a:p>
            <a:r>
              <a:rPr lang="en-US" sz="2400" dirty="0" smtClean="0"/>
              <a:t>with Hudson, Kelton, Bill Black, etc.</a:t>
            </a:r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38584"/>
            <a:ext cx="6779448" cy="208877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49" y="1723549"/>
            <a:ext cx="3234975" cy="279428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9448" y="1723549"/>
            <a:ext cx="5236552" cy="4527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403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" y="0"/>
            <a:ext cx="6225988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Monetary Reform - BOLOGNA, ITALY</a:t>
            </a:r>
            <a:endParaRPr lang="en-US" sz="28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100852" y="906744"/>
            <a:ext cx="6225989" cy="1200329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Barnard has organized more MMT conferences –Treviso, Italy </a:t>
            </a:r>
            <a:endParaRPr lang="en-US" sz="2400" dirty="0" smtClean="0">
              <a:sym typeface="Wingdings" panose="05000000000000000000" pitchFamily="2" charset="2"/>
            </a:endParaRPr>
          </a:p>
          <a:p>
            <a:pPr algn="ctr"/>
            <a:r>
              <a:rPr lang="en-US" sz="2400" dirty="0" smtClean="0">
                <a:sym typeface="Wingdings" panose="05000000000000000000" pitchFamily="2" charset="2"/>
              </a:rPr>
              <a:t> &amp; </a:t>
            </a:r>
            <a:r>
              <a:rPr lang="en-US" sz="2400" dirty="0" err="1" smtClean="0">
                <a:sym typeface="Wingdings" panose="05000000000000000000" pitchFamily="2" charset="2"/>
              </a:rPr>
              <a:t>Mosler</a:t>
            </a:r>
            <a:r>
              <a:rPr lang="en-US" sz="2400" dirty="0" smtClean="0">
                <a:sym typeface="Wingdings" panose="05000000000000000000" pitchFamily="2" charset="2"/>
              </a:rPr>
              <a:t> in Venice, Italy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7694" y="0"/>
            <a:ext cx="5764306" cy="686414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399" y="2845736"/>
            <a:ext cx="5282894" cy="3858740"/>
          </a:xfrm>
          <a:prstGeom prst="rect">
            <a:avLst/>
          </a:prstGeom>
        </p:spPr>
      </p:pic>
      <p:sp>
        <p:nvSpPr>
          <p:cNvPr id="7" name="Freeform 6"/>
          <p:cNvSpPr/>
          <p:nvPr/>
        </p:nvSpPr>
        <p:spPr>
          <a:xfrm>
            <a:off x="9507071" y="266827"/>
            <a:ext cx="487660" cy="351845"/>
          </a:xfrm>
          <a:custGeom>
            <a:avLst/>
            <a:gdLst>
              <a:gd name="connsiteX0" fmla="*/ 0 w 487660"/>
              <a:gd name="connsiteY0" fmla="*/ 15561 h 351845"/>
              <a:gd name="connsiteX1" fmla="*/ 484094 w 487660"/>
              <a:gd name="connsiteY1" fmla="*/ 15561 h 351845"/>
              <a:gd name="connsiteX2" fmla="*/ 443753 w 487660"/>
              <a:gd name="connsiteY2" fmla="*/ 42455 h 351845"/>
              <a:gd name="connsiteX3" fmla="*/ 403411 w 487660"/>
              <a:gd name="connsiteY3" fmla="*/ 55902 h 351845"/>
              <a:gd name="connsiteX4" fmla="*/ 201705 w 487660"/>
              <a:gd name="connsiteY4" fmla="*/ 96244 h 351845"/>
              <a:gd name="connsiteX5" fmla="*/ 228600 w 487660"/>
              <a:gd name="connsiteY5" fmla="*/ 123138 h 351845"/>
              <a:gd name="connsiteX6" fmla="*/ 161364 w 487660"/>
              <a:gd name="connsiteY6" fmla="*/ 190373 h 351845"/>
              <a:gd name="connsiteX7" fmla="*/ 255494 w 487660"/>
              <a:gd name="connsiteY7" fmla="*/ 257608 h 351845"/>
              <a:gd name="connsiteX8" fmla="*/ 309282 w 487660"/>
              <a:gd name="connsiteY8" fmla="*/ 271055 h 351845"/>
              <a:gd name="connsiteX9" fmla="*/ 255494 w 487660"/>
              <a:gd name="connsiteY9" fmla="*/ 311397 h 351845"/>
              <a:gd name="connsiteX10" fmla="*/ 201705 w 487660"/>
              <a:gd name="connsiteY10" fmla="*/ 324844 h 351845"/>
              <a:gd name="connsiteX11" fmla="*/ 268941 w 487660"/>
              <a:gd name="connsiteY11" fmla="*/ 338291 h 351845"/>
              <a:gd name="connsiteX12" fmla="*/ 389964 w 487660"/>
              <a:gd name="connsiteY12" fmla="*/ 351738 h 351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87660" h="351845">
                <a:moveTo>
                  <a:pt x="0" y="15561"/>
                </a:moveTo>
                <a:cubicBezTo>
                  <a:pt x="168155" y="4351"/>
                  <a:pt x="312813" y="-12986"/>
                  <a:pt x="484094" y="15561"/>
                </a:cubicBezTo>
                <a:cubicBezTo>
                  <a:pt x="500035" y="18218"/>
                  <a:pt x="458208" y="35228"/>
                  <a:pt x="443753" y="42455"/>
                </a:cubicBezTo>
                <a:cubicBezTo>
                  <a:pt x="431075" y="48794"/>
                  <a:pt x="416440" y="50318"/>
                  <a:pt x="403411" y="55902"/>
                </a:cubicBezTo>
                <a:cubicBezTo>
                  <a:pt x="284592" y="106825"/>
                  <a:pt x="420832" y="76323"/>
                  <a:pt x="201705" y="96244"/>
                </a:cubicBezTo>
                <a:cubicBezTo>
                  <a:pt x="58890" y="131948"/>
                  <a:pt x="222006" y="83573"/>
                  <a:pt x="228600" y="123138"/>
                </a:cubicBezTo>
                <a:cubicBezTo>
                  <a:pt x="233811" y="154402"/>
                  <a:pt x="161364" y="190373"/>
                  <a:pt x="161364" y="190373"/>
                </a:cubicBezTo>
                <a:cubicBezTo>
                  <a:pt x="136228" y="265780"/>
                  <a:pt x="134166" y="227276"/>
                  <a:pt x="255494" y="257608"/>
                </a:cubicBezTo>
                <a:lnTo>
                  <a:pt x="309282" y="271055"/>
                </a:lnTo>
                <a:cubicBezTo>
                  <a:pt x="291353" y="284502"/>
                  <a:pt x="275540" y="301374"/>
                  <a:pt x="255494" y="311397"/>
                </a:cubicBezTo>
                <a:cubicBezTo>
                  <a:pt x="238964" y="319662"/>
                  <a:pt x="193440" y="308314"/>
                  <a:pt x="201705" y="324844"/>
                </a:cubicBezTo>
                <a:cubicBezTo>
                  <a:pt x="211926" y="345287"/>
                  <a:pt x="246454" y="334202"/>
                  <a:pt x="268941" y="338291"/>
                </a:cubicBezTo>
                <a:cubicBezTo>
                  <a:pt x="355059" y="353949"/>
                  <a:pt x="326219" y="351738"/>
                  <a:pt x="389964" y="351738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9416606" y="26894"/>
            <a:ext cx="735923" cy="268941"/>
          </a:xfrm>
          <a:custGeom>
            <a:avLst/>
            <a:gdLst>
              <a:gd name="connsiteX0" fmla="*/ 23229 w 735923"/>
              <a:gd name="connsiteY0" fmla="*/ 0 h 268941"/>
              <a:gd name="connsiteX1" fmla="*/ 682135 w 735923"/>
              <a:gd name="connsiteY1" fmla="*/ 13447 h 268941"/>
              <a:gd name="connsiteX2" fmla="*/ 735923 w 735923"/>
              <a:gd name="connsiteY2" fmla="*/ 80682 h 268941"/>
              <a:gd name="connsiteX3" fmla="*/ 722476 w 735923"/>
              <a:gd name="connsiteY3" fmla="*/ 121024 h 268941"/>
              <a:gd name="connsiteX4" fmla="*/ 561112 w 735923"/>
              <a:gd name="connsiteY4" fmla="*/ 201706 h 268941"/>
              <a:gd name="connsiteX5" fmla="*/ 480429 w 735923"/>
              <a:gd name="connsiteY5" fmla="*/ 228600 h 268941"/>
              <a:gd name="connsiteX6" fmla="*/ 399747 w 735923"/>
              <a:gd name="connsiteY6" fmla="*/ 255494 h 268941"/>
              <a:gd name="connsiteX7" fmla="*/ 359406 w 735923"/>
              <a:gd name="connsiteY7" fmla="*/ 268941 h 268941"/>
              <a:gd name="connsiteX8" fmla="*/ 23229 w 735923"/>
              <a:gd name="connsiteY8" fmla="*/ 255494 h 268941"/>
              <a:gd name="connsiteX9" fmla="*/ 9782 w 735923"/>
              <a:gd name="connsiteY9" fmla="*/ 215153 h 268941"/>
              <a:gd name="connsiteX10" fmla="*/ 36676 w 735923"/>
              <a:gd name="connsiteY10" fmla="*/ 67235 h 268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35923" h="268941">
                <a:moveTo>
                  <a:pt x="23229" y="0"/>
                </a:moveTo>
                <a:lnTo>
                  <a:pt x="682135" y="13447"/>
                </a:lnTo>
                <a:cubicBezTo>
                  <a:pt x="735701" y="15507"/>
                  <a:pt x="724655" y="35609"/>
                  <a:pt x="735923" y="80682"/>
                </a:cubicBezTo>
                <a:cubicBezTo>
                  <a:pt x="731441" y="94129"/>
                  <a:pt x="732499" y="111001"/>
                  <a:pt x="722476" y="121024"/>
                </a:cubicBezTo>
                <a:cubicBezTo>
                  <a:pt x="670342" y="173158"/>
                  <a:pt x="626732" y="179833"/>
                  <a:pt x="561112" y="201706"/>
                </a:cubicBezTo>
                <a:lnTo>
                  <a:pt x="480429" y="228600"/>
                </a:lnTo>
                <a:lnTo>
                  <a:pt x="399747" y="255494"/>
                </a:lnTo>
                <a:lnTo>
                  <a:pt x="359406" y="268941"/>
                </a:lnTo>
                <a:cubicBezTo>
                  <a:pt x="247347" y="264459"/>
                  <a:pt x="134074" y="272547"/>
                  <a:pt x="23229" y="255494"/>
                </a:cubicBezTo>
                <a:cubicBezTo>
                  <a:pt x="9219" y="253339"/>
                  <a:pt x="9782" y="229327"/>
                  <a:pt x="9782" y="215153"/>
                </a:cubicBezTo>
                <a:cubicBezTo>
                  <a:pt x="9782" y="62771"/>
                  <a:pt x="-25026" y="67235"/>
                  <a:pt x="36676" y="67235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4268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0" y="0"/>
            <a:ext cx="12191999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Monetary Reform - BOLOGNA, ITALY</a:t>
            </a:r>
            <a:endParaRPr lang="en-US" sz="28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125044" y="2843121"/>
            <a:ext cx="5156947" cy="1631216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Sovereign Money in the Italian News:</a:t>
            </a:r>
          </a:p>
          <a:p>
            <a:pPr algn="ctr"/>
            <a:endParaRPr lang="en-US" sz="2000" dirty="0"/>
          </a:p>
          <a:p>
            <a:pPr algn="ctr"/>
            <a:r>
              <a:rPr lang="en-US" sz="2000" dirty="0" smtClean="0"/>
              <a:t>Several months ago, the Italian newspaper,</a:t>
            </a:r>
          </a:p>
          <a:p>
            <a:pPr algn="ctr"/>
            <a:r>
              <a:rPr lang="en-US" sz="2000" dirty="0" smtClean="0"/>
              <a:t>MICROMEGA, had an article on the</a:t>
            </a:r>
          </a:p>
          <a:p>
            <a:pPr algn="ctr"/>
            <a:r>
              <a:rPr lang="en-US" sz="2000" dirty="0" smtClean="0"/>
              <a:t>Swiss monetary reform </a:t>
            </a:r>
            <a:r>
              <a:rPr lang="en-US" sz="2000" dirty="0" err="1" smtClean="0"/>
              <a:t>Vollgeld</a:t>
            </a:r>
            <a:r>
              <a:rPr lang="en-US" sz="2000" dirty="0" smtClean="0"/>
              <a:t> Initiative</a:t>
            </a:r>
            <a:endParaRPr lang="en-US" sz="20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2672" y="745380"/>
            <a:ext cx="6630325" cy="5877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8181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303584" y="2465293"/>
            <a:ext cx="3441968" cy="52322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smtClean="0"/>
              <a:t>Dining Out in Bologna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030301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75233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Dining Out in BOLOGNA, ITALY</a:t>
            </a:r>
            <a:endParaRPr lang="en-US" sz="2800" b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9965" y="981634"/>
            <a:ext cx="7189695" cy="539227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09283" y="981634"/>
            <a:ext cx="3657220" cy="48013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This young lady was from Eastern</a:t>
            </a:r>
          </a:p>
          <a:p>
            <a:r>
              <a:rPr lang="en-US" dirty="0" smtClean="0"/>
              <a:t>Europe.  The economy is very</a:t>
            </a:r>
          </a:p>
          <a:p>
            <a:r>
              <a:rPr lang="en-US" dirty="0" smtClean="0"/>
              <a:t>bad there.  </a:t>
            </a:r>
          </a:p>
          <a:p>
            <a:endParaRPr lang="en-US" dirty="0"/>
          </a:p>
          <a:p>
            <a:r>
              <a:rPr lang="en-US" dirty="0" smtClean="0"/>
              <a:t>There were many young people from</a:t>
            </a:r>
          </a:p>
          <a:p>
            <a:r>
              <a:rPr lang="en-US" dirty="0" smtClean="0"/>
              <a:t>Eastern Europe who were working</a:t>
            </a:r>
          </a:p>
          <a:p>
            <a:r>
              <a:rPr lang="en-US" dirty="0" smtClean="0"/>
              <a:t>throughout the cities of our trip</a:t>
            </a:r>
          </a:p>
          <a:p>
            <a:r>
              <a:rPr lang="en-US" dirty="0" smtClean="0"/>
              <a:t>as guides, waitresses, and other</a:t>
            </a:r>
          </a:p>
          <a:p>
            <a:r>
              <a:rPr lang="en-US" dirty="0" smtClean="0"/>
              <a:t>service workers.</a:t>
            </a:r>
          </a:p>
          <a:p>
            <a:endParaRPr lang="en-US" dirty="0"/>
          </a:p>
          <a:p>
            <a:r>
              <a:rPr lang="en-US" dirty="0" smtClean="0"/>
              <a:t>They all said they have a better</a:t>
            </a:r>
          </a:p>
          <a:p>
            <a:r>
              <a:rPr lang="en-US" dirty="0" smtClean="0"/>
              <a:t>paying job here than back home.</a:t>
            </a:r>
          </a:p>
          <a:p>
            <a:r>
              <a:rPr lang="en-US" dirty="0" smtClean="0"/>
              <a:t>Back home, prices are too high and</a:t>
            </a:r>
          </a:p>
          <a:p>
            <a:r>
              <a:rPr lang="en-US" dirty="0" smtClean="0"/>
              <a:t>incomes very </a:t>
            </a:r>
            <a:r>
              <a:rPr lang="en-US" dirty="0" err="1" smtClean="0"/>
              <a:t>very</a:t>
            </a:r>
            <a:r>
              <a:rPr lang="en-US" dirty="0" smtClean="0"/>
              <a:t> low.</a:t>
            </a:r>
          </a:p>
          <a:p>
            <a:endParaRPr lang="en-US" dirty="0"/>
          </a:p>
          <a:p>
            <a:r>
              <a:rPr lang="en-US" dirty="0" smtClean="0"/>
              <a:t>P.S. I think Bob took her name and</a:t>
            </a:r>
          </a:p>
          <a:p>
            <a:r>
              <a:rPr lang="en-US" dirty="0" smtClean="0"/>
              <a:t>number if you want to reach her.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5050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5541309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Walking in BOLOGNA, ITALY</a:t>
            </a:r>
            <a:endParaRPr lang="en-US" sz="28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309283" y="981634"/>
            <a:ext cx="56025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 city is old and full of marble sidewalks, arches all over,</a:t>
            </a:r>
          </a:p>
          <a:p>
            <a:r>
              <a:rPr lang="en-US" dirty="0" smtClean="0"/>
              <a:t>columns, and brown, orange, cream buildings.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504330" y="857251"/>
            <a:ext cx="6857999" cy="514349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783" y="2433917"/>
            <a:ext cx="5145741" cy="3859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660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5541309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Walking in BOLOGNA, ITALY</a:t>
            </a:r>
            <a:endParaRPr lang="en-US" sz="28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4470" y="951378"/>
            <a:ext cx="7606553" cy="570491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58906" y="4733365"/>
            <a:ext cx="5199629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There’s the cowboy hat…..</a:t>
            </a:r>
            <a:r>
              <a:rPr lang="en-US" dirty="0">
                <a:sym typeface="Wingdings" panose="05000000000000000000" pitchFamily="2" charset="2"/>
              </a:rPr>
              <a:t> </a:t>
            </a:r>
            <a:r>
              <a:rPr lang="en-US" dirty="0" smtClean="0">
                <a:sym typeface="Wingdings" panose="05000000000000000000" pitchFamily="2" charset="2"/>
              </a:rPr>
              <a:t>                                      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9197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5541309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Our hostel in BOLOGNA, ITALY</a:t>
            </a:r>
            <a:endParaRPr lang="en-US" sz="28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537883" y="2891118"/>
            <a:ext cx="3739678" cy="830997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Quite a modern room</a:t>
            </a:r>
          </a:p>
          <a:p>
            <a:r>
              <a:rPr lang="en-US" sz="2400" b="1" dirty="0" smtClean="0"/>
              <a:t>with black and white decor!</a:t>
            </a:r>
            <a:endParaRPr lang="en-US" sz="2400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1309" y="796737"/>
            <a:ext cx="6342529" cy="4756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04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5541309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Our hostel in BOLOGNA, ITALY</a:t>
            </a:r>
            <a:endParaRPr lang="en-US" sz="28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376518" y="1425388"/>
            <a:ext cx="2888035" cy="461665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The guys fell asleep…</a:t>
            </a:r>
            <a:endParaRPr lang="en-US" sz="24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877" y="2789221"/>
            <a:ext cx="4648200" cy="34861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3041" y="268915"/>
            <a:ext cx="4315033" cy="323627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808054" y="4070631"/>
            <a:ext cx="4051430" cy="461665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…and I had fun painting them!</a:t>
            </a:r>
            <a:endParaRPr lang="en-US" sz="2400" b="1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7910" y="4663440"/>
            <a:ext cx="2682240" cy="2011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053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18242" y="0"/>
            <a:ext cx="5341861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Our hostel in BOLOGNA, ITALY</a:t>
            </a:r>
            <a:endParaRPr lang="en-US" sz="2800" b="1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387444" y="-1063823"/>
            <a:ext cx="5669277" cy="779692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45215" y="2059160"/>
            <a:ext cx="4022955" cy="553274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8680908" y="169277"/>
            <a:ext cx="1082348" cy="707886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4000" dirty="0" smtClean="0"/>
              <a:t>BOB</a:t>
            </a:r>
            <a:endParaRPr lang="en-US" sz="4000" dirty="0"/>
          </a:p>
        </p:txBody>
      </p:sp>
      <p:sp>
        <p:nvSpPr>
          <p:cNvPr id="11" name="TextBox 10"/>
          <p:cNvSpPr txBox="1"/>
          <p:nvPr/>
        </p:nvSpPr>
        <p:spPr>
          <a:xfrm>
            <a:off x="1929431" y="2814056"/>
            <a:ext cx="1455078" cy="707886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4000" dirty="0" smtClean="0"/>
              <a:t>JAMIE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386837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152763" y="2465293"/>
            <a:ext cx="5743624" cy="2000548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 smtClean="0"/>
              <a:t>Taking High Speed Train to Rome</a:t>
            </a:r>
          </a:p>
          <a:p>
            <a:pPr algn="ctr"/>
            <a:endParaRPr lang="en-US" sz="3200" b="1" dirty="0"/>
          </a:p>
          <a:p>
            <a:pPr algn="ctr"/>
            <a:r>
              <a:rPr lang="en-US" sz="3200" b="1" dirty="0" smtClean="0"/>
              <a:t>Thurs.   2-15-2018</a:t>
            </a:r>
          </a:p>
          <a:p>
            <a:pPr algn="ctr"/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944018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4535424" cy="58477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High Speed Train to Rome </a:t>
            </a:r>
            <a:endParaRPr lang="en-US" sz="28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91440" y="1963066"/>
            <a:ext cx="4535424" cy="1200329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My camera battery was dead, so I took no pictures, but I drew quick sketches….</a:t>
            </a:r>
            <a:endParaRPr lang="en-US" sz="2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8304" y="1"/>
            <a:ext cx="74736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9880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4535424" cy="58477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High Speed Train to Rome </a:t>
            </a:r>
            <a:endParaRPr lang="en-US" sz="28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137698" y="2349397"/>
            <a:ext cx="3856078" cy="1200329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and wrote </a:t>
            </a:r>
            <a:r>
              <a:rPr lang="en-US" sz="2400" dirty="0"/>
              <a:t>short </a:t>
            </a:r>
            <a:r>
              <a:rPr lang="en-US" sz="2400" dirty="0" smtClean="0"/>
              <a:t>descriptive phrases </a:t>
            </a:r>
            <a:r>
              <a:rPr lang="en-US" sz="2400" dirty="0"/>
              <a:t>all the way – it was so </a:t>
            </a:r>
            <a:r>
              <a:rPr lang="en-US" sz="2400" dirty="0" err="1"/>
              <a:t>so</a:t>
            </a:r>
            <a:r>
              <a:rPr lang="en-US" sz="2400" dirty="0"/>
              <a:t> beautiful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254306" y="584775"/>
            <a:ext cx="6377708" cy="5909310"/>
          </a:xfrm>
          <a:prstGeom prst="rect">
            <a:avLst/>
          </a:prstGeom>
          <a:noFill/>
          <a:ln w="57150">
            <a:solidFill>
              <a:srgbClr val="FFC0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12:25 pm leave Bologna (for Rome)</a:t>
            </a:r>
          </a:p>
          <a:p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mostly tunnel @ 300 </a:t>
            </a:r>
            <a:r>
              <a:rPr lang="en-US" dirty="0" err="1" smtClean="0"/>
              <a:t>klm</a:t>
            </a:r>
            <a:r>
              <a:rPr lang="en-US" dirty="0" smtClean="0"/>
              <a:t>/hour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glimpses of leaving mountains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old </a:t>
            </a:r>
            <a:r>
              <a:rPr lang="en-US" dirty="0" err="1" smtClean="0"/>
              <a:t>old</a:t>
            </a:r>
            <a:r>
              <a:rPr lang="en-US" dirty="0" smtClean="0"/>
              <a:t> buildings amidst newer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near Firenze – 8 story or more modern apartment buildings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in train station see lots of graffiti on buildings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palm trees on patios of apartment buildings!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buildings with shutters around windows all around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hanging laundry on patios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r>
              <a:rPr lang="en-US" dirty="0" smtClean="0"/>
              <a:t>Leaving Florence rail station (for Rome)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rolling green hills on way to Rome – lots of pine trees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cows in shed outside train tunnel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sheep in fields </a:t>
            </a: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big </a:t>
            </a:r>
            <a:r>
              <a:rPr lang="en-US" dirty="0"/>
              <a:t>river winding on small steep </a:t>
            </a:r>
            <a:r>
              <a:rPr lang="en-US" dirty="0" smtClean="0"/>
              <a:t>hills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private </a:t>
            </a:r>
            <a:r>
              <a:rPr lang="en-US" dirty="0"/>
              <a:t>estates of </a:t>
            </a:r>
            <a:r>
              <a:rPr lang="en-US" dirty="0" smtClean="0"/>
              <a:t>very old </a:t>
            </a:r>
            <a:r>
              <a:rPr lang="en-US" dirty="0"/>
              <a:t>buildings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lots of fields with </a:t>
            </a:r>
            <a:r>
              <a:rPr lang="en-US" dirty="0" smtClean="0"/>
              <a:t>rows </a:t>
            </a:r>
            <a:r>
              <a:rPr lang="en-US" dirty="0"/>
              <a:t>up and down hills – for growing </a:t>
            </a:r>
            <a:r>
              <a:rPr lang="en-US" dirty="0" smtClean="0"/>
              <a:t>grapes?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greenhouses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some industry in certain areas, then horses</a:t>
            </a: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9047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127768" y="2464545"/>
            <a:ext cx="3873176" cy="954107"/>
          </a:xfrm>
          <a:prstGeom prst="rect">
            <a:avLst/>
          </a:prstGeom>
          <a:solidFill>
            <a:srgbClr val="FFFF66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smtClean="0"/>
              <a:t>End</a:t>
            </a:r>
          </a:p>
          <a:p>
            <a:pPr algn="ctr"/>
            <a:r>
              <a:rPr lang="en-US" sz="2800" b="1" smtClean="0"/>
              <a:t>Week </a:t>
            </a:r>
            <a:r>
              <a:rPr lang="en-US" sz="2800" b="1" dirty="0" smtClean="0"/>
              <a:t>1:  Zurich, Bologna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493694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3290</TotalTime>
  <Words>2408</Words>
  <Application>Microsoft Office PowerPoint</Application>
  <PresentationFormat>Widescreen</PresentationFormat>
  <Paragraphs>354</Paragraphs>
  <Slides>47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2" baseType="lpstr">
      <vt:lpstr>Arial</vt:lpstr>
      <vt:lpstr>Calibri</vt:lpstr>
      <vt:lpstr>Calibri Light</vt:lpstr>
      <vt:lpstr>Wingdings</vt:lpstr>
      <vt:lpstr>Office Theme</vt:lpstr>
      <vt:lpstr>2-1 to 2-21-2018 TRIP TO EUROPE FOR MONETARY REFORM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Sue Peters</dc:creator>
  <cp:lastModifiedBy>Sue Peters</cp:lastModifiedBy>
  <cp:revision>167</cp:revision>
  <dcterms:created xsi:type="dcterms:W3CDTF">2018-02-26T16:07:36Z</dcterms:created>
  <dcterms:modified xsi:type="dcterms:W3CDTF">2018-03-29T02:11:16Z</dcterms:modified>
</cp:coreProperties>
</file>