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369" r:id="rId2"/>
    <p:sldId id="273" r:id="rId3"/>
    <p:sldId id="274" r:id="rId4"/>
    <p:sldId id="394" r:id="rId5"/>
    <p:sldId id="395" r:id="rId6"/>
    <p:sldId id="396" r:id="rId7"/>
    <p:sldId id="397" r:id="rId8"/>
    <p:sldId id="398" r:id="rId9"/>
    <p:sldId id="399" r:id="rId10"/>
    <p:sldId id="400" r:id="rId11"/>
    <p:sldId id="401" r:id="rId12"/>
    <p:sldId id="402" r:id="rId13"/>
    <p:sldId id="403" r:id="rId14"/>
    <p:sldId id="404" r:id="rId15"/>
    <p:sldId id="405" r:id="rId16"/>
    <p:sldId id="406" r:id="rId17"/>
    <p:sldId id="407" r:id="rId18"/>
    <p:sldId id="408" r:id="rId19"/>
    <p:sldId id="409" r:id="rId20"/>
    <p:sldId id="410" r:id="rId21"/>
    <p:sldId id="411" r:id="rId22"/>
    <p:sldId id="412" r:id="rId23"/>
    <p:sldId id="370" r:id="rId24"/>
    <p:sldId id="371" r:id="rId25"/>
    <p:sldId id="372" r:id="rId26"/>
    <p:sldId id="373" r:id="rId27"/>
    <p:sldId id="374" r:id="rId28"/>
    <p:sldId id="380" r:id="rId29"/>
    <p:sldId id="381" r:id="rId30"/>
    <p:sldId id="382" r:id="rId31"/>
    <p:sldId id="375" r:id="rId32"/>
    <p:sldId id="376" r:id="rId33"/>
    <p:sldId id="386" r:id="rId34"/>
    <p:sldId id="377" r:id="rId35"/>
    <p:sldId id="378" r:id="rId36"/>
    <p:sldId id="379" r:id="rId37"/>
    <p:sldId id="383" r:id="rId38"/>
    <p:sldId id="384" r:id="rId39"/>
    <p:sldId id="387" r:id="rId40"/>
    <p:sldId id="388" r:id="rId41"/>
    <p:sldId id="389" r:id="rId42"/>
    <p:sldId id="390" r:id="rId43"/>
    <p:sldId id="391" r:id="rId44"/>
    <p:sldId id="392" r:id="rId45"/>
    <p:sldId id="393" r:id="rId46"/>
    <p:sldId id="413" r:id="rId47"/>
    <p:sldId id="36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FFFF"/>
    <a:srgbClr val="E9BDFF"/>
    <a:srgbClr val="DE9BFF"/>
    <a:srgbClr val="FFFFBD"/>
    <a:srgbClr val="FFED9F"/>
    <a:srgbClr val="FFFFDD"/>
    <a:srgbClr val="D1E8FF"/>
    <a:srgbClr val="A7FFFF"/>
    <a:srgbClr val="C5FFFF"/>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52" autoAdjust="0"/>
    <p:restoredTop sz="94434" autoAdjust="0"/>
  </p:normalViewPr>
  <p:slideViewPr>
    <p:cSldViewPr snapToGrid="0">
      <p:cViewPr varScale="1">
        <p:scale>
          <a:sx n="61" d="100"/>
          <a:sy n="61" d="100"/>
        </p:scale>
        <p:origin x="72" y="3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BD217F-0A72-4E8E-9092-9DE18513A66F}" type="datetimeFigureOut">
              <a:rPr lang="en-US" smtClean="0"/>
              <a:t>7/17/2015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2C5D04-5B29-4CE0-B04C-B27DA1EC40D5}" type="slidenum">
              <a:rPr lang="en-US" smtClean="0"/>
              <a:t>‹#›</a:t>
            </a:fld>
            <a:endParaRPr lang="en-US"/>
          </a:p>
        </p:txBody>
      </p:sp>
    </p:spTree>
    <p:extLst>
      <p:ext uri="{BB962C8B-B14F-4D97-AF65-F5344CB8AC3E}">
        <p14:creationId xmlns:p14="http://schemas.microsoft.com/office/powerpoint/2010/main" val="219952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1</a:t>
            </a:fld>
            <a:endParaRPr lang="en-US" dirty="0"/>
          </a:p>
        </p:txBody>
      </p:sp>
    </p:spTree>
    <p:extLst>
      <p:ext uri="{BB962C8B-B14F-4D97-AF65-F5344CB8AC3E}">
        <p14:creationId xmlns:p14="http://schemas.microsoft.com/office/powerpoint/2010/main" val="2247162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3</a:t>
            </a:fld>
            <a:endParaRPr lang="en-US" dirty="0"/>
          </a:p>
        </p:txBody>
      </p:sp>
    </p:spTree>
    <p:extLst>
      <p:ext uri="{BB962C8B-B14F-4D97-AF65-F5344CB8AC3E}">
        <p14:creationId xmlns:p14="http://schemas.microsoft.com/office/powerpoint/2010/main" val="598513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p:spPr>
        <p:txBody>
          <a:bodyPr/>
          <a:lstStyle/>
          <a:p>
            <a:endParaRPr lang="en-US" altLang="en-US" smtClean="0"/>
          </a:p>
        </p:txBody>
      </p:sp>
      <p:sp>
        <p:nvSpPr>
          <p:cNvPr id="9220" name="Slide Number Placeholder 3"/>
          <p:cNvSpPr>
            <a:spLocks noGrp="1"/>
          </p:cNvSpPr>
          <p:nvPr>
            <p:ph type="sldNum" sz="quarter" idx="5"/>
          </p:nvPr>
        </p:nvSpPr>
        <p:spPr>
          <a:noFill/>
        </p:spPr>
        <p:txBody>
          <a:bodyPr/>
          <a:lstStyle>
            <a:lvl1pPr defTabSz="942975">
              <a:defRPr sz="2400" b="1">
                <a:solidFill>
                  <a:schemeClr val="tx1"/>
                </a:solidFill>
                <a:latin typeface="Arial" panose="020B0604020202020204" pitchFamily="34" charset="0"/>
              </a:defRPr>
            </a:lvl1pPr>
            <a:lvl2pPr marL="742950" indent="-285750" defTabSz="942975">
              <a:defRPr sz="2400" b="1">
                <a:solidFill>
                  <a:schemeClr val="tx1"/>
                </a:solidFill>
                <a:latin typeface="Arial" panose="020B0604020202020204" pitchFamily="34" charset="0"/>
              </a:defRPr>
            </a:lvl2pPr>
            <a:lvl3pPr marL="1143000" indent="-228600" defTabSz="942975">
              <a:defRPr sz="2400" b="1">
                <a:solidFill>
                  <a:schemeClr val="tx1"/>
                </a:solidFill>
                <a:latin typeface="Arial" panose="020B0604020202020204" pitchFamily="34" charset="0"/>
              </a:defRPr>
            </a:lvl3pPr>
            <a:lvl4pPr marL="1600200" indent="-228600" defTabSz="942975">
              <a:defRPr sz="2400" b="1">
                <a:solidFill>
                  <a:schemeClr val="tx1"/>
                </a:solidFill>
                <a:latin typeface="Arial" panose="020B0604020202020204" pitchFamily="34" charset="0"/>
              </a:defRPr>
            </a:lvl4pPr>
            <a:lvl5pPr marL="2057400" indent="-228600" defTabSz="942975">
              <a:defRPr sz="2400" b="1">
                <a:solidFill>
                  <a:schemeClr val="tx1"/>
                </a:solidFill>
                <a:latin typeface="Arial" panose="020B0604020202020204" pitchFamily="34" charset="0"/>
              </a:defRPr>
            </a:lvl5pPr>
            <a:lvl6pPr marL="2514600" indent="-228600" defTabSz="942975" eaLnBrk="0" fontAlgn="base" hangingPunct="0">
              <a:spcBef>
                <a:spcPct val="0"/>
              </a:spcBef>
              <a:spcAft>
                <a:spcPct val="0"/>
              </a:spcAft>
              <a:defRPr sz="2400" b="1">
                <a:solidFill>
                  <a:schemeClr val="tx1"/>
                </a:solidFill>
                <a:latin typeface="Arial" panose="020B0604020202020204" pitchFamily="34" charset="0"/>
              </a:defRPr>
            </a:lvl6pPr>
            <a:lvl7pPr marL="2971800" indent="-228600" defTabSz="942975" eaLnBrk="0" fontAlgn="base" hangingPunct="0">
              <a:spcBef>
                <a:spcPct val="0"/>
              </a:spcBef>
              <a:spcAft>
                <a:spcPct val="0"/>
              </a:spcAft>
              <a:defRPr sz="2400" b="1">
                <a:solidFill>
                  <a:schemeClr val="tx1"/>
                </a:solidFill>
                <a:latin typeface="Arial" panose="020B0604020202020204" pitchFamily="34" charset="0"/>
              </a:defRPr>
            </a:lvl7pPr>
            <a:lvl8pPr marL="3429000" indent="-228600" defTabSz="942975" eaLnBrk="0" fontAlgn="base" hangingPunct="0">
              <a:spcBef>
                <a:spcPct val="0"/>
              </a:spcBef>
              <a:spcAft>
                <a:spcPct val="0"/>
              </a:spcAft>
              <a:defRPr sz="2400" b="1">
                <a:solidFill>
                  <a:schemeClr val="tx1"/>
                </a:solidFill>
                <a:latin typeface="Arial" panose="020B0604020202020204" pitchFamily="34" charset="0"/>
              </a:defRPr>
            </a:lvl8pPr>
            <a:lvl9pPr marL="3886200" indent="-228600" defTabSz="942975" eaLnBrk="0" fontAlgn="base" hangingPunct="0">
              <a:spcBef>
                <a:spcPct val="0"/>
              </a:spcBef>
              <a:spcAft>
                <a:spcPct val="0"/>
              </a:spcAft>
              <a:defRPr sz="2400" b="1">
                <a:solidFill>
                  <a:schemeClr val="tx1"/>
                </a:solidFill>
                <a:latin typeface="Arial" panose="020B0604020202020204" pitchFamily="34" charset="0"/>
              </a:defRPr>
            </a:lvl9pPr>
          </a:lstStyle>
          <a:p>
            <a:fld id="{01AA99A8-13C9-437F-880B-E7867334EA5D}" type="slidenum">
              <a:rPr lang="en-US" altLang="en-US" sz="1200" b="0" smtClean="0">
                <a:latin typeface="Times New Roman" panose="02020603050405020304" pitchFamily="18" charset="0"/>
              </a:rPr>
              <a:pPr/>
              <a:t>30</a:t>
            </a:fld>
            <a:endParaRPr lang="en-US" altLang="en-US" sz="1200" b="0" smtClean="0">
              <a:latin typeface="Times New Roman" panose="02020603050405020304" pitchFamily="18" charset="0"/>
            </a:endParaRPr>
          </a:p>
        </p:txBody>
      </p:sp>
    </p:spTree>
    <p:extLst>
      <p:ext uri="{BB962C8B-B14F-4D97-AF65-F5344CB8AC3E}">
        <p14:creationId xmlns:p14="http://schemas.microsoft.com/office/powerpoint/2010/main" val="2533205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p:spPr>
        <p:txBody>
          <a:bodyPr/>
          <a:lstStyle/>
          <a:p>
            <a:endParaRPr lang="en-US" altLang="en-US" smtClean="0"/>
          </a:p>
        </p:txBody>
      </p:sp>
      <p:sp>
        <p:nvSpPr>
          <p:cNvPr id="9220" name="Slide Number Placeholder 3"/>
          <p:cNvSpPr>
            <a:spLocks noGrp="1"/>
          </p:cNvSpPr>
          <p:nvPr>
            <p:ph type="sldNum" sz="quarter" idx="5"/>
          </p:nvPr>
        </p:nvSpPr>
        <p:spPr>
          <a:noFill/>
        </p:spPr>
        <p:txBody>
          <a:bodyPr/>
          <a:lstStyle>
            <a:lvl1pPr defTabSz="942975">
              <a:defRPr sz="2400" b="1">
                <a:solidFill>
                  <a:schemeClr val="tx1"/>
                </a:solidFill>
                <a:latin typeface="Arial" panose="020B0604020202020204" pitchFamily="34" charset="0"/>
              </a:defRPr>
            </a:lvl1pPr>
            <a:lvl2pPr marL="742950" indent="-285750" defTabSz="942975">
              <a:defRPr sz="2400" b="1">
                <a:solidFill>
                  <a:schemeClr val="tx1"/>
                </a:solidFill>
                <a:latin typeface="Arial" panose="020B0604020202020204" pitchFamily="34" charset="0"/>
              </a:defRPr>
            </a:lvl2pPr>
            <a:lvl3pPr marL="1143000" indent="-228600" defTabSz="942975">
              <a:defRPr sz="2400" b="1">
                <a:solidFill>
                  <a:schemeClr val="tx1"/>
                </a:solidFill>
                <a:latin typeface="Arial" panose="020B0604020202020204" pitchFamily="34" charset="0"/>
              </a:defRPr>
            </a:lvl3pPr>
            <a:lvl4pPr marL="1600200" indent="-228600" defTabSz="942975">
              <a:defRPr sz="2400" b="1">
                <a:solidFill>
                  <a:schemeClr val="tx1"/>
                </a:solidFill>
                <a:latin typeface="Arial" panose="020B0604020202020204" pitchFamily="34" charset="0"/>
              </a:defRPr>
            </a:lvl4pPr>
            <a:lvl5pPr marL="2057400" indent="-228600" defTabSz="942975">
              <a:defRPr sz="2400" b="1">
                <a:solidFill>
                  <a:schemeClr val="tx1"/>
                </a:solidFill>
                <a:latin typeface="Arial" panose="020B0604020202020204" pitchFamily="34" charset="0"/>
              </a:defRPr>
            </a:lvl5pPr>
            <a:lvl6pPr marL="2514600" indent="-228600" defTabSz="942975" eaLnBrk="0" fontAlgn="base" hangingPunct="0">
              <a:spcBef>
                <a:spcPct val="0"/>
              </a:spcBef>
              <a:spcAft>
                <a:spcPct val="0"/>
              </a:spcAft>
              <a:defRPr sz="2400" b="1">
                <a:solidFill>
                  <a:schemeClr val="tx1"/>
                </a:solidFill>
                <a:latin typeface="Arial" panose="020B0604020202020204" pitchFamily="34" charset="0"/>
              </a:defRPr>
            </a:lvl6pPr>
            <a:lvl7pPr marL="2971800" indent="-228600" defTabSz="942975" eaLnBrk="0" fontAlgn="base" hangingPunct="0">
              <a:spcBef>
                <a:spcPct val="0"/>
              </a:spcBef>
              <a:spcAft>
                <a:spcPct val="0"/>
              </a:spcAft>
              <a:defRPr sz="2400" b="1">
                <a:solidFill>
                  <a:schemeClr val="tx1"/>
                </a:solidFill>
                <a:latin typeface="Arial" panose="020B0604020202020204" pitchFamily="34" charset="0"/>
              </a:defRPr>
            </a:lvl7pPr>
            <a:lvl8pPr marL="3429000" indent="-228600" defTabSz="942975" eaLnBrk="0" fontAlgn="base" hangingPunct="0">
              <a:spcBef>
                <a:spcPct val="0"/>
              </a:spcBef>
              <a:spcAft>
                <a:spcPct val="0"/>
              </a:spcAft>
              <a:defRPr sz="2400" b="1">
                <a:solidFill>
                  <a:schemeClr val="tx1"/>
                </a:solidFill>
                <a:latin typeface="Arial" panose="020B0604020202020204" pitchFamily="34" charset="0"/>
              </a:defRPr>
            </a:lvl8pPr>
            <a:lvl9pPr marL="3886200" indent="-228600" defTabSz="942975" eaLnBrk="0" fontAlgn="base" hangingPunct="0">
              <a:spcBef>
                <a:spcPct val="0"/>
              </a:spcBef>
              <a:spcAft>
                <a:spcPct val="0"/>
              </a:spcAft>
              <a:defRPr sz="2400" b="1">
                <a:solidFill>
                  <a:schemeClr val="tx1"/>
                </a:solidFill>
                <a:latin typeface="Arial" panose="020B0604020202020204" pitchFamily="34" charset="0"/>
              </a:defRPr>
            </a:lvl9pPr>
          </a:lstStyle>
          <a:p>
            <a:fld id="{01AA99A8-13C9-437F-880B-E7867334EA5D}" type="slidenum">
              <a:rPr lang="en-US" altLang="en-US" sz="1200" b="0" smtClean="0">
                <a:latin typeface="Times New Roman" panose="02020603050405020304" pitchFamily="18" charset="0"/>
              </a:rPr>
              <a:pPr/>
              <a:t>31</a:t>
            </a:fld>
            <a:endParaRPr lang="en-US" altLang="en-US" sz="1200" b="0" smtClean="0">
              <a:latin typeface="Times New Roman" panose="02020603050405020304" pitchFamily="18" charset="0"/>
            </a:endParaRPr>
          </a:p>
        </p:txBody>
      </p:sp>
    </p:spTree>
    <p:extLst>
      <p:ext uri="{BB962C8B-B14F-4D97-AF65-F5344CB8AC3E}">
        <p14:creationId xmlns:p14="http://schemas.microsoft.com/office/powerpoint/2010/main" val="2851727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p:spPr>
        <p:txBody>
          <a:bodyPr/>
          <a:lstStyle/>
          <a:p>
            <a:endParaRPr lang="en-US" altLang="en-US" smtClean="0"/>
          </a:p>
        </p:txBody>
      </p:sp>
      <p:sp>
        <p:nvSpPr>
          <p:cNvPr id="11268" name="Slide Number Placeholder 3"/>
          <p:cNvSpPr>
            <a:spLocks noGrp="1"/>
          </p:cNvSpPr>
          <p:nvPr>
            <p:ph type="sldNum" sz="quarter" idx="5"/>
          </p:nvPr>
        </p:nvSpPr>
        <p:spPr>
          <a:noFill/>
        </p:spPr>
        <p:txBody>
          <a:bodyPr/>
          <a:lstStyle>
            <a:lvl1pPr defTabSz="942975">
              <a:defRPr sz="2400" b="1">
                <a:solidFill>
                  <a:schemeClr val="tx1"/>
                </a:solidFill>
                <a:latin typeface="Arial" panose="020B0604020202020204" pitchFamily="34" charset="0"/>
              </a:defRPr>
            </a:lvl1pPr>
            <a:lvl2pPr marL="742950" indent="-285750" defTabSz="942975">
              <a:defRPr sz="2400" b="1">
                <a:solidFill>
                  <a:schemeClr val="tx1"/>
                </a:solidFill>
                <a:latin typeface="Arial" panose="020B0604020202020204" pitchFamily="34" charset="0"/>
              </a:defRPr>
            </a:lvl2pPr>
            <a:lvl3pPr marL="1143000" indent="-228600" defTabSz="942975">
              <a:defRPr sz="2400" b="1">
                <a:solidFill>
                  <a:schemeClr val="tx1"/>
                </a:solidFill>
                <a:latin typeface="Arial" panose="020B0604020202020204" pitchFamily="34" charset="0"/>
              </a:defRPr>
            </a:lvl3pPr>
            <a:lvl4pPr marL="1600200" indent="-228600" defTabSz="942975">
              <a:defRPr sz="2400" b="1">
                <a:solidFill>
                  <a:schemeClr val="tx1"/>
                </a:solidFill>
                <a:latin typeface="Arial" panose="020B0604020202020204" pitchFamily="34" charset="0"/>
              </a:defRPr>
            </a:lvl4pPr>
            <a:lvl5pPr marL="2057400" indent="-228600" defTabSz="942975">
              <a:defRPr sz="2400" b="1">
                <a:solidFill>
                  <a:schemeClr val="tx1"/>
                </a:solidFill>
                <a:latin typeface="Arial" panose="020B0604020202020204" pitchFamily="34" charset="0"/>
              </a:defRPr>
            </a:lvl5pPr>
            <a:lvl6pPr marL="2514600" indent="-228600" defTabSz="942975" eaLnBrk="0" fontAlgn="base" hangingPunct="0">
              <a:spcBef>
                <a:spcPct val="0"/>
              </a:spcBef>
              <a:spcAft>
                <a:spcPct val="0"/>
              </a:spcAft>
              <a:defRPr sz="2400" b="1">
                <a:solidFill>
                  <a:schemeClr val="tx1"/>
                </a:solidFill>
                <a:latin typeface="Arial" panose="020B0604020202020204" pitchFamily="34" charset="0"/>
              </a:defRPr>
            </a:lvl6pPr>
            <a:lvl7pPr marL="2971800" indent="-228600" defTabSz="942975" eaLnBrk="0" fontAlgn="base" hangingPunct="0">
              <a:spcBef>
                <a:spcPct val="0"/>
              </a:spcBef>
              <a:spcAft>
                <a:spcPct val="0"/>
              </a:spcAft>
              <a:defRPr sz="2400" b="1">
                <a:solidFill>
                  <a:schemeClr val="tx1"/>
                </a:solidFill>
                <a:latin typeface="Arial" panose="020B0604020202020204" pitchFamily="34" charset="0"/>
              </a:defRPr>
            </a:lvl7pPr>
            <a:lvl8pPr marL="3429000" indent="-228600" defTabSz="942975" eaLnBrk="0" fontAlgn="base" hangingPunct="0">
              <a:spcBef>
                <a:spcPct val="0"/>
              </a:spcBef>
              <a:spcAft>
                <a:spcPct val="0"/>
              </a:spcAft>
              <a:defRPr sz="2400" b="1">
                <a:solidFill>
                  <a:schemeClr val="tx1"/>
                </a:solidFill>
                <a:latin typeface="Arial" panose="020B0604020202020204" pitchFamily="34" charset="0"/>
              </a:defRPr>
            </a:lvl8pPr>
            <a:lvl9pPr marL="3886200" indent="-228600" defTabSz="942975" eaLnBrk="0" fontAlgn="base" hangingPunct="0">
              <a:spcBef>
                <a:spcPct val="0"/>
              </a:spcBef>
              <a:spcAft>
                <a:spcPct val="0"/>
              </a:spcAft>
              <a:defRPr sz="2400" b="1">
                <a:solidFill>
                  <a:schemeClr val="tx1"/>
                </a:solidFill>
                <a:latin typeface="Arial" panose="020B0604020202020204" pitchFamily="34" charset="0"/>
              </a:defRPr>
            </a:lvl9pPr>
          </a:lstStyle>
          <a:p>
            <a:fld id="{15C6A4A7-4F83-44D4-8F7D-2A716A01C84E}" type="slidenum">
              <a:rPr lang="en-US" altLang="en-US" sz="1200" b="0" smtClean="0">
                <a:latin typeface="Times New Roman" panose="02020603050405020304" pitchFamily="18" charset="0"/>
              </a:rPr>
              <a:pPr/>
              <a:t>32</a:t>
            </a:fld>
            <a:endParaRPr lang="en-US" altLang="en-US" sz="1200" b="0" smtClean="0">
              <a:latin typeface="Times New Roman" panose="02020603050405020304" pitchFamily="18" charset="0"/>
            </a:endParaRPr>
          </a:p>
        </p:txBody>
      </p:sp>
    </p:spTree>
    <p:extLst>
      <p:ext uri="{BB962C8B-B14F-4D97-AF65-F5344CB8AC3E}">
        <p14:creationId xmlns:p14="http://schemas.microsoft.com/office/powerpoint/2010/main" val="12335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en-US" smtClean="0"/>
          </a:p>
        </p:txBody>
      </p:sp>
      <p:sp>
        <p:nvSpPr>
          <p:cNvPr id="13316" name="Slide Number Placeholder 3"/>
          <p:cNvSpPr>
            <a:spLocks noGrp="1"/>
          </p:cNvSpPr>
          <p:nvPr>
            <p:ph type="sldNum" sz="quarter" idx="5"/>
          </p:nvPr>
        </p:nvSpPr>
        <p:spPr>
          <a:noFill/>
        </p:spPr>
        <p:txBody>
          <a:bodyPr/>
          <a:lstStyle>
            <a:lvl1pPr defTabSz="942975">
              <a:defRPr sz="2400" b="1">
                <a:solidFill>
                  <a:schemeClr val="tx1"/>
                </a:solidFill>
                <a:latin typeface="Arial" panose="020B0604020202020204" pitchFamily="34" charset="0"/>
              </a:defRPr>
            </a:lvl1pPr>
            <a:lvl2pPr marL="742950" indent="-285750" defTabSz="942975">
              <a:defRPr sz="2400" b="1">
                <a:solidFill>
                  <a:schemeClr val="tx1"/>
                </a:solidFill>
                <a:latin typeface="Arial" panose="020B0604020202020204" pitchFamily="34" charset="0"/>
              </a:defRPr>
            </a:lvl2pPr>
            <a:lvl3pPr marL="1143000" indent="-228600" defTabSz="942975">
              <a:defRPr sz="2400" b="1">
                <a:solidFill>
                  <a:schemeClr val="tx1"/>
                </a:solidFill>
                <a:latin typeface="Arial" panose="020B0604020202020204" pitchFamily="34" charset="0"/>
              </a:defRPr>
            </a:lvl3pPr>
            <a:lvl4pPr marL="1600200" indent="-228600" defTabSz="942975">
              <a:defRPr sz="2400" b="1">
                <a:solidFill>
                  <a:schemeClr val="tx1"/>
                </a:solidFill>
                <a:latin typeface="Arial" panose="020B0604020202020204" pitchFamily="34" charset="0"/>
              </a:defRPr>
            </a:lvl4pPr>
            <a:lvl5pPr marL="2057400" indent="-228600" defTabSz="942975">
              <a:defRPr sz="2400" b="1">
                <a:solidFill>
                  <a:schemeClr val="tx1"/>
                </a:solidFill>
                <a:latin typeface="Arial" panose="020B0604020202020204" pitchFamily="34" charset="0"/>
              </a:defRPr>
            </a:lvl5pPr>
            <a:lvl6pPr marL="2514600" indent="-228600" defTabSz="942975" eaLnBrk="0" fontAlgn="base" hangingPunct="0">
              <a:spcBef>
                <a:spcPct val="0"/>
              </a:spcBef>
              <a:spcAft>
                <a:spcPct val="0"/>
              </a:spcAft>
              <a:defRPr sz="2400" b="1">
                <a:solidFill>
                  <a:schemeClr val="tx1"/>
                </a:solidFill>
                <a:latin typeface="Arial" panose="020B0604020202020204" pitchFamily="34" charset="0"/>
              </a:defRPr>
            </a:lvl6pPr>
            <a:lvl7pPr marL="2971800" indent="-228600" defTabSz="942975" eaLnBrk="0" fontAlgn="base" hangingPunct="0">
              <a:spcBef>
                <a:spcPct val="0"/>
              </a:spcBef>
              <a:spcAft>
                <a:spcPct val="0"/>
              </a:spcAft>
              <a:defRPr sz="2400" b="1">
                <a:solidFill>
                  <a:schemeClr val="tx1"/>
                </a:solidFill>
                <a:latin typeface="Arial" panose="020B0604020202020204" pitchFamily="34" charset="0"/>
              </a:defRPr>
            </a:lvl7pPr>
            <a:lvl8pPr marL="3429000" indent="-228600" defTabSz="942975" eaLnBrk="0" fontAlgn="base" hangingPunct="0">
              <a:spcBef>
                <a:spcPct val="0"/>
              </a:spcBef>
              <a:spcAft>
                <a:spcPct val="0"/>
              </a:spcAft>
              <a:defRPr sz="2400" b="1">
                <a:solidFill>
                  <a:schemeClr val="tx1"/>
                </a:solidFill>
                <a:latin typeface="Arial" panose="020B0604020202020204" pitchFamily="34" charset="0"/>
              </a:defRPr>
            </a:lvl8pPr>
            <a:lvl9pPr marL="3886200" indent="-228600" defTabSz="942975" eaLnBrk="0" fontAlgn="base" hangingPunct="0">
              <a:spcBef>
                <a:spcPct val="0"/>
              </a:spcBef>
              <a:spcAft>
                <a:spcPct val="0"/>
              </a:spcAft>
              <a:defRPr sz="2400" b="1">
                <a:solidFill>
                  <a:schemeClr val="tx1"/>
                </a:solidFill>
                <a:latin typeface="Arial" panose="020B0604020202020204" pitchFamily="34" charset="0"/>
              </a:defRPr>
            </a:lvl9pPr>
          </a:lstStyle>
          <a:p>
            <a:fld id="{2672AD45-2F88-4295-952C-E75A480E412D}" type="slidenum">
              <a:rPr lang="en-US" altLang="en-US" sz="1200" b="0" smtClean="0">
                <a:latin typeface="Times New Roman" panose="02020603050405020304" pitchFamily="18" charset="0"/>
              </a:rPr>
              <a:pPr/>
              <a:t>34</a:t>
            </a:fld>
            <a:endParaRPr lang="en-US" altLang="en-US" sz="1200" b="0" smtClean="0">
              <a:latin typeface="Times New Roman" panose="02020603050405020304" pitchFamily="18" charset="0"/>
            </a:endParaRPr>
          </a:p>
        </p:txBody>
      </p:sp>
    </p:spTree>
    <p:extLst>
      <p:ext uri="{BB962C8B-B14F-4D97-AF65-F5344CB8AC3E}">
        <p14:creationId xmlns:p14="http://schemas.microsoft.com/office/powerpoint/2010/main" val="499115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p:spPr>
        <p:txBody>
          <a:bodyPr/>
          <a:lstStyle/>
          <a:p>
            <a:endParaRPr lang="en-US" altLang="en-US" smtClean="0"/>
          </a:p>
        </p:txBody>
      </p:sp>
      <p:sp>
        <p:nvSpPr>
          <p:cNvPr id="16388" name="Slide Number Placeholder 3"/>
          <p:cNvSpPr>
            <a:spLocks noGrp="1"/>
          </p:cNvSpPr>
          <p:nvPr>
            <p:ph type="sldNum" sz="quarter" idx="5"/>
          </p:nvPr>
        </p:nvSpPr>
        <p:spPr>
          <a:noFill/>
        </p:spPr>
        <p:txBody>
          <a:bodyPr/>
          <a:lstStyle>
            <a:lvl1pPr defTabSz="942975">
              <a:defRPr sz="2400" b="1">
                <a:solidFill>
                  <a:schemeClr val="tx1"/>
                </a:solidFill>
                <a:latin typeface="Arial" panose="020B0604020202020204" pitchFamily="34" charset="0"/>
              </a:defRPr>
            </a:lvl1pPr>
            <a:lvl2pPr marL="742950" indent="-285750" defTabSz="942975">
              <a:defRPr sz="2400" b="1">
                <a:solidFill>
                  <a:schemeClr val="tx1"/>
                </a:solidFill>
                <a:latin typeface="Arial" panose="020B0604020202020204" pitchFamily="34" charset="0"/>
              </a:defRPr>
            </a:lvl2pPr>
            <a:lvl3pPr marL="1143000" indent="-228600" defTabSz="942975">
              <a:defRPr sz="2400" b="1">
                <a:solidFill>
                  <a:schemeClr val="tx1"/>
                </a:solidFill>
                <a:latin typeface="Arial" panose="020B0604020202020204" pitchFamily="34" charset="0"/>
              </a:defRPr>
            </a:lvl3pPr>
            <a:lvl4pPr marL="1600200" indent="-228600" defTabSz="942975">
              <a:defRPr sz="2400" b="1">
                <a:solidFill>
                  <a:schemeClr val="tx1"/>
                </a:solidFill>
                <a:latin typeface="Arial" panose="020B0604020202020204" pitchFamily="34" charset="0"/>
              </a:defRPr>
            </a:lvl4pPr>
            <a:lvl5pPr marL="2057400" indent="-228600" defTabSz="942975">
              <a:defRPr sz="2400" b="1">
                <a:solidFill>
                  <a:schemeClr val="tx1"/>
                </a:solidFill>
                <a:latin typeface="Arial" panose="020B0604020202020204" pitchFamily="34" charset="0"/>
              </a:defRPr>
            </a:lvl5pPr>
            <a:lvl6pPr marL="2514600" indent="-228600" defTabSz="942975" eaLnBrk="0" fontAlgn="base" hangingPunct="0">
              <a:spcBef>
                <a:spcPct val="0"/>
              </a:spcBef>
              <a:spcAft>
                <a:spcPct val="0"/>
              </a:spcAft>
              <a:defRPr sz="2400" b="1">
                <a:solidFill>
                  <a:schemeClr val="tx1"/>
                </a:solidFill>
                <a:latin typeface="Arial" panose="020B0604020202020204" pitchFamily="34" charset="0"/>
              </a:defRPr>
            </a:lvl6pPr>
            <a:lvl7pPr marL="2971800" indent="-228600" defTabSz="942975" eaLnBrk="0" fontAlgn="base" hangingPunct="0">
              <a:spcBef>
                <a:spcPct val="0"/>
              </a:spcBef>
              <a:spcAft>
                <a:spcPct val="0"/>
              </a:spcAft>
              <a:defRPr sz="2400" b="1">
                <a:solidFill>
                  <a:schemeClr val="tx1"/>
                </a:solidFill>
                <a:latin typeface="Arial" panose="020B0604020202020204" pitchFamily="34" charset="0"/>
              </a:defRPr>
            </a:lvl7pPr>
            <a:lvl8pPr marL="3429000" indent="-228600" defTabSz="942975" eaLnBrk="0" fontAlgn="base" hangingPunct="0">
              <a:spcBef>
                <a:spcPct val="0"/>
              </a:spcBef>
              <a:spcAft>
                <a:spcPct val="0"/>
              </a:spcAft>
              <a:defRPr sz="2400" b="1">
                <a:solidFill>
                  <a:schemeClr val="tx1"/>
                </a:solidFill>
                <a:latin typeface="Arial" panose="020B0604020202020204" pitchFamily="34" charset="0"/>
              </a:defRPr>
            </a:lvl8pPr>
            <a:lvl9pPr marL="3886200" indent="-228600" defTabSz="942975" eaLnBrk="0" fontAlgn="base" hangingPunct="0">
              <a:spcBef>
                <a:spcPct val="0"/>
              </a:spcBef>
              <a:spcAft>
                <a:spcPct val="0"/>
              </a:spcAft>
              <a:defRPr sz="2400" b="1">
                <a:solidFill>
                  <a:schemeClr val="tx1"/>
                </a:solidFill>
                <a:latin typeface="Arial" panose="020B0604020202020204" pitchFamily="34" charset="0"/>
              </a:defRPr>
            </a:lvl9pPr>
          </a:lstStyle>
          <a:p>
            <a:fld id="{1155522D-CA2E-447E-91CF-929CE6D4D9B1}" type="slidenum">
              <a:rPr lang="en-US" altLang="en-US" sz="1200" b="0" smtClean="0">
                <a:latin typeface="Times New Roman" panose="02020603050405020304" pitchFamily="18" charset="0"/>
              </a:rPr>
              <a:pPr/>
              <a:t>36</a:t>
            </a:fld>
            <a:endParaRPr lang="en-US" altLang="en-US" sz="1200" b="0" smtClean="0">
              <a:latin typeface="Times New Roman" panose="02020603050405020304" pitchFamily="18" charset="0"/>
            </a:endParaRPr>
          </a:p>
        </p:txBody>
      </p:sp>
    </p:spTree>
    <p:extLst>
      <p:ext uri="{BB962C8B-B14F-4D97-AF65-F5344CB8AC3E}">
        <p14:creationId xmlns:p14="http://schemas.microsoft.com/office/powerpoint/2010/main" val="3952436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3B39FC-D0DD-4455-BC25-C7EFE9265554}" type="datetimeFigureOut">
              <a:rPr lang="en-US" smtClean="0"/>
              <a:t>7/17/2015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4001103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3B39FC-D0DD-4455-BC25-C7EFE9265554}" type="datetimeFigureOut">
              <a:rPr lang="en-US" smtClean="0"/>
              <a:t>7/17/2015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1172847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3B39FC-D0DD-4455-BC25-C7EFE9265554}" type="datetimeFigureOut">
              <a:rPr lang="en-US" smtClean="0"/>
              <a:t>7/17/2015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3506157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3B39FC-D0DD-4455-BC25-C7EFE9265554}" type="datetimeFigureOut">
              <a:rPr lang="en-US" smtClean="0"/>
              <a:t>7/17/2015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2076673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3B39FC-D0DD-4455-BC25-C7EFE9265554}" type="datetimeFigureOut">
              <a:rPr lang="en-US" smtClean="0"/>
              <a:t>7/17/2015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3564114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3B39FC-D0DD-4455-BC25-C7EFE9265554}" type="datetimeFigureOut">
              <a:rPr lang="en-US" smtClean="0"/>
              <a:t>7/17/2015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2848732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3B39FC-D0DD-4455-BC25-C7EFE9265554}" type="datetimeFigureOut">
              <a:rPr lang="en-US" smtClean="0"/>
              <a:t>7/17/2015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2227397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3B39FC-D0DD-4455-BC25-C7EFE9265554}" type="datetimeFigureOut">
              <a:rPr lang="en-US" smtClean="0"/>
              <a:t>7/17/2015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841188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3B39FC-D0DD-4455-BC25-C7EFE9265554}" type="datetimeFigureOut">
              <a:rPr lang="en-US" smtClean="0"/>
              <a:t>7/17/2015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2415575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3B39FC-D0DD-4455-BC25-C7EFE9265554}" type="datetimeFigureOut">
              <a:rPr lang="en-US" smtClean="0"/>
              <a:t>7/17/2015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309173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3B39FC-D0DD-4455-BC25-C7EFE9265554}" type="datetimeFigureOut">
              <a:rPr lang="en-US" smtClean="0"/>
              <a:t>7/17/2015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1221108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3B39FC-D0DD-4455-BC25-C7EFE9265554}" type="datetimeFigureOut">
              <a:rPr lang="en-US" smtClean="0"/>
              <a:t>7/17/2015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7F5DF8-4A4E-42D5-8126-165BE8A29F39}" type="slidenum">
              <a:rPr lang="en-US" smtClean="0"/>
              <a:t>‹#›</a:t>
            </a:fld>
            <a:endParaRPr lang="en-US"/>
          </a:p>
        </p:txBody>
      </p:sp>
    </p:spTree>
    <p:extLst>
      <p:ext uri="{BB962C8B-B14F-4D97-AF65-F5344CB8AC3E}">
        <p14:creationId xmlns:p14="http://schemas.microsoft.com/office/powerpoint/2010/main" val="3694668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43.jpeg"/></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49.png"/><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3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gi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2.gif"/><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 Id="rId4" Type="http://schemas.openxmlformats.org/officeDocument/2006/relationships/image" Target="../media/image65.jpeg"/></Relationships>
</file>

<file path=ppt/slides/_rels/slide4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jpeg"/><Relationship Id="rId1" Type="http://schemas.openxmlformats.org/officeDocument/2006/relationships/slideLayout" Target="../slideLayouts/slideLayout7.xml"/><Relationship Id="rId4" Type="http://schemas.openxmlformats.org/officeDocument/2006/relationships/image" Target="../media/image7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 y="1103586"/>
            <a:ext cx="6495392" cy="1614835"/>
          </a:xfrm>
          <a:solidFill>
            <a:srgbClr val="33CCFF"/>
          </a:solidFill>
        </p:spPr>
        <p:txBody>
          <a:bodyPr>
            <a:normAutofit fontScale="92500" lnSpcReduction="20000"/>
          </a:bodyPr>
          <a:lstStyle/>
          <a:p>
            <a:r>
              <a:rPr lang="en-US" sz="2800" b="1" dirty="0" smtClean="0"/>
              <a:t>CHAPTER 22 – Part 2</a:t>
            </a:r>
          </a:p>
          <a:p>
            <a:r>
              <a:rPr lang="en-US" sz="2800" b="1" dirty="0" smtClean="0"/>
              <a:t>INTERNATIONAL</a:t>
            </a:r>
          </a:p>
          <a:p>
            <a:r>
              <a:rPr lang="en-US" sz="2800" b="1" dirty="0" smtClean="0"/>
              <a:t>MONETARY</a:t>
            </a:r>
          </a:p>
          <a:p>
            <a:r>
              <a:rPr lang="en-US" sz="2800" b="1" dirty="0" smtClean="0"/>
              <a:t>ORGANIZATIONS</a:t>
            </a:r>
          </a:p>
        </p:txBody>
      </p:sp>
      <p:sp>
        <p:nvSpPr>
          <p:cNvPr id="4" name="Title 3"/>
          <p:cNvSpPr>
            <a:spLocks noGrp="1"/>
          </p:cNvSpPr>
          <p:nvPr>
            <p:ph type="ctrTitle"/>
          </p:nvPr>
        </p:nvSpPr>
        <p:spPr>
          <a:xfrm>
            <a:off x="0" y="9013"/>
            <a:ext cx="12192000" cy="1094573"/>
          </a:xfrm>
          <a:solidFill>
            <a:srgbClr val="66FFFF"/>
          </a:solidFill>
        </p:spPr>
        <p:txBody>
          <a:bodyPr>
            <a:normAutofit fontScale="90000"/>
          </a:bodyPr>
          <a:lstStyle/>
          <a:p>
            <a:pPr>
              <a:lnSpc>
                <a:spcPct val="50000"/>
              </a:lnSpc>
            </a:pPr>
            <a:r>
              <a:rPr lang="en-US" b="1" dirty="0" smtClean="0"/>
              <a:t/>
            </a:r>
            <a:br>
              <a:rPr lang="en-US" b="1" dirty="0" smtClean="0"/>
            </a:br>
            <a:r>
              <a:rPr lang="en-US" b="1" dirty="0"/>
              <a:t/>
            </a:r>
            <a:br>
              <a:rPr lang="en-US" b="1" dirty="0"/>
            </a:br>
            <a:r>
              <a:rPr lang="en-US" b="1" dirty="0" smtClean="0"/>
              <a:t/>
            </a:r>
            <a:br>
              <a:rPr lang="en-US" b="1" dirty="0" smtClean="0"/>
            </a:br>
            <a:r>
              <a:rPr lang="en-US" sz="4900" b="1" dirty="0"/>
              <a:t/>
            </a:r>
            <a:br>
              <a:rPr lang="en-US" sz="4900" b="1" dirty="0"/>
            </a:br>
            <a:r>
              <a:rPr lang="en-US" sz="4000" b="1" dirty="0" smtClean="0"/>
              <a:t>The </a:t>
            </a:r>
            <a:r>
              <a:rPr lang="en-US" sz="4000" b="1" dirty="0"/>
              <a:t>Lost Science of Money</a:t>
            </a:r>
            <a:br>
              <a:rPr lang="en-US" sz="4000" b="1" dirty="0"/>
            </a:br>
            <a:r>
              <a:rPr lang="en-US" sz="4000" dirty="0"/>
              <a:t>		</a:t>
            </a:r>
            <a:endParaRPr lang="en-US" sz="4900" dirty="0"/>
          </a:p>
        </p:txBody>
      </p:sp>
      <p:sp>
        <p:nvSpPr>
          <p:cNvPr id="6" name="TextBox 5"/>
          <p:cNvSpPr txBox="1"/>
          <p:nvPr/>
        </p:nvSpPr>
        <p:spPr>
          <a:xfrm>
            <a:off x="1668379" y="6256421"/>
            <a:ext cx="45719" cy="369332"/>
          </a:xfrm>
          <a:prstGeom prst="rect">
            <a:avLst/>
          </a:prstGeom>
          <a:noFill/>
        </p:spPr>
        <p:txBody>
          <a:bodyPr wrap="square" rtlCol="0">
            <a:spAutoFit/>
          </a:bodyPr>
          <a:lstStyle/>
          <a:p>
            <a:endParaRPr lang="en-US" dirty="0"/>
          </a:p>
        </p:txBody>
      </p:sp>
      <p:pic>
        <p:nvPicPr>
          <p:cNvPr id="1026" name="Picture 2" descr="https://upload.wikimedia.org/wikipedia/commons/thumb/b/bb/Logo_The_World_Bank.svg/1280px-Logo_The_World_Bank.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90498"/>
            <a:ext cx="3511482" cy="27116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2.bp.blogspot.com/--Dct6GQz77I/Td4GGxAWrCI/AAAAAAAADfo/hjNzrlvt9_M/s1600/International_Monetary_Fund_logo.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1482" y="4146332"/>
            <a:ext cx="2660342" cy="27116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bulbul.com/imf/IMF.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0557" y="1118241"/>
            <a:ext cx="5901443" cy="5739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8646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p:nvPr/>
        </p:nvSpPr>
        <p:spPr>
          <a:xfrm>
            <a:off x="0" y="0"/>
            <a:ext cx="12191999" cy="738664"/>
          </a:xfrm>
          <a:prstGeom prst="rect">
            <a:avLst/>
          </a:prstGeom>
          <a:solidFill>
            <a:srgbClr val="FFFF00"/>
          </a:solidFill>
        </p:spPr>
        <p:txBody>
          <a:bodyPr wrap="square">
            <a:spAutoFit/>
          </a:bodyPr>
          <a:lstStyle/>
          <a:p>
            <a:pPr marL="457200" indent="-457200" algn="ctr">
              <a:buFont typeface="+mj-lt"/>
              <a:buAutoNum type="arabicPeriod"/>
            </a:pPr>
            <a:r>
              <a:rPr lang="en-US" sz="2400" b="1" dirty="0" smtClean="0">
                <a:latin typeface="Courier New" panose="02070309020205020404" pitchFamily="49" charset="0"/>
                <a:cs typeface="Courier New" panose="02070309020205020404" pitchFamily="49" charset="0"/>
              </a:rPr>
              <a:t>1971</a:t>
            </a:r>
            <a:r>
              <a:rPr lang="en-US" sz="2400" b="1" dirty="0">
                <a:latin typeface="Courier New" panose="02070309020205020404" pitchFamily="49" charset="0"/>
                <a:cs typeface="Courier New" panose="02070309020205020404" pitchFamily="49" charset="0"/>
              </a:rPr>
              <a:t>: END OF BRETTON WOODS BUT IMF </a:t>
            </a:r>
            <a:r>
              <a:rPr lang="en-US" sz="2400" b="1" dirty="0" smtClean="0">
                <a:latin typeface="Courier New" panose="02070309020205020404" pitchFamily="49" charset="0"/>
                <a:cs typeface="Courier New" panose="02070309020205020404" pitchFamily="49" charset="0"/>
              </a:rPr>
              <a:t>CONTINUES</a:t>
            </a:r>
          </a:p>
          <a:p>
            <a:pPr marL="457200" indent="-457200" algn="ctr">
              <a:buFont typeface="+mj-lt"/>
              <a:buAutoNum type="alphaLcParenR" startAt="3"/>
            </a:pPr>
            <a:r>
              <a:rPr lang="en-US" b="1" dirty="0">
                <a:latin typeface="Courier New" panose="02070309020205020404" pitchFamily="49" charset="0"/>
                <a:cs typeface="Courier New" panose="02070309020205020404" pitchFamily="49" charset="0"/>
              </a:rPr>
              <a:t>IMF’s Money Creation </a:t>
            </a:r>
            <a:r>
              <a:rPr lang="en-US" b="1" dirty="0" smtClean="0">
                <a:latin typeface="Courier New" panose="02070309020205020404" pitchFamily="49" charset="0"/>
                <a:cs typeface="Courier New" panose="02070309020205020404" pitchFamily="49" charset="0"/>
              </a:rPr>
              <a:t>Powers: Reserves</a:t>
            </a:r>
            <a:endParaRPr lang="en-US" sz="2000" b="1" dirty="0" smtClean="0">
              <a:latin typeface="Courier New" panose="02070309020205020404" pitchFamily="49" charset="0"/>
              <a:cs typeface="Courier New" panose="02070309020205020404" pitchFamily="49" charset="0"/>
            </a:endParaRPr>
          </a:p>
        </p:txBody>
      </p:sp>
      <p:sp>
        <p:nvSpPr>
          <p:cNvPr id="10" name="Rectangle 9"/>
          <p:cNvSpPr/>
          <p:nvPr/>
        </p:nvSpPr>
        <p:spPr>
          <a:xfrm>
            <a:off x="0" y="2002221"/>
            <a:ext cx="2412123" cy="2554545"/>
          </a:xfrm>
          <a:prstGeom prst="rect">
            <a:avLst/>
          </a:prstGeom>
          <a:solidFill>
            <a:srgbClr val="FFFFCD"/>
          </a:solidFill>
        </p:spPr>
        <p:txBody>
          <a:bodyPr wrap="square">
            <a:spAutoFit/>
          </a:bodyPr>
          <a:lstStyle/>
          <a:p>
            <a:r>
              <a:rPr lang="en-US" sz="1600" b="1" dirty="0" smtClean="0">
                <a:latin typeface="Courier New" panose="02070309020205020404" pitchFamily="49" charset="0"/>
                <a:cs typeface="Courier New" panose="02070309020205020404" pitchFamily="49" charset="0"/>
              </a:rPr>
              <a:t>From 1975, leading industrial currencies, besides the US$, became usable as reserves:   Deutschmarks</a:t>
            </a:r>
          </a:p>
          <a:p>
            <a:r>
              <a:rPr lang="en-US" sz="1600" b="1" dirty="0" smtClean="0">
                <a:latin typeface="Courier New" panose="02070309020205020404" pitchFamily="49" charset="0"/>
                <a:cs typeface="Courier New" panose="02070309020205020404" pitchFamily="49" charset="0"/>
              </a:rPr>
              <a:t>Yen</a:t>
            </a:r>
          </a:p>
          <a:p>
            <a:r>
              <a:rPr lang="en-US" sz="1600" b="1" dirty="0" smtClean="0">
                <a:latin typeface="Courier New" panose="02070309020205020404" pitchFamily="49" charset="0"/>
                <a:cs typeface="Courier New" panose="02070309020205020404" pitchFamily="49" charset="0"/>
              </a:rPr>
              <a:t>Swiss Franc</a:t>
            </a:r>
          </a:p>
          <a:p>
            <a:r>
              <a:rPr lang="en-US" sz="1600" b="1" dirty="0" smtClean="0">
                <a:latin typeface="Courier New" panose="02070309020205020404" pitchFamily="49" charset="0"/>
                <a:cs typeface="Courier New" panose="02070309020205020404" pitchFamily="49" charset="0"/>
              </a:rPr>
              <a:t>Pound Sterling</a:t>
            </a:r>
            <a:endParaRPr lang="en-US" sz="1600" b="1" dirty="0">
              <a:latin typeface="Courier New" panose="02070309020205020404" pitchFamily="49" charset="0"/>
              <a:cs typeface="Courier New" panose="02070309020205020404" pitchFamily="49" charset="0"/>
            </a:endParaRPr>
          </a:p>
        </p:txBody>
      </p:sp>
      <p:pic>
        <p:nvPicPr>
          <p:cNvPr id="2050" name="Picture 2" descr="https://www.goldbroker.com/media/image/cms/media/images/composition-devises-FMI-reserves-devises-etrang%C3%A8res-cof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2124" y="800219"/>
            <a:ext cx="9779874" cy="608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532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523220"/>
          </a:xfrm>
          <a:prstGeom prst="rect">
            <a:avLst/>
          </a:prstGeom>
          <a:solidFill>
            <a:srgbClr val="FFFF00"/>
          </a:solidFill>
        </p:spPr>
        <p:txBody>
          <a:bodyPr wrap="square">
            <a:spAutoFit/>
          </a:bodyPr>
          <a:lstStyle/>
          <a:p>
            <a:pPr marL="514350" indent="-514350" algn="ctr">
              <a:buFont typeface="+mj-lt"/>
              <a:buAutoNum type="arabicPeriod"/>
            </a:pPr>
            <a:r>
              <a:rPr lang="en-US" sz="2800" b="1" dirty="0" smtClean="0">
                <a:latin typeface="Courier New" panose="02070309020205020404" pitchFamily="49" charset="0"/>
                <a:cs typeface="Courier New" panose="02070309020205020404" pitchFamily="49" charset="0"/>
              </a:rPr>
              <a:t> 1971</a:t>
            </a:r>
            <a:r>
              <a:rPr lang="en-US" sz="2800" b="1" dirty="0">
                <a:latin typeface="Courier New" panose="02070309020205020404" pitchFamily="49" charset="0"/>
                <a:cs typeface="Courier New" panose="02070309020205020404" pitchFamily="49" charset="0"/>
              </a:rPr>
              <a:t>: END OF BRETTON WOODS BUT IMF </a:t>
            </a:r>
            <a:r>
              <a:rPr lang="en-US" sz="2800" b="1" dirty="0" smtClean="0">
                <a:latin typeface="Courier New" panose="02070309020205020404" pitchFamily="49" charset="0"/>
                <a:cs typeface="Courier New" panose="02070309020205020404" pitchFamily="49" charset="0"/>
              </a:rPr>
              <a:t>CONTINUES</a:t>
            </a:r>
          </a:p>
        </p:txBody>
      </p:sp>
      <p:sp>
        <p:nvSpPr>
          <p:cNvPr id="2" name="Rectangle 1"/>
          <p:cNvSpPr/>
          <p:nvPr/>
        </p:nvSpPr>
        <p:spPr>
          <a:xfrm>
            <a:off x="1907628" y="2713958"/>
            <a:ext cx="8135006" cy="830997"/>
          </a:xfrm>
          <a:prstGeom prst="rect">
            <a:avLst/>
          </a:prstGeom>
          <a:solidFill>
            <a:srgbClr val="FFFF00"/>
          </a:solidFill>
        </p:spPr>
        <p:txBody>
          <a:bodyPr wrap="square">
            <a:spAutoFit/>
          </a:bodyPr>
          <a:lstStyle/>
          <a:p>
            <a:pPr marL="914400" lvl="1" indent="-457200">
              <a:buFont typeface="+mj-lt"/>
              <a:buAutoNum type="alphaLcParenR" startAt="4"/>
            </a:pPr>
            <a:r>
              <a:rPr lang="en-US" sz="2400" b="1" dirty="0">
                <a:latin typeface="Courier New" panose="02070309020205020404" pitchFamily="49" charset="0"/>
                <a:cs typeface="Courier New" panose="02070309020205020404" pitchFamily="49" charset="0"/>
              </a:rPr>
              <a:t>IMF’s Money Creation Powers</a:t>
            </a:r>
            <a:r>
              <a:rPr lang="en-US" sz="2400" b="1" dirty="0" smtClean="0">
                <a:latin typeface="Courier New" panose="02070309020205020404" pitchFamily="49" charset="0"/>
                <a:cs typeface="Courier New" panose="02070309020205020404" pitchFamily="49" charset="0"/>
              </a:rPr>
              <a:t>:</a:t>
            </a:r>
          </a:p>
          <a:p>
            <a:pPr lvl="1"/>
            <a:r>
              <a:rPr lang="en-US" sz="2400" b="1" dirty="0">
                <a:latin typeface="Courier New" panose="02070309020205020404" pitchFamily="49" charset="0"/>
                <a:cs typeface="Courier New" panose="02070309020205020404" pitchFamily="49" charset="0"/>
              </a:rPr>
              <a:t> </a:t>
            </a:r>
            <a:r>
              <a:rPr lang="en-US" sz="2400" b="1" dirty="0" smtClean="0">
                <a:latin typeface="Courier New" panose="02070309020205020404" pitchFamily="49" charset="0"/>
                <a:cs typeface="Courier New" panose="02070309020205020404" pitchFamily="49" charset="0"/>
              </a:rPr>
              <a:t>              </a:t>
            </a:r>
            <a:r>
              <a:rPr lang="en-US" sz="2400" b="1" dirty="0">
                <a:latin typeface="Courier New" panose="02070309020205020404" pitchFamily="49" charset="0"/>
                <a:cs typeface="Courier New" panose="02070309020205020404" pitchFamily="49" charset="0"/>
              </a:rPr>
              <a:t>Member Quotas as Loan Fund</a:t>
            </a:r>
          </a:p>
        </p:txBody>
      </p:sp>
    </p:spTree>
    <p:extLst>
      <p:ext uri="{BB962C8B-B14F-4D97-AF65-F5344CB8AC3E}">
        <p14:creationId xmlns:p14="http://schemas.microsoft.com/office/powerpoint/2010/main" val="35673175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892552"/>
          </a:xfrm>
          <a:prstGeom prst="rect">
            <a:avLst/>
          </a:prstGeom>
          <a:solidFill>
            <a:srgbClr val="FFFF00"/>
          </a:solidFill>
        </p:spPr>
        <p:txBody>
          <a:bodyPr wrap="square">
            <a:spAutoFit/>
          </a:bodyPr>
          <a:lstStyle/>
          <a:p>
            <a:pPr marL="514350" indent="-514350" algn="ctr">
              <a:buFont typeface="+mj-lt"/>
              <a:buAutoNum type="arabicPeriod"/>
            </a:pPr>
            <a:r>
              <a:rPr lang="en-US" sz="2800" b="1" dirty="0" smtClean="0">
                <a:latin typeface="Courier New" panose="02070309020205020404" pitchFamily="49" charset="0"/>
                <a:cs typeface="Courier New" panose="02070309020205020404" pitchFamily="49" charset="0"/>
              </a:rPr>
              <a:t> 1971</a:t>
            </a:r>
            <a:r>
              <a:rPr lang="en-US" sz="2800" b="1" dirty="0">
                <a:latin typeface="Courier New" panose="02070309020205020404" pitchFamily="49" charset="0"/>
                <a:cs typeface="Courier New" panose="02070309020205020404" pitchFamily="49" charset="0"/>
              </a:rPr>
              <a:t>: END OF BRETTON WOODS BUT IMF </a:t>
            </a:r>
            <a:r>
              <a:rPr lang="en-US" sz="2800" b="1" dirty="0" smtClean="0">
                <a:latin typeface="Courier New" panose="02070309020205020404" pitchFamily="49" charset="0"/>
                <a:cs typeface="Courier New" panose="02070309020205020404" pitchFamily="49" charset="0"/>
              </a:rPr>
              <a:t>CONTINUES</a:t>
            </a:r>
          </a:p>
          <a:p>
            <a:pPr marL="914400" lvl="1" indent="-457200">
              <a:buFont typeface="+mj-lt"/>
              <a:buAutoNum type="alphaLcParenR" startAt="4"/>
            </a:pPr>
            <a:r>
              <a:rPr lang="en-US" sz="2400" b="1" dirty="0">
                <a:latin typeface="Courier New" panose="02070309020205020404" pitchFamily="49" charset="0"/>
                <a:cs typeface="Courier New" panose="02070309020205020404" pitchFamily="49" charset="0"/>
              </a:rPr>
              <a:t>IMF’s Money Creation </a:t>
            </a:r>
            <a:r>
              <a:rPr lang="en-US" sz="2400" b="1" dirty="0" smtClean="0">
                <a:latin typeface="Courier New" panose="02070309020205020404" pitchFamily="49" charset="0"/>
                <a:cs typeface="Courier New" panose="02070309020205020404" pitchFamily="49" charset="0"/>
              </a:rPr>
              <a:t>Powers: Member Quotas as Loan Fund</a:t>
            </a:r>
            <a:endParaRPr lang="en-US" sz="2400" b="1" dirty="0">
              <a:latin typeface="Courier New" panose="02070309020205020404" pitchFamily="49" charset="0"/>
              <a:cs typeface="Courier New" panose="02070309020205020404" pitchFamily="49" charset="0"/>
            </a:endParaRPr>
          </a:p>
        </p:txBody>
      </p:sp>
      <p:sp>
        <p:nvSpPr>
          <p:cNvPr id="4" name="TextBox 3"/>
          <p:cNvSpPr txBox="1"/>
          <p:nvPr/>
        </p:nvSpPr>
        <p:spPr>
          <a:xfrm>
            <a:off x="538634" y="2162372"/>
            <a:ext cx="4335516" cy="4524315"/>
          </a:xfrm>
          <a:prstGeom prst="rect">
            <a:avLst/>
          </a:prstGeom>
          <a:solidFill>
            <a:srgbClr val="FFFF00"/>
          </a:solidFill>
        </p:spPr>
        <p:txBody>
          <a:bodyPr wrap="square" rtlCol="0">
            <a:spAutoFit/>
          </a:bodyPr>
          <a:lstStyle/>
          <a:p>
            <a:r>
              <a:rPr lang="en-US" sz="2400" dirty="0" smtClean="0"/>
              <a:t>“The IMF can also create limited liquidity by extending loans to members.  </a:t>
            </a:r>
            <a:r>
              <a:rPr lang="en-US" sz="2400" u="sng" dirty="0" smtClean="0"/>
              <a:t>The source of the funds are the reserve quotas that the members deposit with the IMF.</a:t>
            </a:r>
            <a:r>
              <a:rPr lang="en-US" sz="2400" dirty="0" smtClean="0"/>
              <a:t>  Countries in trouble can borrow up to three times their quota; however, from 1982, the members limited the total amount that could be loaned out to 60% of the total of all IMF reserves.”          </a:t>
            </a:r>
            <a:r>
              <a:rPr lang="en-US" dirty="0" err="1" smtClean="0"/>
              <a:t>Zarlenga</a:t>
            </a:r>
            <a:r>
              <a:rPr lang="en-US" dirty="0" smtClean="0"/>
              <a:t>, </a:t>
            </a:r>
            <a:r>
              <a:rPr lang="en-US" i="1" dirty="0" smtClean="0"/>
              <a:t>LSM</a:t>
            </a:r>
            <a:r>
              <a:rPr lang="en-US" dirty="0" smtClean="0"/>
              <a:t>, p. 616 </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2331" y="855941"/>
            <a:ext cx="5759669" cy="6002060"/>
          </a:xfrm>
          <a:prstGeom prst="rect">
            <a:avLst/>
          </a:prstGeom>
        </p:spPr>
      </p:pic>
      <p:sp>
        <p:nvSpPr>
          <p:cNvPr id="7" name="TextBox 6"/>
          <p:cNvSpPr txBox="1"/>
          <p:nvPr/>
        </p:nvSpPr>
        <p:spPr>
          <a:xfrm>
            <a:off x="3567241" y="892552"/>
            <a:ext cx="2844048" cy="1138773"/>
          </a:xfrm>
          <a:prstGeom prst="rect">
            <a:avLst/>
          </a:prstGeom>
          <a:solidFill>
            <a:srgbClr val="FFFF93"/>
          </a:solidFill>
        </p:spPr>
        <p:txBody>
          <a:bodyPr wrap="none" rtlCol="0">
            <a:spAutoFit/>
          </a:bodyPr>
          <a:lstStyle/>
          <a:p>
            <a:r>
              <a:rPr lang="en-US" sz="2000" b="1" dirty="0" smtClean="0"/>
              <a:t>IMF MEMBER QUOTAS</a:t>
            </a:r>
          </a:p>
          <a:p>
            <a:r>
              <a:rPr lang="en-US" sz="2000" b="1" dirty="0" smtClean="0"/>
              <a:t>In millions of U.S. Dollars</a:t>
            </a:r>
            <a:endParaRPr lang="en-US" sz="2000" b="1" dirty="0"/>
          </a:p>
          <a:p>
            <a:r>
              <a:rPr lang="en-US" sz="1400" b="1" dirty="0" smtClean="0"/>
              <a:t>Source:  IMF 2014 Annual Report</a:t>
            </a:r>
          </a:p>
          <a:p>
            <a:r>
              <a:rPr lang="en-US" sz="1400" b="1" dirty="0"/>
              <a:t> </a:t>
            </a:r>
            <a:r>
              <a:rPr lang="en-US" sz="1400" b="1" dirty="0" smtClean="0"/>
              <a:t>               imf.org</a:t>
            </a:r>
            <a:endParaRPr lang="en-US" sz="1400" b="1" dirty="0"/>
          </a:p>
        </p:txBody>
      </p:sp>
    </p:spTree>
    <p:extLst>
      <p:ext uri="{BB962C8B-B14F-4D97-AF65-F5344CB8AC3E}">
        <p14:creationId xmlns:p14="http://schemas.microsoft.com/office/powerpoint/2010/main" val="4646410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2126" y="1819450"/>
            <a:ext cx="6876480" cy="4209348"/>
          </a:xfrm>
          <a:prstGeom prst="rect">
            <a:avLst/>
          </a:prstGeom>
        </p:spPr>
      </p:pic>
      <p:sp>
        <p:nvSpPr>
          <p:cNvPr id="3" name="TextBox 2"/>
          <p:cNvSpPr txBox="1"/>
          <p:nvPr/>
        </p:nvSpPr>
        <p:spPr>
          <a:xfrm>
            <a:off x="3484179" y="1292773"/>
            <a:ext cx="3030701" cy="646331"/>
          </a:xfrm>
          <a:prstGeom prst="rect">
            <a:avLst/>
          </a:prstGeom>
          <a:noFill/>
        </p:spPr>
        <p:txBody>
          <a:bodyPr wrap="none" rtlCol="0">
            <a:spAutoFit/>
          </a:bodyPr>
          <a:lstStyle/>
          <a:p>
            <a:r>
              <a:rPr lang="en-US" dirty="0" smtClean="0"/>
              <a:t>IMF QUOTA REVIEW</a:t>
            </a:r>
          </a:p>
          <a:p>
            <a:r>
              <a:rPr lang="en-US" dirty="0" smtClean="0"/>
              <a:t>2014 ANNUAL REPORT OF IMF</a:t>
            </a:r>
            <a:endParaRPr lang="en-US" dirty="0"/>
          </a:p>
        </p:txBody>
      </p:sp>
      <p:sp>
        <p:nvSpPr>
          <p:cNvPr id="4" name="Rectangle 3"/>
          <p:cNvSpPr/>
          <p:nvPr/>
        </p:nvSpPr>
        <p:spPr>
          <a:xfrm>
            <a:off x="0" y="0"/>
            <a:ext cx="12192000" cy="892552"/>
          </a:xfrm>
          <a:prstGeom prst="rect">
            <a:avLst/>
          </a:prstGeom>
          <a:solidFill>
            <a:srgbClr val="FFFF00"/>
          </a:solidFill>
        </p:spPr>
        <p:txBody>
          <a:bodyPr wrap="square">
            <a:spAutoFit/>
          </a:bodyPr>
          <a:lstStyle/>
          <a:p>
            <a:pPr marL="514350" indent="-514350" algn="ctr">
              <a:buFont typeface="+mj-lt"/>
              <a:buAutoNum type="arabicPeriod"/>
            </a:pPr>
            <a:r>
              <a:rPr lang="en-US" sz="2800" b="1" dirty="0" smtClean="0">
                <a:latin typeface="Courier New" panose="02070309020205020404" pitchFamily="49" charset="0"/>
                <a:cs typeface="Courier New" panose="02070309020205020404" pitchFamily="49" charset="0"/>
              </a:rPr>
              <a:t> 1971</a:t>
            </a:r>
            <a:r>
              <a:rPr lang="en-US" sz="2800" b="1" dirty="0">
                <a:latin typeface="Courier New" panose="02070309020205020404" pitchFamily="49" charset="0"/>
                <a:cs typeface="Courier New" panose="02070309020205020404" pitchFamily="49" charset="0"/>
              </a:rPr>
              <a:t>: END OF BRETTON WOODS BUT IMF </a:t>
            </a:r>
            <a:r>
              <a:rPr lang="en-US" sz="2800" b="1" dirty="0" smtClean="0">
                <a:latin typeface="Courier New" panose="02070309020205020404" pitchFamily="49" charset="0"/>
                <a:cs typeface="Courier New" panose="02070309020205020404" pitchFamily="49" charset="0"/>
              </a:rPr>
              <a:t>CONTINUES</a:t>
            </a:r>
          </a:p>
          <a:p>
            <a:pPr marL="914400" lvl="1" indent="-457200">
              <a:buFont typeface="+mj-lt"/>
              <a:buAutoNum type="alphaLcParenR" startAt="4"/>
            </a:pPr>
            <a:r>
              <a:rPr lang="en-US" sz="2400" b="1" dirty="0">
                <a:latin typeface="Courier New" panose="02070309020205020404" pitchFamily="49" charset="0"/>
                <a:cs typeface="Courier New" panose="02070309020205020404" pitchFamily="49" charset="0"/>
              </a:rPr>
              <a:t>IMF’s Money Creation </a:t>
            </a:r>
            <a:r>
              <a:rPr lang="en-US" sz="2400" b="1" dirty="0" smtClean="0">
                <a:latin typeface="Courier New" panose="02070309020205020404" pitchFamily="49" charset="0"/>
                <a:cs typeface="Courier New" panose="02070309020205020404" pitchFamily="49" charset="0"/>
              </a:rPr>
              <a:t>Powers: Member Quotas as Loan Fund</a:t>
            </a:r>
            <a:endParaRPr lang="en-US" sz="24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6222799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892552"/>
          </a:xfrm>
          <a:prstGeom prst="rect">
            <a:avLst/>
          </a:prstGeom>
          <a:solidFill>
            <a:srgbClr val="FFFF00"/>
          </a:solidFill>
        </p:spPr>
        <p:txBody>
          <a:bodyPr wrap="square">
            <a:spAutoFit/>
          </a:bodyPr>
          <a:lstStyle/>
          <a:p>
            <a:pPr marL="514350" indent="-514350" algn="ctr">
              <a:buFont typeface="+mj-lt"/>
              <a:buAutoNum type="arabicPeriod"/>
            </a:pPr>
            <a:r>
              <a:rPr lang="en-US" sz="2800" b="1" dirty="0" smtClean="0">
                <a:latin typeface="Courier New" panose="02070309020205020404" pitchFamily="49" charset="0"/>
                <a:cs typeface="Courier New" panose="02070309020205020404" pitchFamily="49" charset="0"/>
              </a:rPr>
              <a:t> 1971</a:t>
            </a:r>
            <a:r>
              <a:rPr lang="en-US" sz="2800" b="1" dirty="0">
                <a:latin typeface="Courier New" panose="02070309020205020404" pitchFamily="49" charset="0"/>
                <a:cs typeface="Courier New" panose="02070309020205020404" pitchFamily="49" charset="0"/>
              </a:rPr>
              <a:t>: END OF BRETTON WOODS BUT IMF </a:t>
            </a:r>
            <a:r>
              <a:rPr lang="en-US" sz="2800" b="1" dirty="0" smtClean="0">
                <a:latin typeface="Courier New" panose="02070309020205020404" pitchFamily="49" charset="0"/>
                <a:cs typeface="Courier New" panose="02070309020205020404" pitchFamily="49" charset="0"/>
              </a:rPr>
              <a:t>CONTINUES</a:t>
            </a:r>
          </a:p>
          <a:p>
            <a:pPr marL="914400" lvl="1" indent="-457200">
              <a:buFont typeface="+mj-lt"/>
              <a:buAutoNum type="alphaLcParenR" startAt="4"/>
            </a:pPr>
            <a:r>
              <a:rPr lang="en-US" sz="2400" b="1" dirty="0">
                <a:latin typeface="Courier New" panose="02070309020205020404" pitchFamily="49" charset="0"/>
                <a:cs typeface="Courier New" panose="02070309020205020404" pitchFamily="49" charset="0"/>
              </a:rPr>
              <a:t>IMF’s Money Creation </a:t>
            </a:r>
            <a:r>
              <a:rPr lang="en-US" sz="2400" b="1" dirty="0" smtClean="0">
                <a:latin typeface="Courier New" panose="02070309020205020404" pitchFamily="49" charset="0"/>
                <a:cs typeface="Courier New" panose="02070309020205020404" pitchFamily="49" charset="0"/>
              </a:rPr>
              <a:t>Powers: Member Quotas as Loan Fund</a:t>
            </a:r>
            <a:endParaRPr lang="en-US" sz="2400" b="1" dirty="0">
              <a:latin typeface="Courier New" panose="02070309020205020404" pitchFamily="49" charset="0"/>
              <a:cs typeface="Courier New" panose="02070309020205020404" pitchFamily="49" charset="0"/>
            </a:endParaRPr>
          </a:p>
        </p:txBody>
      </p:sp>
      <p:sp>
        <p:nvSpPr>
          <p:cNvPr id="5" name="TextBox 4"/>
          <p:cNvSpPr txBox="1"/>
          <p:nvPr/>
        </p:nvSpPr>
        <p:spPr>
          <a:xfrm>
            <a:off x="0" y="892551"/>
            <a:ext cx="12192000" cy="1015663"/>
          </a:xfrm>
          <a:prstGeom prst="rect">
            <a:avLst/>
          </a:prstGeom>
          <a:solidFill>
            <a:srgbClr val="FFFFCD"/>
          </a:solidFill>
        </p:spPr>
        <p:txBody>
          <a:bodyPr wrap="square" rtlCol="0">
            <a:spAutoFit/>
          </a:bodyPr>
          <a:lstStyle/>
          <a:p>
            <a:r>
              <a:rPr lang="en-US" sz="2000" dirty="0" smtClean="0"/>
              <a:t>“The IMF presents itself as a financial pool – an international reserve of money built up with contributions (known as quotas) from subscribing nations, that is, most nations of the world.  However, credit creation accompanies almost every aspect of IMF funding.”    			           </a:t>
            </a:r>
            <a:r>
              <a:rPr lang="en-US" dirty="0" err="1" smtClean="0"/>
              <a:t>Rowbotham</a:t>
            </a:r>
            <a:r>
              <a:rPr lang="en-US" dirty="0" smtClean="0"/>
              <a:t>, </a:t>
            </a:r>
            <a:r>
              <a:rPr lang="en-US" i="1" dirty="0" smtClean="0"/>
              <a:t>Goodbye America!, </a:t>
            </a:r>
            <a:r>
              <a:rPr lang="en-US" dirty="0" smtClean="0"/>
              <a:t>pub. 2000, p. 100</a:t>
            </a:r>
            <a:endParaRPr lang="en-US" dirty="0"/>
          </a:p>
        </p:txBody>
      </p:sp>
      <p:sp>
        <p:nvSpPr>
          <p:cNvPr id="6" name="TextBox 5"/>
          <p:cNvSpPr txBox="1"/>
          <p:nvPr/>
        </p:nvSpPr>
        <p:spPr>
          <a:xfrm>
            <a:off x="693683" y="2979682"/>
            <a:ext cx="5328745" cy="1569660"/>
          </a:xfrm>
          <a:prstGeom prst="rect">
            <a:avLst/>
          </a:prstGeom>
          <a:solidFill>
            <a:srgbClr val="FFC000"/>
          </a:solidFill>
        </p:spPr>
        <p:txBody>
          <a:bodyPr wrap="square" rtlCol="0">
            <a:spAutoFit/>
          </a:bodyPr>
          <a:lstStyle/>
          <a:p>
            <a:r>
              <a:rPr lang="en-US" sz="2400" dirty="0" smtClean="0"/>
              <a:t>#1</a:t>
            </a:r>
            <a:r>
              <a:rPr lang="en-US" dirty="0" smtClean="0"/>
              <a:t>   </a:t>
            </a:r>
            <a:r>
              <a:rPr lang="en-US" sz="1400" dirty="0" err="1" smtClean="0"/>
              <a:t>Rowbotham</a:t>
            </a:r>
            <a:r>
              <a:rPr lang="en-US" sz="1400" dirty="0" smtClean="0"/>
              <a:t>, </a:t>
            </a:r>
            <a:r>
              <a:rPr lang="en-US" sz="1400" i="1" dirty="0" smtClean="0"/>
              <a:t>Goodbye America!, </a:t>
            </a:r>
            <a:r>
              <a:rPr lang="en-US" sz="1400" dirty="0" smtClean="0"/>
              <a:t>p. 100</a:t>
            </a:r>
            <a:r>
              <a:rPr lang="en-US" dirty="0" smtClean="0"/>
              <a:t>:</a:t>
            </a:r>
          </a:p>
          <a:p>
            <a:endParaRPr lang="en-US" dirty="0"/>
          </a:p>
          <a:p>
            <a:r>
              <a:rPr lang="en-US" dirty="0" smtClean="0"/>
              <a:t>25% of each nation’s IMF quota is paid in the form of gold.   This is the only component of the IMF money creating powers that does not create new debt.</a:t>
            </a:r>
            <a:endParaRPr lang="en-US" dirty="0"/>
          </a:p>
        </p:txBody>
      </p:sp>
      <p:pic>
        <p:nvPicPr>
          <p:cNvPr id="1026" name="Picture 2" descr="http://www.theage.com.au/ffximage/2006/09/19/GOLD,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6733" y="2979682"/>
            <a:ext cx="4794797" cy="3061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9462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892552"/>
          </a:xfrm>
          <a:prstGeom prst="rect">
            <a:avLst/>
          </a:prstGeom>
          <a:solidFill>
            <a:srgbClr val="FFFF00"/>
          </a:solidFill>
        </p:spPr>
        <p:txBody>
          <a:bodyPr wrap="square">
            <a:spAutoFit/>
          </a:bodyPr>
          <a:lstStyle/>
          <a:p>
            <a:pPr marL="514350" indent="-514350" algn="ctr">
              <a:buFont typeface="+mj-lt"/>
              <a:buAutoNum type="arabicPeriod"/>
            </a:pPr>
            <a:r>
              <a:rPr lang="en-US" sz="2800" b="1" dirty="0" smtClean="0">
                <a:latin typeface="Courier New" panose="02070309020205020404" pitchFamily="49" charset="0"/>
                <a:cs typeface="Courier New" panose="02070309020205020404" pitchFamily="49" charset="0"/>
              </a:rPr>
              <a:t> 1971</a:t>
            </a:r>
            <a:r>
              <a:rPr lang="en-US" sz="2800" b="1" dirty="0">
                <a:latin typeface="Courier New" panose="02070309020205020404" pitchFamily="49" charset="0"/>
                <a:cs typeface="Courier New" panose="02070309020205020404" pitchFamily="49" charset="0"/>
              </a:rPr>
              <a:t>: END OF BRETTON WOODS BUT IMF </a:t>
            </a:r>
            <a:r>
              <a:rPr lang="en-US" sz="2800" b="1" dirty="0" smtClean="0">
                <a:latin typeface="Courier New" panose="02070309020205020404" pitchFamily="49" charset="0"/>
                <a:cs typeface="Courier New" panose="02070309020205020404" pitchFamily="49" charset="0"/>
              </a:rPr>
              <a:t>CONTINUES</a:t>
            </a:r>
          </a:p>
          <a:p>
            <a:pPr marL="914400" lvl="1" indent="-457200">
              <a:buFont typeface="+mj-lt"/>
              <a:buAutoNum type="alphaLcParenR" startAt="4"/>
            </a:pPr>
            <a:r>
              <a:rPr lang="en-US" sz="2400" b="1" dirty="0">
                <a:latin typeface="Courier New" panose="02070309020205020404" pitchFamily="49" charset="0"/>
                <a:cs typeface="Courier New" panose="02070309020205020404" pitchFamily="49" charset="0"/>
              </a:rPr>
              <a:t>IMF’s Money Creation </a:t>
            </a:r>
            <a:r>
              <a:rPr lang="en-US" sz="2400" b="1" dirty="0" smtClean="0">
                <a:latin typeface="Courier New" panose="02070309020205020404" pitchFamily="49" charset="0"/>
                <a:cs typeface="Courier New" panose="02070309020205020404" pitchFamily="49" charset="0"/>
              </a:rPr>
              <a:t>Powers: Member Quotas as Loan Fund</a:t>
            </a:r>
            <a:endParaRPr lang="en-US" sz="2400" b="1" dirty="0">
              <a:latin typeface="Courier New" panose="02070309020205020404" pitchFamily="49" charset="0"/>
              <a:cs typeface="Courier New" panose="02070309020205020404" pitchFamily="49" charset="0"/>
            </a:endParaRPr>
          </a:p>
        </p:txBody>
      </p:sp>
      <p:sp>
        <p:nvSpPr>
          <p:cNvPr id="5" name="TextBox 4"/>
          <p:cNvSpPr txBox="1"/>
          <p:nvPr/>
        </p:nvSpPr>
        <p:spPr>
          <a:xfrm>
            <a:off x="0" y="892551"/>
            <a:ext cx="12192000" cy="1015663"/>
          </a:xfrm>
          <a:prstGeom prst="rect">
            <a:avLst/>
          </a:prstGeom>
          <a:solidFill>
            <a:srgbClr val="FFFFCD"/>
          </a:solidFill>
        </p:spPr>
        <p:txBody>
          <a:bodyPr wrap="square" rtlCol="0">
            <a:spAutoFit/>
          </a:bodyPr>
          <a:lstStyle/>
          <a:p>
            <a:r>
              <a:rPr lang="en-US" sz="2000" dirty="0" smtClean="0"/>
              <a:t>“The IMF presents itself as a financial pool – an international reserve of money built up with contributions (known as quotas) from subscribing nations, that is, most nations of the world.  However, credit creation accompanies almost every aspect of IMF funding.”    			           </a:t>
            </a:r>
            <a:r>
              <a:rPr lang="en-US" dirty="0" err="1" smtClean="0"/>
              <a:t>Rowbotham</a:t>
            </a:r>
            <a:r>
              <a:rPr lang="en-US" dirty="0" smtClean="0"/>
              <a:t>, </a:t>
            </a:r>
            <a:r>
              <a:rPr lang="en-US" i="1" dirty="0" smtClean="0"/>
              <a:t>Goodbye America!, </a:t>
            </a:r>
            <a:r>
              <a:rPr lang="en-US" dirty="0" smtClean="0"/>
              <a:t>pub. 2000, p. 100</a:t>
            </a:r>
            <a:endParaRPr lang="en-US" dirty="0"/>
          </a:p>
        </p:txBody>
      </p:sp>
      <p:sp>
        <p:nvSpPr>
          <p:cNvPr id="6" name="TextBox 5"/>
          <p:cNvSpPr txBox="1"/>
          <p:nvPr/>
        </p:nvSpPr>
        <p:spPr>
          <a:xfrm>
            <a:off x="157656" y="2663381"/>
            <a:ext cx="5328745" cy="3231654"/>
          </a:xfrm>
          <a:prstGeom prst="rect">
            <a:avLst/>
          </a:prstGeom>
          <a:solidFill>
            <a:srgbClr val="FFC000"/>
          </a:solidFill>
        </p:spPr>
        <p:txBody>
          <a:bodyPr wrap="square" rtlCol="0">
            <a:spAutoFit/>
          </a:bodyPr>
          <a:lstStyle/>
          <a:p>
            <a:r>
              <a:rPr lang="en-US" sz="2400" dirty="0" smtClean="0"/>
              <a:t>#2</a:t>
            </a:r>
            <a:r>
              <a:rPr lang="en-US" dirty="0" smtClean="0"/>
              <a:t>    </a:t>
            </a:r>
            <a:r>
              <a:rPr lang="en-US" sz="1400" dirty="0" err="1"/>
              <a:t>Rowbotham</a:t>
            </a:r>
            <a:r>
              <a:rPr lang="en-US" sz="1400" dirty="0"/>
              <a:t>, </a:t>
            </a:r>
            <a:r>
              <a:rPr lang="en-US" sz="1400" i="1" dirty="0"/>
              <a:t>Goodbye America!, </a:t>
            </a:r>
            <a:r>
              <a:rPr lang="en-US" sz="1400" dirty="0"/>
              <a:t>p. </a:t>
            </a:r>
            <a:r>
              <a:rPr lang="en-US" sz="1400" dirty="0" smtClean="0"/>
              <a:t>100</a:t>
            </a:r>
            <a:endParaRPr lang="en-US" sz="1400" dirty="0"/>
          </a:p>
          <a:p>
            <a:endParaRPr lang="en-US" dirty="0"/>
          </a:p>
          <a:p>
            <a:r>
              <a:rPr lang="en-US" dirty="0" smtClean="0"/>
              <a:t>The 75% of a nation’s quota payable in national currency is today invariably funded by the government concerned through the sale of bonds, thus adding to that nation’s national debt.</a:t>
            </a:r>
          </a:p>
          <a:p>
            <a:endParaRPr lang="en-US" dirty="0"/>
          </a:p>
          <a:p>
            <a:r>
              <a:rPr lang="en-US" dirty="0" smtClean="0"/>
              <a:t>This involves the sale of government bonds to commercial banks, leading to money creation by those banks.  This source of revenue forms the main fund of IMF monies available to developing nations.</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5587" y="2465907"/>
            <a:ext cx="6373114" cy="3534268"/>
          </a:xfrm>
          <a:prstGeom prst="rect">
            <a:avLst/>
          </a:prstGeom>
        </p:spPr>
      </p:pic>
    </p:spTree>
    <p:extLst>
      <p:ext uri="{BB962C8B-B14F-4D97-AF65-F5344CB8AC3E}">
        <p14:creationId xmlns:p14="http://schemas.microsoft.com/office/powerpoint/2010/main" val="4049280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892552"/>
          </a:xfrm>
          <a:prstGeom prst="rect">
            <a:avLst/>
          </a:prstGeom>
          <a:solidFill>
            <a:srgbClr val="FFFF00"/>
          </a:solidFill>
        </p:spPr>
        <p:txBody>
          <a:bodyPr wrap="square">
            <a:spAutoFit/>
          </a:bodyPr>
          <a:lstStyle/>
          <a:p>
            <a:pPr marL="514350" indent="-514350" algn="ctr">
              <a:buFont typeface="+mj-lt"/>
              <a:buAutoNum type="arabicPeriod"/>
            </a:pPr>
            <a:r>
              <a:rPr lang="en-US" sz="2800" b="1" dirty="0" smtClean="0">
                <a:latin typeface="Courier New" panose="02070309020205020404" pitchFamily="49" charset="0"/>
                <a:cs typeface="Courier New" panose="02070309020205020404" pitchFamily="49" charset="0"/>
              </a:rPr>
              <a:t> 1971</a:t>
            </a:r>
            <a:r>
              <a:rPr lang="en-US" sz="2800" b="1" dirty="0">
                <a:latin typeface="Courier New" panose="02070309020205020404" pitchFamily="49" charset="0"/>
                <a:cs typeface="Courier New" panose="02070309020205020404" pitchFamily="49" charset="0"/>
              </a:rPr>
              <a:t>: END OF BRETTON WOODS BUT IMF </a:t>
            </a:r>
            <a:r>
              <a:rPr lang="en-US" sz="2800" b="1" dirty="0" smtClean="0">
                <a:latin typeface="Courier New" panose="02070309020205020404" pitchFamily="49" charset="0"/>
                <a:cs typeface="Courier New" panose="02070309020205020404" pitchFamily="49" charset="0"/>
              </a:rPr>
              <a:t>CONTINUES</a:t>
            </a:r>
          </a:p>
          <a:p>
            <a:pPr marL="914400" lvl="1" indent="-457200">
              <a:buFont typeface="+mj-lt"/>
              <a:buAutoNum type="alphaLcParenR" startAt="4"/>
            </a:pPr>
            <a:r>
              <a:rPr lang="en-US" sz="2400" b="1" dirty="0">
                <a:latin typeface="Courier New" panose="02070309020205020404" pitchFamily="49" charset="0"/>
                <a:cs typeface="Courier New" panose="02070309020205020404" pitchFamily="49" charset="0"/>
              </a:rPr>
              <a:t>IMF’s Money Creation </a:t>
            </a:r>
            <a:r>
              <a:rPr lang="en-US" sz="2400" b="1" dirty="0" smtClean="0">
                <a:latin typeface="Courier New" panose="02070309020205020404" pitchFamily="49" charset="0"/>
                <a:cs typeface="Courier New" panose="02070309020205020404" pitchFamily="49" charset="0"/>
              </a:rPr>
              <a:t>Powers: Member Quotas as Loan Fund</a:t>
            </a:r>
            <a:endParaRPr lang="en-US" sz="2400" b="1" dirty="0">
              <a:latin typeface="Courier New" panose="02070309020205020404" pitchFamily="49" charset="0"/>
              <a:cs typeface="Courier New" panose="02070309020205020404" pitchFamily="49" charset="0"/>
            </a:endParaRPr>
          </a:p>
        </p:txBody>
      </p:sp>
      <p:sp>
        <p:nvSpPr>
          <p:cNvPr id="5" name="TextBox 4"/>
          <p:cNvSpPr txBox="1"/>
          <p:nvPr/>
        </p:nvSpPr>
        <p:spPr>
          <a:xfrm>
            <a:off x="0" y="892551"/>
            <a:ext cx="12192000" cy="1015663"/>
          </a:xfrm>
          <a:prstGeom prst="rect">
            <a:avLst/>
          </a:prstGeom>
          <a:solidFill>
            <a:srgbClr val="FFFFCD"/>
          </a:solidFill>
        </p:spPr>
        <p:txBody>
          <a:bodyPr wrap="square" rtlCol="0">
            <a:spAutoFit/>
          </a:bodyPr>
          <a:lstStyle/>
          <a:p>
            <a:r>
              <a:rPr lang="en-US" sz="2000" dirty="0" smtClean="0"/>
              <a:t>“The IMF presents itself as a financial pool – an international reserve of money built up with contributions (known as quotas) from subscribing nations, that is, most nations of the world.  However, credit creation accompanies almost every aspect of IMF funding.”    			           </a:t>
            </a:r>
            <a:r>
              <a:rPr lang="en-US" dirty="0" err="1" smtClean="0"/>
              <a:t>Rowbotham</a:t>
            </a:r>
            <a:r>
              <a:rPr lang="en-US" dirty="0" smtClean="0"/>
              <a:t>, </a:t>
            </a:r>
            <a:r>
              <a:rPr lang="en-US" i="1" dirty="0" smtClean="0"/>
              <a:t>Goodbye America!, </a:t>
            </a:r>
            <a:r>
              <a:rPr lang="en-US" dirty="0" smtClean="0"/>
              <a:t>pub. 2000, p. 100</a:t>
            </a:r>
            <a:endParaRPr lang="en-US" dirty="0"/>
          </a:p>
        </p:txBody>
      </p:sp>
      <p:sp>
        <p:nvSpPr>
          <p:cNvPr id="6" name="TextBox 5"/>
          <p:cNvSpPr txBox="1"/>
          <p:nvPr/>
        </p:nvSpPr>
        <p:spPr>
          <a:xfrm>
            <a:off x="0" y="1908214"/>
            <a:ext cx="12192000" cy="3508653"/>
          </a:xfrm>
          <a:prstGeom prst="rect">
            <a:avLst/>
          </a:prstGeom>
          <a:solidFill>
            <a:srgbClr val="FFC000"/>
          </a:solidFill>
        </p:spPr>
        <p:txBody>
          <a:bodyPr wrap="square" rtlCol="0">
            <a:spAutoFit/>
          </a:bodyPr>
          <a:lstStyle/>
          <a:p>
            <a:r>
              <a:rPr lang="en-US" sz="2400" dirty="0" smtClean="0"/>
              <a:t>#3</a:t>
            </a:r>
            <a:r>
              <a:rPr lang="en-US" dirty="0" smtClean="0"/>
              <a:t>    </a:t>
            </a:r>
            <a:r>
              <a:rPr lang="en-US" sz="1400" dirty="0" err="1"/>
              <a:t>Rowbotham</a:t>
            </a:r>
            <a:r>
              <a:rPr lang="en-US" sz="1400" dirty="0"/>
              <a:t>, </a:t>
            </a:r>
            <a:r>
              <a:rPr lang="en-US" sz="1400" i="1" dirty="0"/>
              <a:t>Goodbye America!, </a:t>
            </a:r>
            <a:r>
              <a:rPr lang="en-US" sz="1400" dirty="0"/>
              <a:t>p. </a:t>
            </a:r>
            <a:r>
              <a:rPr lang="en-US" sz="1400" dirty="0" smtClean="0"/>
              <a:t>101</a:t>
            </a:r>
          </a:p>
          <a:p>
            <a:endParaRPr lang="en-US" dirty="0"/>
          </a:p>
          <a:p>
            <a:r>
              <a:rPr lang="en-US" dirty="0" smtClean="0"/>
              <a:t>In 1979, the IMF instituted Special Drawing Rights (SDRs).  These SDRs were avowedly created as an additional international currency.</a:t>
            </a:r>
          </a:p>
          <a:p>
            <a:endParaRPr lang="en-US" dirty="0"/>
          </a:p>
          <a:p>
            <a:r>
              <a:rPr lang="en-US" dirty="0" smtClean="0"/>
              <a:t>Although they are ‘credited’ to each nation’s account with the IMF, if a nation borrows these SDRs (defined in dollars) it must repay this amount, or pay interest on the loan.</a:t>
            </a:r>
          </a:p>
          <a:p>
            <a:endParaRPr lang="en-US" dirty="0"/>
          </a:p>
          <a:p>
            <a:r>
              <a:rPr lang="en-US" dirty="0" smtClean="0"/>
              <a:t>SDRs are actually a credit facility, just like a bank overdraft – if they are borrowed, they must be repaid.</a:t>
            </a:r>
          </a:p>
          <a:p>
            <a:endParaRPr lang="en-US" dirty="0"/>
          </a:p>
          <a:p>
            <a:r>
              <a:rPr lang="en-US" dirty="0" smtClean="0"/>
              <a:t>Thus, the IMF is now creating and issuing money, created in parallel with an equivalent debt.  The IMF ‘reserve’ being the original pool of quota funds.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8126" y="5311272"/>
            <a:ext cx="8443874" cy="1546728"/>
          </a:xfrm>
          <a:prstGeom prst="rect">
            <a:avLst/>
          </a:prstGeom>
        </p:spPr>
      </p:pic>
      <p:sp>
        <p:nvSpPr>
          <p:cNvPr id="7" name="Rectangle 6"/>
          <p:cNvSpPr/>
          <p:nvPr/>
        </p:nvSpPr>
        <p:spPr>
          <a:xfrm>
            <a:off x="220718" y="5896303"/>
            <a:ext cx="3358054" cy="646331"/>
          </a:xfrm>
          <a:prstGeom prst="rect">
            <a:avLst/>
          </a:prstGeom>
          <a:solidFill>
            <a:schemeClr val="accent3">
              <a:lumMod val="20000"/>
              <a:lumOff val="80000"/>
            </a:schemeClr>
          </a:solidFill>
        </p:spPr>
        <p:txBody>
          <a:bodyPr wrap="square">
            <a:spAutoFit/>
          </a:bodyPr>
          <a:lstStyle/>
          <a:p>
            <a:r>
              <a:rPr lang="en-US" dirty="0"/>
              <a:t>http://www.imf.org/external/np/exr/facts/sdr.htm</a:t>
            </a:r>
          </a:p>
        </p:txBody>
      </p:sp>
    </p:spTree>
    <p:extLst>
      <p:ext uri="{BB962C8B-B14F-4D97-AF65-F5344CB8AC3E}">
        <p14:creationId xmlns:p14="http://schemas.microsoft.com/office/powerpoint/2010/main" val="42390760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892552"/>
          </a:xfrm>
          <a:prstGeom prst="rect">
            <a:avLst/>
          </a:prstGeom>
          <a:solidFill>
            <a:srgbClr val="FFFF00"/>
          </a:solidFill>
        </p:spPr>
        <p:txBody>
          <a:bodyPr wrap="square">
            <a:spAutoFit/>
          </a:bodyPr>
          <a:lstStyle/>
          <a:p>
            <a:pPr marL="514350" indent="-514350" algn="ctr">
              <a:buFont typeface="+mj-lt"/>
              <a:buAutoNum type="arabicPeriod"/>
            </a:pPr>
            <a:r>
              <a:rPr lang="en-US" sz="2800" b="1" dirty="0" smtClean="0">
                <a:latin typeface="Courier New" panose="02070309020205020404" pitchFamily="49" charset="0"/>
                <a:cs typeface="Courier New" panose="02070309020205020404" pitchFamily="49" charset="0"/>
              </a:rPr>
              <a:t> 1971</a:t>
            </a:r>
            <a:r>
              <a:rPr lang="en-US" sz="2800" b="1" dirty="0">
                <a:latin typeface="Courier New" panose="02070309020205020404" pitchFamily="49" charset="0"/>
                <a:cs typeface="Courier New" panose="02070309020205020404" pitchFamily="49" charset="0"/>
              </a:rPr>
              <a:t>: END OF BRETTON WOODS BUT IMF </a:t>
            </a:r>
            <a:r>
              <a:rPr lang="en-US" sz="2800" b="1" dirty="0" smtClean="0">
                <a:latin typeface="Courier New" panose="02070309020205020404" pitchFamily="49" charset="0"/>
                <a:cs typeface="Courier New" panose="02070309020205020404" pitchFamily="49" charset="0"/>
              </a:rPr>
              <a:t>CONTINUES</a:t>
            </a:r>
          </a:p>
          <a:p>
            <a:pPr marL="914400" lvl="1" indent="-457200">
              <a:buFont typeface="+mj-lt"/>
              <a:buAutoNum type="alphaLcParenR" startAt="4"/>
            </a:pPr>
            <a:r>
              <a:rPr lang="en-US" sz="2400" b="1" dirty="0">
                <a:latin typeface="Courier New" panose="02070309020205020404" pitchFamily="49" charset="0"/>
                <a:cs typeface="Courier New" panose="02070309020205020404" pitchFamily="49" charset="0"/>
              </a:rPr>
              <a:t>IMF’s Money Creation </a:t>
            </a:r>
            <a:r>
              <a:rPr lang="en-US" sz="2400" b="1" dirty="0" smtClean="0">
                <a:latin typeface="Courier New" panose="02070309020205020404" pitchFamily="49" charset="0"/>
                <a:cs typeface="Courier New" panose="02070309020205020404" pitchFamily="49" charset="0"/>
              </a:rPr>
              <a:t>Powers: Member Quotas as Loan Fund</a:t>
            </a:r>
            <a:endParaRPr lang="en-US" sz="2400" b="1" dirty="0">
              <a:latin typeface="Courier New" panose="02070309020205020404" pitchFamily="49" charset="0"/>
              <a:cs typeface="Courier New" panose="02070309020205020404" pitchFamily="49" charset="0"/>
            </a:endParaRPr>
          </a:p>
        </p:txBody>
      </p:sp>
      <p:sp>
        <p:nvSpPr>
          <p:cNvPr id="5" name="TextBox 4"/>
          <p:cNvSpPr txBox="1"/>
          <p:nvPr/>
        </p:nvSpPr>
        <p:spPr>
          <a:xfrm>
            <a:off x="0" y="892551"/>
            <a:ext cx="12192000" cy="1015663"/>
          </a:xfrm>
          <a:prstGeom prst="rect">
            <a:avLst/>
          </a:prstGeom>
          <a:solidFill>
            <a:srgbClr val="FFFFCD"/>
          </a:solidFill>
        </p:spPr>
        <p:txBody>
          <a:bodyPr wrap="square" rtlCol="0">
            <a:spAutoFit/>
          </a:bodyPr>
          <a:lstStyle/>
          <a:p>
            <a:r>
              <a:rPr lang="en-US" sz="2000" dirty="0" smtClean="0"/>
              <a:t>“The IMF presents itself as a financial pool – an international reserve of money built up with contributions (known as quotas) from subscribing nations, that is, most nations of the world.  However, credit creation accompanies almost every aspect of IMF funding.”    			           </a:t>
            </a:r>
            <a:r>
              <a:rPr lang="en-US" dirty="0" err="1" smtClean="0"/>
              <a:t>Rowbotham</a:t>
            </a:r>
            <a:r>
              <a:rPr lang="en-US" dirty="0" smtClean="0"/>
              <a:t>, </a:t>
            </a:r>
            <a:r>
              <a:rPr lang="en-US" i="1" dirty="0" smtClean="0"/>
              <a:t>Goodbye America!, </a:t>
            </a:r>
            <a:r>
              <a:rPr lang="en-US" dirty="0" smtClean="0"/>
              <a:t>pub. 2000, p. 100</a:t>
            </a:r>
            <a:endParaRPr lang="en-US" dirty="0"/>
          </a:p>
        </p:txBody>
      </p:sp>
      <p:sp>
        <p:nvSpPr>
          <p:cNvPr id="6" name="TextBox 5"/>
          <p:cNvSpPr txBox="1"/>
          <p:nvPr/>
        </p:nvSpPr>
        <p:spPr>
          <a:xfrm>
            <a:off x="0" y="1908214"/>
            <a:ext cx="6258910" cy="4893647"/>
          </a:xfrm>
          <a:prstGeom prst="rect">
            <a:avLst/>
          </a:prstGeom>
          <a:solidFill>
            <a:srgbClr val="FFC000"/>
          </a:solidFill>
        </p:spPr>
        <p:txBody>
          <a:bodyPr wrap="square" rtlCol="0">
            <a:spAutoFit/>
          </a:bodyPr>
          <a:lstStyle/>
          <a:p>
            <a:r>
              <a:rPr lang="en-US" sz="2400" dirty="0" smtClean="0"/>
              <a:t>#4</a:t>
            </a:r>
            <a:r>
              <a:rPr lang="en-US" dirty="0" smtClean="0"/>
              <a:t>   </a:t>
            </a:r>
            <a:r>
              <a:rPr lang="en-US" sz="1400" dirty="0" err="1"/>
              <a:t>Rowbotham</a:t>
            </a:r>
            <a:r>
              <a:rPr lang="en-US" sz="1400" dirty="0"/>
              <a:t>, </a:t>
            </a:r>
            <a:r>
              <a:rPr lang="en-US" sz="1400" i="1" dirty="0"/>
              <a:t>Goodbye America!, </a:t>
            </a:r>
            <a:r>
              <a:rPr lang="en-US" sz="1400" dirty="0"/>
              <a:t>p. </a:t>
            </a:r>
            <a:r>
              <a:rPr lang="en-US" sz="1400" dirty="0" smtClean="0"/>
              <a:t>101</a:t>
            </a:r>
          </a:p>
          <a:p>
            <a:endParaRPr lang="en-US" dirty="0"/>
          </a:p>
          <a:p>
            <a:r>
              <a:rPr lang="en-US" dirty="0" smtClean="0"/>
              <a:t>The quota demands by the IMF have reached the point where (so-called) creditor nations such as America and Britain are reluctant to undertake yet more bond issues and further national debt to supply these funds.  Therefore, in recent years, the IMF has begun to circumvent the restrictions of its overall quota.</a:t>
            </a:r>
          </a:p>
          <a:p>
            <a:endParaRPr lang="en-US" dirty="0"/>
          </a:p>
          <a:p>
            <a:r>
              <a:rPr lang="en-US" dirty="0" smtClean="0"/>
              <a:t>The IMF administers ‘loan packages’ made up in part from its own quotas and in part from commercial sources.</a:t>
            </a:r>
          </a:p>
          <a:p>
            <a:endParaRPr lang="en-US" dirty="0"/>
          </a:p>
          <a:p>
            <a:r>
              <a:rPr lang="en-US" dirty="0" smtClean="0"/>
              <a:t>For example, of the $56 billion loan advanced under the auspices of the IMF to South Korea in the wake of the Asian crisis, only $20 billion was actually contributed by the Fund itself, the remaining $36 billion being arranged by direct co-operation with international commercial banks who created money for the purpose.</a:t>
            </a:r>
            <a:endParaRPr lang="en-US" dirty="0"/>
          </a:p>
        </p:txBody>
      </p:sp>
      <p:pic>
        <p:nvPicPr>
          <p:cNvPr id="5124" name="Picture 4" descr="http://uwpics.urduwire.com/images_photos/photos/jang-cartoon-IMF65668169_20121262250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3067519"/>
            <a:ext cx="3862552" cy="2575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8916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892552"/>
          </a:xfrm>
          <a:prstGeom prst="rect">
            <a:avLst/>
          </a:prstGeom>
          <a:solidFill>
            <a:srgbClr val="FFFF00"/>
          </a:solidFill>
        </p:spPr>
        <p:txBody>
          <a:bodyPr wrap="square">
            <a:spAutoFit/>
          </a:bodyPr>
          <a:lstStyle/>
          <a:p>
            <a:pPr marL="514350" indent="-514350" algn="ctr">
              <a:buFont typeface="+mj-lt"/>
              <a:buAutoNum type="arabicPeriod"/>
            </a:pPr>
            <a:r>
              <a:rPr lang="en-US" sz="2800" b="1" dirty="0" smtClean="0">
                <a:latin typeface="Courier New" panose="02070309020205020404" pitchFamily="49" charset="0"/>
                <a:cs typeface="Courier New" panose="02070309020205020404" pitchFamily="49" charset="0"/>
              </a:rPr>
              <a:t> 1971</a:t>
            </a:r>
            <a:r>
              <a:rPr lang="en-US" sz="2800" b="1" dirty="0">
                <a:latin typeface="Courier New" panose="02070309020205020404" pitchFamily="49" charset="0"/>
                <a:cs typeface="Courier New" panose="02070309020205020404" pitchFamily="49" charset="0"/>
              </a:rPr>
              <a:t>: END OF BRETTON WOODS BUT IMF </a:t>
            </a:r>
            <a:r>
              <a:rPr lang="en-US" sz="2800" b="1" dirty="0" smtClean="0">
                <a:latin typeface="Courier New" panose="02070309020205020404" pitchFamily="49" charset="0"/>
                <a:cs typeface="Courier New" panose="02070309020205020404" pitchFamily="49" charset="0"/>
              </a:rPr>
              <a:t>CONTINUES</a:t>
            </a:r>
          </a:p>
          <a:p>
            <a:pPr marL="914400" lvl="1" indent="-457200" algn="ctr">
              <a:buFont typeface="+mj-lt"/>
              <a:buAutoNum type="alphaLcParenR" startAt="5"/>
            </a:pPr>
            <a:r>
              <a:rPr lang="en-US" sz="2400" b="1" dirty="0">
                <a:latin typeface="Courier New" panose="02070309020205020404" pitchFamily="49" charset="0"/>
                <a:cs typeface="Courier New" panose="02070309020205020404" pitchFamily="49" charset="0"/>
              </a:rPr>
              <a:t>Question of the </a:t>
            </a:r>
            <a:r>
              <a:rPr lang="en-US" sz="2400" b="1" dirty="0" smtClean="0">
                <a:latin typeface="Courier New" panose="02070309020205020404" pitchFamily="49" charset="0"/>
                <a:cs typeface="Courier New" panose="02070309020205020404" pitchFamily="49" charset="0"/>
              </a:rPr>
              <a:t>IMF:  UNFAIR “CONDITONALITY”</a:t>
            </a:r>
            <a:endParaRPr lang="en-US" sz="2400" b="1" dirty="0">
              <a:latin typeface="Courier New" panose="02070309020205020404" pitchFamily="49" charset="0"/>
              <a:cs typeface="Courier New" panose="02070309020205020404" pitchFamily="49" charset="0"/>
            </a:endParaRPr>
          </a:p>
        </p:txBody>
      </p:sp>
      <p:sp>
        <p:nvSpPr>
          <p:cNvPr id="3" name="TextBox 2"/>
          <p:cNvSpPr txBox="1"/>
          <p:nvPr/>
        </p:nvSpPr>
        <p:spPr>
          <a:xfrm>
            <a:off x="435522" y="1205567"/>
            <a:ext cx="6558455" cy="1938992"/>
          </a:xfrm>
          <a:prstGeom prst="rect">
            <a:avLst/>
          </a:prstGeom>
          <a:solidFill>
            <a:srgbClr val="FFC000"/>
          </a:solidFill>
        </p:spPr>
        <p:txBody>
          <a:bodyPr wrap="square" rtlCol="0">
            <a:spAutoFit/>
          </a:bodyPr>
          <a:lstStyle/>
          <a:p>
            <a:r>
              <a:rPr lang="en-US" sz="2400" b="1" dirty="0" smtClean="0"/>
              <a:t>“…the IMF has come under some of its harshest criticism, and engaged in some of its most questionable actions in the area of “conditionality” – the terms it sets for the debtor nation to receive assistance.”       </a:t>
            </a:r>
            <a:r>
              <a:rPr lang="en-US" b="1" dirty="0" err="1" smtClean="0"/>
              <a:t>Zarlenga</a:t>
            </a:r>
            <a:r>
              <a:rPr lang="en-US" b="1" dirty="0" smtClean="0"/>
              <a:t>, </a:t>
            </a:r>
            <a:r>
              <a:rPr lang="en-US" b="1" i="1" dirty="0" smtClean="0"/>
              <a:t>LSM</a:t>
            </a:r>
            <a:r>
              <a:rPr lang="en-US" b="1" dirty="0" smtClean="0"/>
              <a:t>, p. 617</a:t>
            </a:r>
            <a:endParaRPr lang="en-US" b="1" dirty="0"/>
          </a:p>
        </p:txBody>
      </p:sp>
      <p:pic>
        <p:nvPicPr>
          <p:cNvPr id="10" name="Picture 2" descr="http://www.tlaxcala-int.org/upload/gal_348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4204" y="3144559"/>
            <a:ext cx="4155332" cy="32853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praag.org/wp-content/uploads/2013/10/im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0" y="3457574"/>
            <a:ext cx="4762500" cy="3400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5872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12960" y="1061707"/>
            <a:ext cx="10815145" cy="5355312"/>
          </a:xfrm>
          <a:prstGeom prst="rect">
            <a:avLst/>
          </a:prstGeom>
          <a:solidFill>
            <a:srgbClr val="FFDDAB"/>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3629" y="4914737"/>
            <a:ext cx="9637634" cy="1101332"/>
          </a:xfrm>
          <a:prstGeom prst="rect">
            <a:avLst/>
          </a:prstGeom>
          <a:solidFill>
            <a:srgbClr val="FFDDAB"/>
          </a:solidFill>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3628" y="2588686"/>
            <a:ext cx="7361831" cy="2070882"/>
          </a:xfrm>
          <a:prstGeom prst="rect">
            <a:avLst/>
          </a:prstGeom>
          <a:solidFill>
            <a:srgbClr val="FFDDAB"/>
          </a:solidFill>
        </p:spPr>
      </p:pic>
      <p:sp>
        <p:nvSpPr>
          <p:cNvPr id="5" name="Rectangle 4"/>
          <p:cNvSpPr/>
          <p:nvPr/>
        </p:nvSpPr>
        <p:spPr>
          <a:xfrm>
            <a:off x="0" y="0"/>
            <a:ext cx="12192000" cy="892552"/>
          </a:xfrm>
          <a:prstGeom prst="rect">
            <a:avLst/>
          </a:prstGeom>
          <a:solidFill>
            <a:srgbClr val="FFFF00"/>
          </a:solidFill>
        </p:spPr>
        <p:txBody>
          <a:bodyPr wrap="square">
            <a:spAutoFit/>
          </a:bodyPr>
          <a:lstStyle/>
          <a:p>
            <a:pPr marL="514350" indent="-514350" algn="ctr">
              <a:buFont typeface="+mj-lt"/>
              <a:buAutoNum type="arabicPeriod"/>
            </a:pPr>
            <a:r>
              <a:rPr lang="en-US" sz="2800" b="1" dirty="0" smtClean="0">
                <a:latin typeface="Courier New" panose="02070309020205020404" pitchFamily="49" charset="0"/>
                <a:cs typeface="Courier New" panose="02070309020205020404" pitchFamily="49" charset="0"/>
              </a:rPr>
              <a:t> 1971</a:t>
            </a:r>
            <a:r>
              <a:rPr lang="en-US" sz="2800" b="1" dirty="0">
                <a:latin typeface="Courier New" panose="02070309020205020404" pitchFamily="49" charset="0"/>
                <a:cs typeface="Courier New" panose="02070309020205020404" pitchFamily="49" charset="0"/>
              </a:rPr>
              <a:t>: END OF BRETTON WOODS BUT IMF </a:t>
            </a:r>
            <a:r>
              <a:rPr lang="en-US" sz="2800" b="1" dirty="0" smtClean="0">
                <a:latin typeface="Courier New" panose="02070309020205020404" pitchFamily="49" charset="0"/>
                <a:cs typeface="Courier New" panose="02070309020205020404" pitchFamily="49" charset="0"/>
              </a:rPr>
              <a:t>CONTINUES</a:t>
            </a:r>
          </a:p>
          <a:p>
            <a:pPr marL="914400" lvl="1" indent="-457200" algn="ctr">
              <a:buFont typeface="+mj-lt"/>
              <a:buAutoNum type="alphaLcParenR" startAt="5"/>
            </a:pPr>
            <a:r>
              <a:rPr lang="en-US" sz="2400" b="1" dirty="0">
                <a:latin typeface="Courier New" panose="02070309020205020404" pitchFamily="49" charset="0"/>
                <a:cs typeface="Courier New" panose="02070309020205020404" pitchFamily="49" charset="0"/>
              </a:rPr>
              <a:t>Question of the </a:t>
            </a:r>
            <a:r>
              <a:rPr lang="en-US" sz="2400" b="1" dirty="0" smtClean="0">
                <a:latin typeface="Courier New" panose="02070309020205020404" pitchFamily="49" charset="0"/>
                <a:cs typeface="Courier New" panose="02070309020205020404" pitchFamily="49" charset="0"/>
              </a:rPr>
              <a:t>IMF: UNFAIR </a:t>
            </a:r>
            <a:r>
              <a:rPr lang="en-US" sz="2400" b="1" dirty="0">
                <a:latin typeface="Courier New" panose="02070309020205020404" pitchFamily="49" charset="0"/>
                <a:cs typeface="Courier New" panose="02070309020205020404" pitchFamily="49" charset="0"/>
              </a:rPr>
              <a:t>“CONDITONALITY</a:t>
            </a:r>
            <a:r>
              <a:rPr lang="en-US" sz="2400" b="1" dirty="0" smtClean="0">
                <a:latin typeface="Courier New" panose="02070309020205020404" pitchFamily="49" charset="0"/>
                <a:cs typeface="Courier New" panose="02070309020205020404" pitchFamily="49" charset="0"/>
              </a:rPr>
              <a:t>”</a:t>
            </a:r>
            <a:endParaRPr lang="en-US" sz="2400" b="1" dirty="0">
              <a:latin typeface="Courier New" panose="02070309020205020404" pitchFamily="49" charset="0"/>
              <a:cs typeface="Courier New" panose="02070309020205020404" pitchFamily="49"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2292" y="1310458"/>
            <a:ext cx="7491427" cy="1150644"/>
          </a:xfrm>
          <a:prstGeom prst="rect">
            <a:avLst/>
          </a:prstGeom>
        </p:spPr>
      </p:pic>
      <p:sp>
        <p:nvSpPr>
          <p:cNvPr id="8" name="TextBox 7"/>
          <p:cNvSpPr txBox="1"/>
          <p:nvPr/>
        </p:nvSpPr>
        <p:spPr>
          <a:xfrm>
            <a:off x="3425898" y="2091770"/>
            <a:ext cx="1842107" cy="369332"/>
          </a:xfrm>
          <a:prstGeom prst="rect">
            <a:avLst/>
          </a:prstGeom>
          <a:noFill/>
        </p:spPr>
        <p:txBody>
          <a:bodyPr wrap="none" rtlCol="0">
            <a:spAutoFit/>
          </a:bodyPr>
          <a:lstStyle/>
          <a:p>
            <a:r>
              <a:rPr lang="en-US" dirty="0" smtClean="0"/>
              <a:t>NEW YORK TIMES</a:t>
            </a:r>
            <a:endParaRPr lang="en-US" dirty="0"/>
          </a:p>
        </p:txBody>
      </p:sp>
      <p:pic>
        <p:nvPicPr>
          <p:cNvPr id="9" name="Picture 2" descr="http://www.tlaxcala-int.org/upload/gal_348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22059" y="1701464"/>
            <a:ext cx="2512513" cy="1986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3500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013" y="188662"/>
            <a:ext cx="10515600" cy="967729"/>
          </a:xfrm>
          <a:solidFill>
            <a:schemeClr val="accent2">
              <a:lumMod val="60000"/>
              <a:lumOff val="40000"/>
            </a:schemeClr>
          </a:solidFill>
        </p:spPr>
        <p:txBody>
          <a:bodyPr>
            <a:normAutofit/>
          </a:bodyPr>
          <a:lstStyle/>
          <a:p>
            <a:pPr algn="ctr"/>
            <a:r>
              <a:rPr lang="en-US" dirty="0" smtClean="0"/>
              <a:t>THEMES OF LOST SCIENCE OF MONEY BOOK</a:t>
            </a:r>
            <a:endParaRPr lang="en-US" dirty="0"/>
          </a:p>
        </p:txBody>
      </p:sp>
      <p:sp>
        <p:nvSpPr>
          <p:cNvPr id="3" name="Content Placeholder 2"/>
          <p:cNvSpPr>
            <a:spLocks noGrp="1"/>
          </p:cNvSpPr>
          <p:nvPr>
            <p:ph idx="1"/>
          </p:nvPr>
        </p:nvSpPr>
        <p:spPr>
          <a:xfrm>
            <a:off x="1354811" y="1379622"/>
            <a:ext cx="9494004" cy="5301916"/>
          </a:xfrm>
          <a:solidFill>
            <a:schemeClr val="accent2">
              <a:lumMod val="20000"/>
              <a:lumOff val="80000"/>
            </a:schemeClr>
          </a:solidFill>
        </p:spPr>
        <p:txBody>
          <a:bodyPr>
            <a:normAutofit fontScale="85000" lnSpcReduction="10000"/>
          </a:bodyPr>
          <a:lstStyle/>
          <a:p>
            <a:pPr marL="514350" indent="-514350">
              <a:buFont typeface="+mj-lt"/>
              <a:buAutoNum type="arabicPeriod"/>
            </a:pPr>
            <a:r>
              <a:rPr lang="en-US" sz="2400" dirty="0" smtClean="0"/>
              <a:t>Primary importance of the money power (power to create money and regulate it)</a:t>
            </a:r>
          </a:p>
          <a:p>
            <a:pPr marL="514350" indent="-514350">
              <a:buFont typeface="+mj-lt"/>
              <a:buAutoNum type="arabicPeriod"/>
            </a:pPr>
            <a:endParaRPr lang="en-US" sz="2400" dirty="0" smtClean="0"/>
          </a:p>
          <a:p>
            <a:pPr marL="514350" indent="-514350">
              <a:buFont typeface="+mj-lt"/>
              <a:buAutoNum type="arabicPeriod"/>
            </a:pPr>
            <a:r>
              <a:rPr lang="en-US" sz="2400" dirty="0" smtClean="0"/>
              <a:t>Nature of money </a:t>
            </a:r>
            <a:r>
              <a:rPr lang="en-US" sz="2400" u="sng" dirty="0" smtClean="0"/>
              <a:t>purposely</a:t>
            </a:r>
            <a:r>
              <a:rPr lang="en-US" sz="2400" dirty="0" smtClean="0"/>
              <a:t> kept </a:t>
            </a:r>
            <a:r>
              <a:rPr lang="en-US" sz="2400" u="sng" dirty="0" smtClean="0"/>
              <a:t>secret and confused</a:t>
            </a:r>
          </a:p>
          <a:p>
            <a:pPr marL="514350" indent="-514350">
              <a:buFont typeface="+mj-lt"/>
              <a:buAutoNum type="arabicPeriod"/>
            </a:pPr>
            <a:endParaRPr lang="en-US" sz="2400" dirty="0" smtClean="0"/>
          </a:p>
          <a:p>
            <a:pPr marL="514350" indent="-514350">
              <a:buFont typeface="+mj-lt"/>
              <a:buAutoNum type="arabicPeriod"/>
            </a:pPr>
            <a:r>
              <a:rPr lang="en-US" sz="2400" dirty="0" smtClean="0"/>
              <a:t>How a society defines money determines who controls the society</a:t>
            </a:r>
          </a:p>
          <a:p>
            <a:pPr marL="514350" indent="-514350">
              <a:buFont typeface="+mj-lt"/>
              <a:buAutoNum type="arabicPeriod"/>
            </a:pPr>
            <a:endParaRPr lang="en-US" sz="2400" dirty="0" smtClean="0"/>
          </a:p>
          <a:p>
            <a:pPr marL="514350" indent="-514350">
              <a:buFont typeface="+mj-lt"/>
              <a:buAutoNum type="arabicPeriod"/>
            </a:pPr>
            <a:r>
              <a:rPr lang="en-US" sz="2400" dirty="0" smtClean="0"/>
              <a:t>Battle over control of money has raged </a:t>
            </a:r>
            <a:r>
              <a:rPr lang="en-US" sz="2400" u="sng" dirty="0" smtClean="0"/>
              <a:t>for millennia</a:t>
            </a:r>
            <a:r>
              <a:rPr lang="en-US" sz="2400" dirty="0" smtClean="0"/>
              <a:t>:     public vs private</a:t>
            </a:r>
          </a:p>
          <a:p>
            <a:pPr marL="514350" indent="-514350">
              <a:buFont typeface="+mj-lt"/>
              <a:buAutoNum type="arabicPeriod"/>
            </a:pPr>
            <a:endParaRPr lang="en-US" sz="2400" dirty="0" smtClean="0"/>
          </a:p>
          <a:p>
            <a:pPr marL="514350" indent="-514350">
              <a:buFont typeface="+mj-lt"/>
              <a:buAutoNum type="arabicPeriod"/>
            </a:pPr>
            <a:r>
              <a:rPr lang="en-US" sz="2400" dirty="0" smtClean="0"/>
              <a:t>The misuse of the monetary system causes tremendous misery and suffering for the ordinary people.    Will Decker &amp; Martin Dunn, February 2014</a:t>
            </a:r>
          </a:p>
          <a:p>
            <a:pPr marL="514350" indent="-514350">
              <a:buFont typeface="+mj-lt"/>
              <a:buAutoNum type="arabicPeriod"/>
            </a:pPr>
            <a:endParaRPr lang="en-US" sz="2400" dirty="0"/>
          </a:p>
          <a:p>
            <a:pPr marL="514350" indent="-514350">
              <a:buFont typeface="+mj-lt"/>
              <a:buAutoNum type="arabicPeriod"/>
            </a:pPr>
            <a:r>
              <a:rPr lang="en-US" sz="2400" dirty="0" smtClean="0"/>
              <a:t>Whenever the public has owned a significant fraction of the money power, great public benefit has ensued:  Sparta, the Roman Republic, the American Colonies in the 18</a:t>
            </a:r>
            <a:r>
              <a:rPr lang="en-US" sz="2400" baseline="30000" dirty="0" smtClean="0"/>
              <a:t>th</a:t>
            </a:r>
            <a:r>
              <a:rPr lang="en-US" sz="2400" dirty="0" smtClean="0"/>
              <a:t> </a:t>
            </a:r>
            <a:r>
              <a:rPr lang="en-US" sz="2400" dirty="0"/>
              <a:t>century, </a:t>
            </a:r>
            <a:r>
              <a:rPr lang="en-US" sz="2400" dirty="0" smtClean="0"/>
              <a:t>GREENBACKS after the Civil War, Canada </a:t>
            </a:r>
            <a:r>
              <a:rPr lang="en-US" sz="2400" dirty="0"/>
              <a:t>after the Great </a:t>
            </a:r>
            <a:r>
              <a:rPr lang="en-US" sz="2400" dirty="0" smtClean="0"/>
              <a:t>Depression, </a:t>
            </a:r>
            <a:r>
              <a:rPr lang="en-US" sz="2400" dirty="0"/>
              <a:t>British experience after World War II</a:t>
            </a:r>
            <a:r>
              <a:rPr lang="en-US" sz="2400" dirty="0" smtClean="0"/>
              <a:t>.  Martin Dunn, July 2014. </a:t>
            </a:r>
          </a:p>
          <a:p>
            <a:pPr marL="514350" indent="-514350">
              <a:buFont typeface="+mj-lt"/>
              <a:buAutoNum type="arabicPeriod"/>
            </a:pPr>
            <a:endParaRPr lang="en-US" sz="2400" dirty="0" smtClean="0"/>
          </a:p>
          <a:p>
            <a:pPr marL="514350" indent="-514350">
              <a:buFont typeface="+mj-lt"/>
              <a:buAutoNum type="arabicPeriod"/>
            </a:pPr>
            <a:endParaRPr lang="en-US" sz="2400" dirty="0"/>
          </a:p>
        </p:txBody>
      </p:sp>
    </p:spTree>
    <p:extLst>
      <p:ext uri="{BB962C8B-B14F-4D97-AF65-F5344CB8AC3E}">
        <p14:creationId xmlns:p14="http://schemas.microsoft.com/office/powerpoint/2010/main" val="13193166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752" y="3160527"/>
            <a:ext cx="12123248" cy="3139321"/>
          </a:xfrm>
          <a:prstGeom prst="rect">
            <a:avLst/>
          </a:prstGeom>
          <a:solidFill>
            <a:srgbClr val="A3D1FF"/>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2" name="Rectangle 1"/>
          <p:cNvSpPr/>
          <p:nvPr/>
        </p:nvSpPr>
        <p:spPr>
          <a:xfrm>
            <a:off x="0" y="0"/>
            <a:ext cx="12192000" cy="892552"/>
          </a:xfrm>
          <a:prstGeom prst="rect">
            <a:avLst/>
          </a:prstGeom>
          <a:solidFill>
            <a:srgbClr val="FFFF00"/>
          </a:solidFill>
        </p:spPr>
        <p:txBody>
          <a:bodyPr wrap="square">
            <a:spAutoFit/>
          </a:bodyPr>
          <a:lstStyle/>
          <a:p>
            <a:pPr marL="514350" indent="-514350" algn="ctr">
              <a:buFont typeface="+mj-lt"/>
              <a:buAutoNum type="arabicPeriod"/>
            </a:pPr>
            <a:r>
              <a:rPr lang="en-US" sz="2800" b="1" dirty="0" smtClean="0">
                <a:latin typeface="Courier New" panose="02070309020205020404" pitchFamily="49" charset="0"/>
                <a:cs typeface="Courier New" panose="02070309020205020404" pitchFamily="49" charset="0"/>
              </a:rPr>
              <a:t> 1971</a:t>
            </a:r>
            <a:r>
              <a:rPr lang="en-US" sz="2800" b="1" dirty="0">
                <a:latin typeface="Courier New" panose="02070309020205020404" pitchFamily="49" charset="0"/>
                <a:cs typeface="Courier New" panose="02070309020205020404" pitchFamily="49" charset="0"/>
              </a:rPr>
              <a:t>: END OF BRETTON WOODS BUT IMF </a:t>
            </a:r>
            <a:r>
              <a:rPr lang="en-US" sz="2800" b="1" dirty="0" smtClean="0">
                <a:latin typeface="Courier New" panose="02070309020205020404" pitchFamily="49" charset="0"/>
                <a:cs typeface="Courier New" panose="02070309020205020404" pitchFamily="49" charset="0"/>
              </a:rPr>
              <a:t>CONTINUES</a:t>
            </a:r>
          </a:p>
          <a:p>
            <a:pPr marL="914400" lvl="1" indent="-457200" algn="ctr">
              <a:buFont typeface="+mj-lt"/>
              <a:buAutoNum type="alphaLcParenR" startAt="5"/>
            </a:pPr>
            <a:r>
              <a:rPr lang="en-US" sz="2400" b="1" dirty="0" smtClean="0">
                <a:latin typeface="Courier New" panose="02070309020205020404" pitchFamily="49" charset="0"/>
                <a:cs typeface="Courier New" panose="02070309020205020404" pitchFamily="49" charset="0"/>
              </a:rPr>
              <a:t>Question of the </a:t>
            </a:r>
            <a:r>
              <a:rPr lang="en-US" sz="2400" b="1" dirty="0">
                <a:latin typeface="Courier New" panose="02070309020205020404" pitchFamily="49" charset="0"/>
                <a:cs typeface="Courier New" panose="02070309020205020404" pitchFamily="49" charset="0"/>
              </a:rPr>
              <a:t>IMF: UNFAIR “CONDITONALITY</a:t>
            </a:r>
            <a:r>
              <a:rPr lang="en-US" sz="2400" b="1" dirty="0" smtClean="0">
                <a:latin typeface="Courier New" panose="02070309020205020404" pitchFamily="49" charset="0"/>
                <a:cs typeface="Courier New" panose="02070309020205020404" pitchFamily="49" charset="0"/>
              </a:rPr>
              <a:t>”</a:t>
            </a:r>
            <a:endParaRPr lang="en-US" sz="2400" b="1" dirty="0">
              <a:latin typeface="Courier New" panose="02070309020205020404" pitchFamily="49" charset="0"/>
              <a:cs typeface="Courier New" panose="02070309020205020404" pitchFamily="49" charset="0"/>
            </a:endParaRPr>
          </a:p>
        </p:txBody>
      </p:sp>
      <p:sp>
        <p:nvSpPr>
          <p:cNvPr id="3" name="TextBox 2"/>
          <p:cNvSpPr txBox="1"/>
          <p:nvPr/>
        </p:nvSpPr>
        <p:spPr>
          <a:xfrm>
            <a:off x="1792014" y="1087821"/>
            <a:ext cx="8607972" cy="1877437"/>
          </a:xfrm>
          <a:prstGeom prst="rect">
            <a:avLst/>
          </a:prstGeom>
          <a:solidFill>
            <a:srgbClr val="FFFFCD"/>
          </a:solidFill>
        </p:spPr>
        <p:txBody>
          <a:bodyPr wrap="square" rtlCol="0">
            <a:spAutoFit/>
          </a:bodyPr>
          <a:lstStyle/>
          <a:p>
            <a:r>
              <a:rPr lang="en-US" sz="2400" dirty="0" smtClean="0"/>
              <a:t>“When lesser developed countries needed bailing out of loans</a:t>
            </a:r>
          </a:p>
          <a:p>
            <a:r>
              <a:rPr lang="en-US" sz="2400" dirty="0" smtClean="0"/>
              <a:t>improperly advanced to them by the world’s largest private banks,</a:t>
            </a:r>
          </a:p>
          <a:p>
            <a:r>
              <a:rPr lang="en-US" sz="2400" dirty="0" smtClean="0"/>
              <a:t>the IMF has served to bail out the bankers, generally shifting</a:t>
            </a:r>
          </a:p>
          <a:p>
            <a:r>
              <a:rPr lang="en-US" sz="2400" dirty="0" smtClean="0"/>
              <a:t>their costly errors onto the average citizens of the member states.”</a:t>
            </a:r>
          </a:p>
          <a:p>
            <a:r>
              <a:rPr lang="en-US" sz="2000" dirty="0" smtClean="0"/>
              <a:t>                                                                                                         </a:t>
            </a:r>
            <a:r>
              <a:rPr lang="en-US" sz="2000" dirty="0" err="1" smtClean="0"/>
              <a:t>Zarlenga</a:t>
            </a:r>
            <a:r>
              <a:rPr lang="en-US" sz="2000" dirty="0" smtClean="0"/>
              <a:t>, </a:t>
            </a:r>
            <a:r>
              <a:rPr lang="en-US" sz="2000" i="1" dirty="0" smtClean="0"/>
              <a:t>LSM</a:t>
            </a:r>
            <a:r>
              <a:rPr lang="en-US" sz="2000" dirty="0" smtClean="0"/>
              <a:t>, p. 617</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2528" y="3499945"/>
            <a:ext cx="7028094" cy="219111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478" y="3499945"/>
            <a:ext cx="4834323" cy="819264"/>
          </a:xfrm>
          <a:prstGeom prst="rect">
            <a:avLst/>
          </a:prstGeom>
          <a:solidFill>
            <a:srgbClr val="FFDDAB"/>
          </a:solidFill>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792" y="4795585"/>
            <a:ext cx="3329898" cy="895475"/>
          </a:xfrm>
          <a:prstGeom prst="rect">
            <a:avLst/>
          </a:prstGeom>
        </p:spPr>
      </p:pic>
    </p:spTree>
    <p:extLst>
      <p:ext uri="{BB962C8B-B14F-4D97-AF65-F5344CB8AC3E}">
        <p14:creationId xmlns:p14="http://schemas.microsoft.com/office/powerpoint/2010/main" val="37770317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3067386" y="3204706"/>
            <a:ext cx="9124614" cy="3693319"/>
          </a:xfrm>
          <a:prstGeom prst="rect">
            <a:avLst/>
          </a:prstGeom>
          <a:solidFill>
            <a:srgbClr val="91C400"/>
          </a:solidFill>
        </p:spPr>
        <p:txBody>
          <a:bodyPr wrap="none" rtlCol="0">
            <a:spAutoFit/>
          </a:bodyPr>
          <a:lstStyle/>
          <a:p>
            <a:r>
              <a:rPr lang="en-US" dirty="0" smtClean="0"/>
              <a:t>                                                                                                                                                                         </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5" name="Rectangle 4"/>
          <p:cNvSpPr/>
          <p:nvPr/>
        </p:nvSpPr>
        <p:spPr>
          <a:xfrm>
            <a:off x="0" y="0"/>
            <a:ext cx="12192000" cy="892552"/>
          </a:xfrm>
          <a:prstGeom prst="rect">
            <a:avLst/>
          </a:prstGeom>
          <a:solidFill>
            <a:srgbClr val="FFFF00"/>
          </a:solidFill>
        </p:spPr>
        <p:txBody>
          <a:bodyPr wrap="square">
            <a:spAutoFit/>
          </a:bodyPr>
          <a:lstStyle/>
          <a:p>
            <a:pPr marL="514350" indent="-514350" algn="ctr">
              <a:buFont typeface="+mj-lt"/>
              <a:buAutoNum type="arabicPeriod"/>
            </a:pPr>
            <a:r>
              <a:rPr lang="en-US" sz="2800" b="1" dirty="0" smtClean="0">
                <a:latin typeface="Courier New" panose="02070309020205020404" pitchFamily="49" charset="0"/>
                <a:cs typeface="Courier New" panose="02070309020205020404" pitchFamily="49" charset="0"/>
              </a:rPr>
              <a:t> 1971</a:t>
            </a:r>
            <a:r>
              <a:rPr lang="en-US" sz="2800" b="1" dirty="0">
                <a:latin typeface="Courier New" panose="02070309020205020404" pitchFamily="49" charset="0"/>
                <a:cs typeface="Courier New" panose="02070309020205020404" pitchFamily="49" charset="0"/>
              </a:rPr>
              <a:t>: END OF BRETTON WOODS BUT IMF </a:t>
            </a:r>
            <a:r>
              <a:rPr lang="en-US" sz="2800" b="1" dirty="0" smtClean="0">
                <a:latin typeface="Courier New" panose="02070309020205020404" pitchFamily="49" charset="0"/>
                <a:cs typeface="Courier New" panose="02070309020205020404" pitchFamily="49" charset="0"/>
              </a:rPr>
              <a:t>CONTINUES</a:t>
            </a:r>
          </a:p>
          <a:p>
            <a:pPr marL="914400" lvl="1" indent="-457200" algn="ctr">
              <a:buFont typeface="+mj-lt"/>
              <a:buAutoNum type="alphaLcParenR" startAt="5"/>
            </a:pPr>
            <a:r>
              <a:rPr lang="en-US" sz="2400" b="1" dirty="0">
                <a:latin typeface="Courier New" panose="02070309020205020404" pitchFamily="49" charset="0"/>
                <a:cs typeface="Courier New" panose="02070309020205020404" pitchFamily="49" charset="0"/>
              </a:rPr>
              <a:t>Question of the </a:t>
            </a:r>
            <a:r>
              <a:rPr lang="en-US" sz="2400" b="1" dirty="0" smtClean="0">
                <a:latin typeface="Courier New" panose="02070309020205020404" pitchFamily="49" charset="0"/>
                <a:cs typeface="Courier New" panose="02070309020205020404" pitchFamily="49" charset="0"/>
              </a:rPr>
              <a:t>IMF: UNFAIR </a:t>
            </a:r>
            <a:r>
              <a:rPr lang="en-US" sz="2400" b="1" dirty="0">
                <a:latin typeface="Courier New" panose="02070309020205020404" pitchFamily="49" charset="0"/>
                <a:cs typeface="Courier New" panose="02070309020205020404" pitchFamily="49" charset="0"/>
              </a:rPr>
              <a:t>“CONDITONALITY</a:t>
            </a:r>
            <a:r>
              <a:rPr lang="en-US" sz="2400" b="1" dirty="0" smtClean="0">
                <a:latin typeface="Courier New" panose="02070309020205020404" pitchFamily="49" charset="0"/>
                <a:cs typeface="Courier New" panose="02070309020205020404" pitchFamily="49" charset="0"/>
              </a:rPr>
              <a:t>”</a:t>
            </a:r>
            <a:endParaRPr lang="en-US" sz="2400" b="1" dirty="0">
              <a:latin typeface="Courier New" panose="02070309020205020404" pitchFamily="49" charset="0"/>
              <a:cs typeface="Courier New" panose="02070309020205020404" pitchFamily="49" charset="0"/>
            </a:endParaRPr>
          </a:p>
        </p:txBody>
      </p:sp>
      <p:pic>
        <p:nvPicPr>
          <p:cNvPr id="9" name="Picture 2" descr="http://www.tlaxcala-int.org/upload/gal_348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91439" y="1055401"/>
            <a:ext cx="2512513" cy="198645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199" y="1258356"/>
            <a:ext cx="7457090" cy="1938992"/>
          </a:xfrm>
          <a:prstGeom prst="rect">
            <a:avLst/>
          </a:prstGeom>
          <a:solidFill>
            <a:srgbClr val="ABFFFF"/>
          </a:solidFill>
        </p:spPr>
        <p:txBody>
          <a:bodyPr wrap="square" rtlCol="0">
            <a:spAutoFit/>
          </a:bodyPr>
          <a:lstStyle/>
          <a:p>
            <a:r>
              <a:rPr lang="en-US" sz="2400" dirty="0" smtClean="0"/>
              <a:t>“In the Brazilian bailout, the IMF insisted on cutting Brazil’s public expenditure by 50% from 1982 to 1983, then another 50% in 1985.   Imagine the effect of cutting 75% of public expenditure in America, Germany or Switzerland in four years!”    				 </a:t>
            </a:r>
            <a:r>
              <a:rPr lang="en-US" dirty="0" err="1" smtClean="0"/>
              <a:t>Zarlenga</a:t>
            </a:r>
            <a:r>
              <a:rPr lang="en-US" dirty="0" smtClean="0"/>
              <a:t>, </a:t>
            </a:r>
            <a:r>
              <a:rPr lang="en-US" i="1" dirty="0" smtClean="0"/>
              <a:t>LSM</a:t>
            </a:r>
            <a:r>
              <a:rPr lang="en-US" dirty="0" smtClean="0"/>
              <a:t>, p. 617</a:t>
            </a:r>
            <a:endParaRPr lang="en-US" dirty="0"/>
          </a:p>
        </p:txBody>
      </p:sp>
      <p:sp>
        <p:nvSpPr>
          <p:cNvPr id="10" name="TextBox 9"/>
          <p:cNvSpPr txBox="1"/>
          <p:nvPr/>
        </p:nvSpPr>
        <p:spPr>
          <a:xfrm>
            <a:off x="3229104" y="923149"/>
            <a:ext cx="1913281" cy="400110"/>
          </a:xfrm>
          <a:prstGeom prst="rect">
            <a:avLst/>
          </a:prstGeom>
          <a:solidFill>
            <a:srgbClr val="ABFFFF"/>
          </a:solidFill>
        </p:spPr>
        <p:txBody>
          <a:bodyPr wrap="none" rtlCol="0">
            <a:spAutoFit/>
          </a:bodyPr>
          <a:lstStyle/>
          <a:p>
            <a:r>
              <a:rPr lang="en-US" sz="2000" b="1" dirty="0" smtClean="0"/>
              <a:t>BRAZIL, 1982-83</a:t>
            </a:r>
            <a:endParaRPr lang="en-US" sz="2000" b="1"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64" y="5149511"/>
            <a:ext cx="4035239" cy="638264"/>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2560" y="3404128"/>
            <a:ext cx="8249440" cy="3453872"/>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79" y="4306966"/>
            <a:ext cx="3492094" cy="735178"/>
          </a:xfrm>
          <a:prstGeom prst="rect">
            <a:avLst/>
          </a:prstGeom>
        </p:spPr>
      </p:pic>
      <p:sp>
        <p:nvSpPr>
          <p:cNvPr id="15" name="TextBox 14"/>
          <p:cNvSpPr txBox="1"/>
          <p:nvPr/>
        </p:nvSpPr>
        <p:spPr>
          <a:xfrm>
            <a:off x="4895725" y="6495852"/>
            <a:ext cx="3147015" cy="369332"/>
          </a:xfrm>
          <a:prstGeom prst="rect">
            <a:avLst/>
          </a:prstGeom>
          <a:solidFill>
            <a:schemeClr val="bg1"/>
          </a:solidFill>
        </p:spPr>
        <p:txBody>
          <a:bodyPr wrap="none" rtlCol="0">
            <a:spAutoFit/>
          </a:bodyPr>
          <a:lstStyle/>
          <a:p>
            <a:r>
              <a:rPr lang="en-US" dirty="0" smtClean="0"/>
              <a:t>                                                        </a:t>
            </a:r>
            <a:endParaRPr lang="en-US" dirty="0"/>
          </a:p>
        </p:txBody>
      </p:sp>
      <p:sp>
        <p:nvSpPr>
          <p:cNvPr id="16" name="TextBox 15"/>
          <p:cNvSpPr txBox="1"/>
          <p:nvPr/>
        </p:nvSpPr>
        <p:spPr>
          <a:xfrm>
            <a:off x="732166" y="3999544"/>
            <a:ext cx="1635319" cy="400110"/>
          </a:xfrm>
          <a:prstGeom prst="rect">
            <a:avLst/>
          </a:prstGeom>
          <a:solidFill>
            <a:srgbClr val="91C400"/>
          </a:solidFill>
        </p:spPr>
        <p:txBody>
          <a:bodyPr wrap="none" rtlCol="0">
            <a:spAutoFit/>
          </a:bodyPr>
          <a:lstStyle/>
          <a:p>
            <a:r>
              <a:rPr lang="en-US" sz="2000" b="1" dirty="0" smtClean="0"/>
              <a:t>GHANA, 2015</a:t>
            </a:r>
            <a:endParaRPr lang="en-US" sz="2000" b="1" dirty="0"/>
          </a:p>
        </p:txBody>
      </p:sp>
    </p:spTree>
    <p:extLst>
      <p:ext uri="{BB962C8B-B14F-4D97-AF65-F5344CB8AC3E}">
        <p14:creationId xmlns:p14="http://schemas.microsoft.com/office/powerpoint/2010/main" val="27962656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infiniteunknown.net/wp-content/uploads/2015/04/IM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9096" y="1039866"/>
            <a:ext cx="4429125" cy="558165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0"/>
            <a:ext cx="12192000" cy="892552"/>
          </a:xfrm>
          <a:prstGeom prst="rect">
            <a:avLst/>
          </a:prstGeom>
          <a:solidFill>
            <a:srgbClr val="FFFF00"/>
          </a:solidFill>
        </p:spPr>
        <p:txBody>
          <a:bodyPr wrap="square">
            <a:spAutoFit/>
          </a:bodyPr>
          <a:lstStyle/>
          <a:p>
            <a:pPr marL="514350" indent="-514350" algn="ctr">
              <a:buFont typeface="+mj-lt"/>
              <a:buAutoNum type="arabicPeriod"/>
            </a:pPr>
            <a:r>
              <a:rPr lang="en-US" sz="2800" b="1" dirty="0" smtClean="0">
                <a:latin typeface="Courier New" panose="02070309020205020404" pitchFamily="49" charset="0"/>
                <a:cs typeface="Courier New" panose="02070309020205020404" pitchFamily="49" charset="0"/>
              </a:rPr>
              <a:t> 1971</a:t>
            </a:r>
            <a:r>
              <a:rPr lang="en-US" sz="2800" b="1" dirty="0">
                <a:latin typeface="Courier New" panose="02070309020205020404" pitchFamily="49" charset="0"/>
                <a:cs typeface="Courier New" panose="02070309020205020404" pitchFamily="49" charset="0"/>
              </a:rPr>
              <a:t>: END OF BRETTON WOODS BUT IMF </a:t>
            </a:r>
            <a:r>
              <a:rPr lang="en-US" sz="2800" b="1" dirty="0" smtClean="0">
                <a:latin typeface="Courier New" panose="02070309020205020404" pitchFamily="49" charset="0"/>
                <a:cs typeface="Courier New" panose="02070309020205020404" pitchFamily="49" charset="0"/>
              </a:rPr>
              <a:t>CONTINUES</a:t>
            </a:r>
          </a:p>
          <a:p>
            <a:pPr marL="914400" lvl="1" indent="-457200" algn="ctr">
              <a:buFont typeface="+mj-lt"/>
              <a:buAutoNum type="alphaLcParenR" startAt="5"/>
            </a:pPr>
            <a:r>
              <a:rPr lang="en-US" sz="2400" b="1" dirty="0">
                <a:latin typeface="Courier New" panose="02070309020205020404" pitchFamily="49" charset="0"/>
                <a:cs typeface="Courier New" panose="02070309020205020404" pitchFamily="49" charset="0"/>
              </a:rPr>
              <a:t>Question of the </a:t>
            </a:r>
            <a:r>
              <a:rPr lang="en-US" sz="2400" b="1" dirty="0" smtClean="0">
                <a:latin typeface="Courier New" panose="02070309020205020404" pitchFamily="49" charset="0"/>
                <a:cs typeface="Courier New" panose="02070309020205020404" pitchFamily="49" charset="0"/>
              </a:rPr>
              <a:t>IMF: UNFAIR </a:t>
            </a:r>
            <a:r>
              <a:rPr lang="en-US" sz="2400" b="1" dirty="0">
                <a:latin typeface="Courier New" panose="02070309020205020404" pitchFamily="49" charset="0"/>
                <a:cs typeface="Courier New" panose="02070309020205020404" pitchFamily="49" charset="0"/>
              </a:rPr>
              <a:t>“CONDITONALITY</a:t>
            </a:r>
            <a:r>
              <a:rPr lang="en-US" sz="2400" b="1" dirty="0" smtClean="0">
                <a:latin typeface="Courier New" panose="02070309020205020404" pitchFamily="49" charset="0"/>
                <a:cs typeface="Courier New" panose="02070309020205020404" pitchFamily="49" charset="0"/>
              </a:rPr>
              <a:t>”</a:t>
            </a:r>
            <a:endParaRPr lang="en-US" sz="2400" b="1" dirty="0">
              <a:latin typeface="Courier New" panose="02070309020205020404" pitchFamily="49" charset="0"/>
              <a:cs typeface="Courier New" panose="02070309020205020404" pitchFamily="49" charset="0"/>
            </a:endParaRPr>
          </a:p>
        </p:txBody>
      </p:sp>
      <p:sp>
        <p:nvSpPr>
          <p:cNvPr id="4" name="TextBox 3"/>
          <p:cNvSpPr txBox="1"/>
          <p:nvPr/>
        </p:nvSpPr>
        <p:spPr>
          <a:xfrm>
            <a:off x="299546" y="1704773"/>
            <a:ext cx="6416565" cy="3785652"/>
          </a:xfrm>
          <a:prstGeom prst="rect">
            <a:avLst/>
          </a:prstGeom>
          <a:solidFill>
            <a:srgbClr val="D3FF57"/>
          </a:solidFill>
        </p:spPr>
        <p:txBody>
          <a:bodyPr wrap="square" rtlCol="0">
            <a:spAutoFit/>
          </a:bodyPr>
          <a:lstStyle/>
          <a:p>
            <a:r>
              <a:rPr lang="en-US" sz="2400" i="1" dirty="0" smtClean="0"/>
              <a:t>“The danger arises when reasonableness, proportionality and balance are cast aside; where the basic purpose of the monetary system is subverted to a near sociopathic greed; where under cover of one ideology or another, currency institutions and mechanisms, upon which the livelihood of millions of people depends, are destroyed without a second thought.  That must be stopped – it is a form of cannibalism.”</a:t>
            </a:r>
          </a:p>
          <a:p>
            <a:r>
              <a:rPr lang="en-US" dirty="0" smtClean="0"/>
              <a:t>                                                [italics author’s] </a:t>
            </a:r>
            <a:r>
              <a:rPr lang="en-US" dirty="0" err="1" smtClean="0"/>
              <a:t>Zarlenga</a:t>
            </a:r>
            <a:r>
              <a:rPr lang="en-US" dirty="0" smtClean="0"/>
              <a:t>,</a:t>
            </a:r>
            <a:r>
              <a:rPr lang="en-US" i="1" dirty="0" smtClean="0"/>
              <a:t> LSM, </a:t>
            </a:r>
            <a:r>
              <a:rPr lang="en-US" dirty="0" smtClean="0"/>
              <a:t>p. 618</a:t>
            </a:r>
            <a:endParaRPr lang="en-US" dirty="0"/>
          </a:p>
        </p:txBody>
      </p:sp>
    </p:spTree>
    <p:extLst>
      <p:ext uri="{BB962C8B-B14F-4D97-AF65-F5344CB8AC3E}">
        <p14:creationId xmlns:p14="http://schemas.microsoft.com/office/powerpoint/2010/main" val="42237807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23220"/>
          </a:xfrm>
          <a:prstGeom prst="rect">
            <a:avLst/>
          </a:prstGeom>
          <a:solidFill>
            <a:srgbClr val="DE9BFF"/>
          </a:solidFill>
        </p:spPr>
        <p:txBody>
          <a:bodyPr wrap="square">
            <a:spAutoFit/>
          </a:bodyPr>
          <a:lstStyle/>
          <a:p>
            <a:pPr marL="514350" indent="-514350" algn="ctr">
              <a:buFont typeface="+mj-lt"/>
              <a:buAutoNum type="arabicPeriod" startAt="2"/>
            </a:pPr>
            <a:r>
              <a:rPr lang="en-US" sz="2800" b="1" dirty="0">
                <a:latin typeface="Courier New" panose="02070309020205020404" pitchFamily="49" charset="0"/>
                <a:cs typeface="Courier New" panose="02070309020205020404" pitchFamily="49" charset="0"/>
              </a:rPr>
              <a:t>The World Bank: Bretton Woods </a:t>
            </a:r>
            <a:r>
              <a:rPr lang="en-US" sz="2800" b="1" dirty="0" smtClean="0">
                <a:latin typeface="Courier New" panose="02070309020205020404" pitchFamily="49" charset="0"/>
                <a:cs typeface="Courier New" panose="02070309020205020404" pitchFamily="49" charset="0"/>
              </a:rPr>
              <a:t>1944 – “Free Trade”</a:t>
            </a:r>
            <a:endParaRPr lang="en-US" sz="2800" b="1" dirty="0">
              <a:latin typeface="Courier New" panose="02070309020205020404" pitchFamily="49" charset="0"/>
              <a:cs typeface="Courier New" panose="02070309020205020404" pitchFamily="49" charset="0"/>
            </a:endParaRPr>
          </a:p>
        </p:txBody>
      </p:sp>
      <p:sp>
        <p:nvSpPr>
          <p:cNvPr id="3" name="TextBox 2"/>
          <p:cNvSpPr txBox="1"/>
          <p:nvPr/>
        </p:nvSpPr>
        <p:spPr>
          <a:xfrm>
            <a:off x="260809" y="1029777"/>
            <a:ext cx="6779172" cy="4893647"/>
          </a:xfrm>
          <a:prstGeom prst="rect">
            <a:avLst/>
          </a:prstGeom>
          <a:solidFill>
            <a:srgbClr val="EECDFF"/>
          </a:solidFill>
        </p:spPr>
        <p:txBody>
          <a:bodyPr wrap="square" rtlCol="0">
            <a:spAutoFit/>
          </a:bodyPr>
          <a:lstStyle/>
          <a:p>
            <a:r>
              <a:rPr lang="en-US" sz="2400" dirty="0" smtClean="0"/>
              <a:t>The World Bank came out of the same conflict at Bretton Woods as the IMF.   The World Bank is also known as the IBRD – International Bank for Reconstruction and Development. </a:t>
            </a:r>
          </a:p>
          <a:p>
            <a:endParaRPr lang="en-US" sz="2400" dirty="0"/>
          </a:p>
          <a:p>
            <a:r>
              <a:rPr lang="en-US" sz="2400" dirty="0"/>
              <a:t>The Bank's first loans were extended during the late 1940s to finance the reconstruction of the war-ravaged economies of Western Europe. When these nations recovered some measure of economic self-sufficiency, the Bank turned its attention to assisting the world's poorer nations, known as developing countries, to which it has since the 1940s loaned more than $330 billion</a:t>
            </a:r>
            <a:r>
              <a:rPr lang="en-US" sz="2400" dirty="0" smtClean="0"/>
              <a:t>. </a:t>
            </a:r>
            <a:endParaRPr lang="en-US" sz="2400" dirty="0"/>
          </a:p>
        </p:txBody>
      </p:sp>
      <p:pic>
        <p:nvPicPr>
          <p:cNvPr id="1026" name="Picture 2" descr="http://www.un.org/News/dh/photos/large/2013/April/04-17-2013worldban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9981" y="1434662"/>
            <a:ext cx="5152019" cy="34365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330966" y="4905496"/>
            <a:ext cx="4503682" cy="1754326"/>
          </a:xfrm>
          <a:prstGeom prst="rect">
            <a:avLst/>
          </a:prstGeom>
          <a:solidFill>
            <a:srgbClr val="F0E1FF"/>
          </a:solidFill>
        </p:spPr>
        <p:txBody>
          <a:bodyPr wrap="square" rtlCol="0">
            <a:spAutoFit/>
          </a:bodyPr>
          <a:lstStyle/>
          <a:p>
            <a:r>
              <a:rPr lang="en-US" dirty="0" smtClean="0"/>
              <a:t>World Bank headquarters in Washington D.C.    The IMF is also located there.</a:t>
            </a:r>
          </a:p>
          <a:p>
            <a:endParaRPr lang="en-US" dirty="0"/>
          </a:p>
          <a:p>
            <a:r>
              <a:rPr lang="en-US" dirty="0" smtClean="0"/>
              <a:t>The location of Washington D.C. was disputed at Bretton Woods by the 44 member countries attending. </a:t>
            </a:r>
            <a:endParaRPr lang="en-US" dirty="0"/>
          </a:p>
        </p:txBody>
      </p:sp>
    </p:spTree>
    <p:extLst>
      <p:ext uri="{BB962C8B-B14F-4D97-AF65-F5344CB8AC3E}">
        <p14:creationId xmlns:p14="http://schemas.microsoft.com/office/powerpoint/2010/main" val="19938318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ccfj.org/wp-content/uploads/2012/01/Third-World-Deb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6872" y="2045861"/>
            <a:ext cx="3547242" cy="230125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1945" y="1247138"/>
            <a:ext cx="5644055" cy="5016758"/>
          </a:xfrm>
          <a:prstGeom prst="rect">
            <a:avLst/>
          </a:prstGeom>
          <a:solidFill>
            <a:srgbClr val="FFD1FF"/>
          </a:solidFill>
        </p:spPr>
        <p:txBody>
          <a:bodyPr wrap="square" rtlCol="0">
            <a:spAutoFit/>
          </a:bodyPr>
          <a:lstStyle/>
          <a:p>
            <a:r>
              <a:rPr lang="en-US" sz="2000" dirty="0" smtClean="0"/>
              <a:t>“Institutions designed to redress trade imbalances, which would have supported the Third World in its efforts to escape from debt, were deliberately omitted at Bretton Woods.  Instead, “free trade” was given the highest priority.   </a:t>
            </a:r>
          </a:p>
          <a:p>
            <a:endParaRPr lang="en-US" sz="2000" dirty="0"/>
          </a:p>
          <a:p>
            <a:r>
              <a:rPr lang="en-US" sz="2000" dirty="0" smtClean="0"/>
              <a:t>Both the IMF and World Bank had, written into their charter, the requirement that they promote the </a:t>
            </a:r>
            <a:r>
              <a:rPr lang="en-US" sz="2000" dirty="0"/>
              <a:t>f</a:t>
            </a:r>
            <a:r>
              <a:rPr lang="en-US" sz="2000" dirty="0" smtClean="0"/>
              <a:t>ree trade of goods and services throughout the world and, through their activities, endeavor to remove all restrictions to trade.</a:t>
            </a:r>
          </a:p>
          <a:p>
            <a:endParaRPr lang="en-US" sz="2000" dirty="0"/>
          </a:p>
          <a:p>
            <a:r>
              <a:rPr lang="en-US" sz="2000" dirty="0" smtClean="0"/>
              <a:t>Countries were placed under no obligation to maintain a balance of trade with other nations, but were permitted to seek a persistent trade surplus.” </a:t>
            </a:r>
          </a:p>
          <a:p>
            <a:r>
              <a:rPr lang="en-US" sz="2000" dirty="0"/>
              <a:t>	</a:t>
            </a:r>
            <a:r>
              <a:rPr lang="en-US" sz="2000" dirty="0" smtClean="0"/>
              <a:t>	   </a:t>
            </a:r>
            <a:r>
              <a:rPr lang="en-US" sz="1600" dirty="0" err="1" smtClean="0"/>
              <a:t>Rowbotham</a:t>
            </a:r>
            <a:r>
              <a:rPr lang="en-US" sz="1600" dirty="0" smtClean="0"/>
              <a:t>, </a:t>
            </a:r>
            <a:r>
              <a:rPr lang="en-US" sz="1600" i="1" dirty="0" smtClean="0"/>
              <a:t>Goodbye America!, </a:t>
            </a:r>
            <a:r>
              <a:rPr lang="en-US" sz="1600" dirty="0" smtClean="0"/>
              <a:t>p. 46</a:t>
            </a:r>
            <a:endParaRPr lang="en-US" sz="1600" dirty="0"/>
          </a:p>
        </p:txBody>
      </p:sp>
      <p:pic>
        <p:nvPicPr>
          <p:cNvPr id="2050" name="Picture 2" descr="https://blogsjc.files.wordpress.com/2011/06/free-trad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6872" y="3755517"/>
            <a:ext cx="3547242" cy="310248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783546" y="783977"/>
            <a:ext cx="3964162" cy="1261884"/>
          </a:xfrm>
          <a:prstGeom prst="rect">
            <a:avLst/>
          </a:prstGeom>
          <a:solidFill>
            <a:srgbClr val="FFD1FF"/>
          </a:solidFill>
        </p:spPr>
        <p:txBody>
          <a:bodyPr wrap="none" rtlCol="0">
            <a:spAutoFit/>
          </a:bodyPr>
          <a:lstStyle/>
          <a:p>
            <a:r>
              <a:rPr lang="en-US" sz="2000" dirty="0" smtClean="0"/>
              <a:t>“… the fate of the Third World was</a:t>
            </a:r>
          </a:p>
          <a:p>
            <a:r>
              <a:rPr lang="en-US" sz="2000" dirty="0" smtClean="0"/>
              <a:t>determined before a single loan was</a:t>
            </a:r>
          </a:p>
          <a:p>
            <a:r>
              <a:rPr lang="en-US" sz="2000" dirty="0" smtClean="0"/>
              <a:t>issued.” </a:t>
            </a:r>
          </a:p>
          <a:p>
            <a:r>
              <a:rPr lang="en-US" sz="1600" dirty="0" err="1" smtClean="0"/>
              <a:t>Rowbotham</a:t>
            </a:r>
            <a:r>
              <a:rPr lang="en-US" sz="1600" dirty="0" smtClean="0"/>
              <a:t>, </a:t>
            </a:r>
            <a:r>
              <a:rPr lang="en-US" sz="1600" i="1" dirty="0" smtClean="0"/>
              <a:t>Goodbye America!, </a:t>
            </a:r>
            <a:r>
              <a:rPr lang="en-US" sz="1600" dirty="0" smtClean="0"/>
              <a:t>p. 46</a:t>
            </a:r>
            <a:endParaRPr lang="en-US" sz="1600" dirty="0"/>
          </a:p>
        </p:txBody>
      </p:sp>
      <p:sp>
        <p:nvSpPr>
          <p:cNvPr id="7" name="Rectangle 6"/>
          <p:cNvSpPr/>
          <p:nvPr/>
        </p:nvSpPr>
        <p:spPr>
          <a:xfrm>
            <a:off x="0" y="0"/>
            <a:ext cx="12192000" cy="523220"/>
          </a:xfrm>
          <a:prstGeom prst="rect">
            <a:avLst/>
          </a:prstGeom>
          <a:solidFill>
            <a:srgbClr val="DE9BFF"/>
          </a:solidFill>
        </p:spPr>
        <p:txBody>
          <a:bodyPr wrap="square">
            <a:spAutoFit/>
          </a:bodyPr>
          <a:lstStyle/>
          <a:p>
            <a:pPr marL="514350" indent="-514350" algn="ctr">
              <a:buFont typeface="+mj-lt"/>
              <a:buAutoNum type="arabicPeriod" startAt="2"/>
            </a:pPr>
            <a:r>
              <a:rPr lang="en-US" sz="2800" b="1" dirty="0">
                <a:latin typeface="Courier New" panose="02070309020205020404" pitchFamily="49" charset="0"/>
                <a:cs typeface="Courier New" panose="02070309020205020404" pitchFamily="49" charset="0"/>
              </a:rPr>
              <a:t>The World Bank: Bretton Woods </a:t>
            </a:r>
            <a:r>
              <a:rPr lang="en-US" sz="2800" b="1" dirty="0" smtClean="0">
                <a:latin typeface="Courier New" panose="02070309020205020404" pitchFamily="49" charset="0"/>
                <a:cs typeface="Courier New" panose="02070309020205020404" pitchFamily="49" charset="0"/>
              </a:rPr>
              <a:t>1944 – “Free Trade”</a:t>
            </a:r>
            <a:endParaRPr lang="en-US" sz="28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5308424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23220"/>
          </a:xfrm>
          <a:prstGeom prst="rect">
            <a:avLst/>
          </a:prstGeom>
          <a:solidFill>
            <a:srgbClr val="37FFFF"/>
          </a:solidFill>
        </p:spPr>
        <p:txBody>
          <a:bodyPr wrap="square">
            <a:spAutoFit/>
          </a:bodyPr>
          <a:lstStyle/>
          <a:p>
            <a:pPr marL="514350" indent="-514350" algn="ctr">
              <a:buFont typeface="+mj-lt"/>
              <a:buAutoNum type="arabicPeriod" startAt="3"/>
            </a:pPr>
            <a:r>
              <a:rPr lang="en-US" sz="2800" b="1" dirty="0">
                <a:latin typeface="Courier New" panose="02070309020205020404" pitchFamily="49" charset="0"/>
                <a:cs typeface="Courier New" panose="02070309020205020404" pitchFamily="49" charset="0"/>
              </a:rPr>
              <a:t>The World Bank: Bretton Woods </a:t>
            </a:r>
            <a:r>
              <a:rPr lang="en-US" sz="2800" b="1" dirty="0" smtClean="0">
                <a:latin typeface="Courier New" panose="02070309020205020404" pitchFamily="49" charset="0"/>
                <a:cs typeface="Courier New" panose="02070309020205020404" pitchFamily="49" charset="0"/>
              </a:rPr>
              <a:t>1944 – Third World Debt</a:t>
            </a:r>
            <a:endParaRPr lang="en-US" sz="2800" b="1" dirty="0">
              <a:latin typeface="Courier New" panose="02070309020205020404" pitchFamily="49" charset="0"/>
              <a:cs typeface="Courier New" panose="02070309020205020404" pitchFamily="49" charset="0"/>
            </a:endParaRPr>
          </a:p>
        </p:txBody>
      </p:sp>
      <p:sp>
        <p:nvSpPr>
          <p:cNvPr id="3" name="TextBox 2"/>
          <p:cNvSpPr txBox="1"/>
          <p:nvPr/>
        </p:nvSpPr>
        <p:spPr>
          <a:xfrm>
            <a:off x="1" y="523220"/>
            <a:ext cx="12191999" cy="2677656"/>
          </a:xfrm>
          <a:prstGeom prst="rect">
            <a:avLst/>
          </a:prstGeom>
          <a:solidFill>
            <a:srgbClr val="D1E8FF"/>
          </a:solidFill>
        </p:spPr>
        <p:txBody>
          <a:bodyPr wrap="square" rtlCol="0">
            <a:spAutoFit/>
          </a:bodyPr>
          <a:lstStyle/>
          <a:p>
            <a:r>
              <a:rPr lang="en-US" sz="2400" dirty="0" smtClean="0"/>
              <a:t>“…it is worth dispelling one of the great myths about Third World debt – that the poor nations ‘owe money to’, or are ‘in debt to’, the rich nations.   This is categorically not the case.  At least 90% of the $2.3 trillion owed by the poorer nations are owed to </a:t>
            </a:r>
            <a:r>
              <a:rPr lang="en-US" sz="2400" i="1" dirty="0" smtClean="0"/>
              <a:t>commercial banks and lending institutions </a:t>
            </a:r>
            <a:r>
              <a:rPr lang="en-US" sz="2400" dirty="0" smtClean="0"/>
              <a:t>-  the World Bank, the IMF...</a:t>
            </a:r>
          </a:p>
          <a:p>
            <a:endParaRPr lang="en-US" sz="2400" dirty="0"/>
          </a:p>
          <a:p>
            <a:r>
              <a:rPr lang="en-US" sz="2400" dirty="0" smtClean="0"/>
              <a:t>… the debts of developing nations… record an obligation… to banks – not to other countries.”  </a:t>
            </a:r>
            <a:r>
              <a:rPr lang="en-US" dirty="0" err="1" smtClean="0"/>
              <a:t>Rowbotham</a:t>
            </a:r>
            <a:r>
              <a:rPr lang="en-US" dirty="0" smtClean="0"/>
              <a:t>, </a:t>
            </a:r>
            <a:r>
              <a:rPr lang="en-US" i="1" dirty="0" smtClean="0"/>
              <a:t>Goodbye America!, </a:t>
            </a:r>
            <a:r>
              <a:rPr lang="en-US" dirty="0" smtClean="0"/>
              <a:t>p. 27</a:t>
            </a:r>
            <a:endParaRPr lang="en-US" dirty="0"/>
          </a:p>
        </p:txBody>
      </p:sp>
      <p:pic>
        <p:nvPicPr>
          <p:cNvPr id="3076" name="Picture 4" descr="https://austerityisgenocide.files.wordpress.com/2013/04/world_bank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03447"/>
            <a:ext cx="7189076" cy="335455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71346" y="5950270"/>
            <a:ext cx="2427075" cy="461665"/>
          </a:xfrm>
          <a:prstGeom prst="rect">
            <a:avLst/>
          </a:prstGeom>
          <a:solidFill>
            <a:schemeClr val="bg1"/>
          </a:solidFill>
        </p:spPr>
        <p:txBody>
          <a:bodyPr wrap="none" rtlCol="0">
            <a:spAutoFit/>
          </a:bodyPr>
          <a:lstStyle/>
          <a:p>
            <a:r>
              <a:rPr lang="en-US" sz="2400" b="1" dirty="0" smtClean="0"/>
              <a:t>WORLD BANKERS</a:t>
            </a:r>
            <a:endParaRPr lang="en-US" sz="2400" b="1" dirty="0"/>
          </a:p>
        </p:txBody>
      </p:sp>
      <p:sp>
        <p:nvSpPr>
          <p:cNvPr id="7" name="TextBox 6"/>
          <p:cNvSpPr txBox="1"/>
          <p:nvPr/>
        </p:nvSpPr>
        <p:spPr>
          <a:xfrm>
            <a:off x="8576441" y="6069724"/>
            <a:ext cx="45719" cy="369332"/>
          </a:xfrm>
          <a:prstGeom prst="rect">
            <a:avLst/>
          </a:prstGeom>
          <a:noFill/>
        </p:spPr>
        <p:txBody>
          <a:bodyPr wrap="square" rtlCol="0">
            <a:spAutoFit/>
          </a:bodyPr>
          <a:lstStyle/>
          <a:p>
            <a:r>
              <a:rPr lang="en-US" dirty="0" smtClean="0"/>
              <a:t>                      </a:t>
            </a:r>
            <a:endParaRPr lang="en-US" dirty="0"/>
          </a:p>
        </p:txBody>
      </p:sp>
      <p:pic>
        <p:nvPicPr>
          <p:cNvPr id="3078" name="Picture 6" descr="http://nickyloh.com/wp-content/uploads/2011/07/Philippines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917" y="3503447"/>
            <a:ext cx="5029084" cy="335455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261484" y="6397354"/>
            <a:ext cx="3386889" cy="461665"/>
          </a:xfrm>
          <a:prstGeom prst="rect">
            <a:avLst/>
          </a:prstGeom>
          <a:solidFill>
            <a:schemeClr val="bg1"/>
          </a:solidFill>
        </p:spPr>
        <p:txBody>
          <a:bodyPr wrap="none" rtlCol="0">
            <a:spAutoFit/>
          </a:bodyPr>
          <a:lstStyle/>
          <a:p>
            <a:r>
              <a:rPr lang="en-US" sz="2400" b="1" dirty="0" smtClean="0"/>
              <a:t>THIRD WORLD CHILDREN</a:t>
            </a:r>
            <a:endParaRPr lang="en-US" sz="2400" b="1" dirty="0"/>
          </a:p>
        </p:txBody>
      </p:sp>
    </p:spTree>
    <p:extLst>
      <p:ext uri="{BB962C8B-B14F-4D97-AF65-F5344CB8AC3E}">
        <p14:creationId xmlns:p14="http://schemas.microsoft.com/office/powerpoint/2010/main" val="855755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41629"/>
            <a:ext cx="8184548" cy="3416320"/>
          </a:xfrm>
          <a:prstGeom prst="rect">
            <a:avLst/>
          </a:prstGeom>
          <a:solidFill>
            <a:srgbClr val="DDDDDD"/>
          </a:solidFill>
        </p:spPr>
        <p:txBody>
          <a:bodyPr wrap="square">
            <a:spAutoFit/>
          </a:bodyPr>
          <a:lstStyle/>
          <a:p>
            <a:r>
              <a:rPr lang="en-US" sz="2400" dirty="0" smtClean="0"/>
              <a:t>From 1970: 			             owed $   25 B </a:t>
            </a:r>
            <a:endParaRPr lang="en-US" sz="2400" dirty="0"/>
          </a:p>
          <a:p>
            <a:r>
              <a:rPr lang="en-US" sz="2400" dirty="0" smtClean="0"/>
              <a:t>To 2002: 			             owed $ </a:t>
            </a:r>
            <a:r>
              <a:rPr lang="en-US" sz="2400" u="sng" dirty="0" smtClean="0"/>
              <a:t>523 B</a:t>
            </a:r>
          </a:p>
          <a:p>
            <a:pPr marL="800100" lvl="1" indent="-342900">
              <a:buFont typeface="Arial" panose="020B0604020202020204" pitchFamily="34" charset="0"/>
              <a:buChar char="•"/>
            </a:pPr>
            <a:r>
              <a:rPr lang="en-US" sz="2400" dirty="0" smtClean="0"/>
              <a:t>to IMF </a:t>
            </a:r>
            <a:r>
              <a:rPr lang="en-US" sz="2400" dirty="0"/>
              <a:t>and World </a:t>
            </a:r>
            <a:r>
              <a:rPr lang="en-US" sz="2400" dirty="0" smtClean="0"/>
              <a:t>Bank:   $</a:t>
            </a:r>
            <a:r>
              <a:rPr lang="en-US" sz="2400" dirty="0"/>
              <a:t>153 </a:t>
            </a:r>
            <a:r>
              <a:rPr lang="en-US" sz="2400" dirty="0" smtClean="0"/>
              <a:t>B</a:t>
            </a:r>
          </a:p>
          <a:p>
            <a:pPr marL="800100" lvl="1" indent="-342900">
              <a:buFont typeface="Arial" panose="020B0604020202020204" pitchFamily="34" charset="0"/>
              <a:buChar char="•"/>
            </a:pPr>
            <a:r>
              <a:rPr lang="en-US" sz="2400" dirty="0" smtClean="0"/>
              <a:t>to commercial banks:       $370 B</a:t>
            </a:r>
          </a:p>
          <a:p>
            <a:pPr lvl="6"/>
            <a:r>
              <a:rPr lang="en-US" sz="2400" dirty="0" smtClean="0"/>
              <a:t>Total         </a:t>
            </a:r>
            <a:r>
              <a:rPr lang="en-US" sz="2400" u="sng" dirty="0" smtClean="0"/>
              <a:t>$523 B</a:t>
            </a:r>
          </a:p>
          <a:p>
            <a:r>
              <a:rPr lang="en-US" sz="2400" dirty="0" smtClean="0"/>
              <a:t>	 </a:t>
            </a:r>
          </a:p>
          <a:p>
            <a:r>
              <a:rPr lang="en-US" sz="2400" dirty="0" smtClean="0"/>
              <a:t>From 1970-2002:</a:t>
            </a:r>
            <a:endParaRPr lang="en-US" sz="2400" dirty="0"/>
          </a:p>
          <a:p>
            <a:pPr marL="800100" lvl="1" indent="-342900">
              <a:buFont typeface="Arial" panose="020B0604020202020204" pitchFamily="34" charset="0"/>
              <a:buChar char="•"/>
            </a:pPr>
            <a:r>
              <a:rPr lang="en-US" sz="2400" b="1" i="1" u="sng" dirty="0" smtClean="0"/>
              <a:t>$</a:t>
            </a:r>
            <a:r>
              <a:rPr lang="en-US" sz="2400" b="1" i="1" u="sng" dirty="0"/>
              <a:t>550 </a:t>
            </a:r>
            <a:r>
              <a:rPr lang="en-US" sz="2400" b="1" i="1" u="sng" dirty="0" smtClean="0"/>
              <a:t>B </a:t>
            </a:r>
            <a:r>
              <a:rPr lang="en-US" sz="2400" b="1" i="1" u="sng" dirty="0"/>
              <a:t>has been paid </a:t>
            </a:r>
            <a:r>
              <a:rPr lang="en-US" sz="2400" b="1" i="1" u="sng" dirty="0" smtClean="0"/>
              <a:t>on $540 B of loans</a:t>
            </a:r>
          </a:p>
          <a:p>
            <a:pPr marL="800100" lvl="1" indent="-342900">
              <a:buFont typeface="Arial" panose="020B0604020202020204" pitchFamily="34" charset="0"/>
              <a:buChar char="•"/>
            </a:pPr>
            <a:r>
              <a:rPr lang="en-US" sz="2400" b="1" i="1" u="sng" dirty="0" smtClean="0"/>
              <a:t>$</a:t>
            </a:r>
            <a:r>
              <a:rPr lang="en-US" sz="2400" b="1" i="1" u="sng" dirty="0"/>
              <a:t>523 </a:t>
            </a:r>
            <a:r>
              <a:rPr lang="en-US" sz="2400" b="1" i="1" u="sng" dirty="0" smtClean="0"/>
              <a:t>B </a:t>
            </a:r>
            <a:r>
              <a:rPr lang="en-US" sz="2400" b="1" i="1" u="sng" dirty="0"/>
              <a:t>debt </a:t>
            </a:r>
            <a:r>
              <a:rPr lang="en-US" sz="2400" b="1" i="1" u="sng" dirty="0" smtClean="0"/>
              <a:t>remains</a:t>
            </a:r>
            <a:endParaRPr lang="en-US" sz="2400" b="1" i="1" u="sng" dirty="0"/>
          </a:p>
        </p:txBody>
      </p:sp>
      <p:sp>
        <p:nvSpPr>
          <p:cNvPr id="19" name="Rectangle 18"/>
          <p:cNvSpPr/>
          <p:nvPr/>
        </p:nvSpPr>
        <p:spPr>
          <a:xfrm>
            <a:off x="0" y="0"/>
            <a:ext cx="12192000" cy="523220"/>
          </a:xfrm>
          <a:prstGeom prst="rect">
            <a:avLst/>
          </a:prstGeom>
          <a:solidFill>
            <a:srgbClr val="37FFFF"/>
          </a:solidFill>
        </p:spPr>
        <p:txBody>
          <a:bodyPr wrap="square">
            <a:spAutoFit/>
          </a:bodyPr>
          <a:lstStyle/>
          <a:p>
            <a:pPr marL="514350" indent="-514350" algn="ctr">
              <a:buFont typeface="+mj-lt"/>
              <a:buAutoNum type="arabicPeriod" startAt="3"/>
            </a:pPr>
            <a:r>
              <a:rPr lang="en-US" sz="2800" b="1" dirty="0">
                <a:latin typeface="Courier New" panose="02070309020205020404" pitchFamily="49" charset="0"/>
                <a:cs typeface="Courier New" panose="02070309020205020404" pitchFamily="49" charset="0"/>
              </a:rPr>
              <a:t>The World Bank: Bretton Woods </a:t>
            </a:r>
            <a:r>
              <a:rPr lang="en-US" sz="2800" b="1" dirty="0" smtClean="0">
                <a:latin typeface="Courier New" panose="02070309020205020404" pitchFamily="49" charset="0"/>
                <a:cs typeface="Courier New" panose="02070309020205020404" pitchFamily="49" charset="0"/>
              </a:rPr>
              <a:t>1944 – Third World Debt</a:t>
            </a:r>
            <a:endParaRPr lang="en-US" sz="2800" b="1" dirty="0">
              <a:latin typeface="Courier New" panose="02070309020205020404" pitchFamily="49" charset="0"/>
              <a:cs typeface="Courier New" panose="02070309020205020404" pitchFamily="49" charset="0"/>
            </a:endParaRPr>
          </a:p>
        </p:txBody>
      </p:sp>
      <p:sp>
        <p:nvSpPr>
          <p:cNvPr id="6" name="TextBox 5"/>
          <p:cNvSpPr txBox="1"/>
          <p:nvPr/>
        </p:nvSpPr>
        <p:spPr>
          <a:xfrm>
            <a:off x="0" y="816616"/>
            <a:ext cx="8184548" cy="1200329"/>
          </a:xfrm>
          <a:prstGeom prst="rect">
            <a:avLst/>
          </a:prstGeom>
          <a:solidFill>
            <a:srgbClr val="DE9BFF"/>
          </a:solidFill>
        </p:spPr>
        <p:txBody>
          <a:bodyPr wrap="none" rtlCol="0">
            <a:spAutoFit/>
          </a:bodyPr>
          <a:lstStyle/>
          <a:p>
            <a:pPr algn="ctr"/>
            <a:r>
              <a:rPr lang="en-US" sz="3600" dirty="0" smtClean="0"/>
              <a:t>The Banker’s Debt-Money System at Work</a:t>
            </a:r>
          </a:p>
          <a:p>
            <a:pPr algn="ctr"/>
            <a:r>
              <a:rPr lang="en-US" sz="3600" dirty="0" smtClean="0"/>
              <a:t>The World’s 60 Poorest Countries:</a:t>
            </a:r>
            <a:endParaRPr lang="en-US" sz="3600" dirty="0"/>
          </a:p>
        </p:txBody>
      </p:sp>
      <p:pic>
        <p:nvPicPr>
          <p:cNvPr id="4112" name="Picture 16" descr="https://sisyphussongs.files.wordpress.com/2013/02/sisyph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4549" y="2850549"/>
            <a:ext cx="4007452" cy="4007452"/>
          </a:xfrm>
          <a:prstGeom prst="rect">
            <a:avLst/>
          </a:prstGeom>
          <a:noFill/>
          <a:extLst>
            <a:ext uri="{909E8E84-426E-40DD-AFC4-6F175D3DCCD1}">
              <a14:hiddenFill xmlns:a14="http://schemas.microsoft.com/office/drawing/2010/main">
                <a:solidFill>
                  <a:srgbClr val="FFFFFF"/>
                </a:solidFill>
              </a14:hiddenFill>
            </a:ext>
          </a:extLst>
        </p:spPr>
      </p:pic>
      <p:sp>
        <p:nvSpPr>
          <p:cNvPr id="10" name="Cloud Callout 9"/>
          <p:cNvSpPr/>
          <p:nvPr/>
        </p:nvSpPr>
        <p:spPr>
          <a:xfrm>
            <a:off x="8793027" y="619386"/>
            <a:ext cx="2790496" cy="1859865"/>
          </a:xfrm>
          <a:prstGeom prst="cloudCallout">
            <a:avLst>
              <a:gd name="adj1" fmla="val -141172"/>
              <a:gd name="adj2" fmla="val 13370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WHAT ABOUT ALL THE OTHER COUNTRIES OF THE WORLD?</a:t>
            </a:r>
            <a:endParaRPr lang="en-US" sz="2000" b="1" dirty="0">
              <a:solidFill>
                <a:schemeClr val="tx1"/>
              </a:solidFill>
            </a:endParaRPr>
          </a:p>
        </p:txBody>
      </p:sp>
    </p:spTree>
    <p:extLst>
      <p:ext uri="{BB962C8B-B14F-4D97-AF65-F5344CB8AC3E}">
        <p14:creationId xmlns:p14="http://schemas.microsoft.com/office/powerpoint/2010/main" val="18537573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3778"/>
            <a:ext cx="4148107" cy="7267904"/>
          </a:xfrm>
          <a:prstGeom prst="rect">
            <a:avLst/>
          </a:prstGeom>
        </p:spPr>
      </p:pic>
      <p:sp>
        <p:nvSpPr>
          <p:cNvPr id="3" name="TextBox 2"/>
          <p:cNvSpPr txBox="1"/>
          <p:nvPr/>
        </p:nvSpPr>
        <p:spPr>
          <a:xfrm>
            <a:off x="311483" y="801110"/>
            <a:ext cx="3767958" cy="307777"/>
          </a:xfrm>
          <a:prstGeom prst="rect">
            <a:avLst/>
          </a:prstGeom>
          <a:solidFill>
            <a:schemeClr val="bg1"/>
          </a:solidFill>
        </p:spPr>
        <p:txBody>
          <a:bodyPr wrap="square" rtlCol="0">
            <a:spAutoFit/>
          </a:bodyPr>
          <a:lstStyle/>
          <a:p>
            <a:r>
              <a:rPr lang="en-US" sz="1400" dirty="0" smtClean="0"/>
              <a:t>1971  1975     1980     1985      1990     1995  1998</a:t>
            </a:r>
            <a:endParaRPr lang="en-US" sz="1400" dirty="0"/>
          </a:p>
        </p:txBody>
      </p:sp>
      <p:sp>
        <p:nvSpPr>
          <p:cNvPr id="4" name="TextBox 3"/>
          <p:cNvSpPr txBox="1"/>
          <p:nvPr/>
        </p:nvSpPr>
        <p:spPr>
          <a:xfrm>
            <a:off x="4032493" y="1586169"/>
            <a:ext cx="2980752" cy="369332"/>
          </a:xfrm>
          <a:prstGeom prst="rect">
            <a:avLst/>
          </a:prstGeom>
          <a:noFill/>
        </p:spPr>
        <p:txBody>
          <a:bodyPr wrap="none" rtlCol="0">
            <a:spAutoFit/>
          </a:bodyPr>
          <a:lstStyle/>
          <a:p>
            <a:r>
              <a:rPr lang="en-US" dirty="0" smtClean="0">
                <a:sym typeface="Wingdings" panose="05000000000000000000" pitchFamily="2" charset="2"/>
              </a:rPr>
              <a:t> BRAZIL – from 3.3 to 258 B</a:t>
            </a:r>
            <a:endParaRPr lang="en-US" dirty="0"/>
          </a:p>
        </p:txBody>
      </p:sp>
      <p:sp>
        <p:nvSpPr>
          <p:cNvPr id="5" name="TextBox 4"/>
          <p:cNvSpPr txBox="1"/>
          <p:nvPr/>
        </p:nvSpPr>
        <p:spPr>
          <a:xfrm>
            <a:off x="4030717" y="3569761"/>
            <a:ext cx="4451668" cy="369332"/>
          </a:xfrm>
          <a:prstGeom prst="rect">
            <a:avLst/>
          </a:prstGeom>
          <a:noFill/>
        </p:spPr>
        <p:txBody>
          <a:bodyPr wrap="none" rtlCol="0">
            <a:spAutoFit/>
          </a:bodyPr>
          <a:lstStyle/>
          <a:p>
            <a:r>
              <a:rPr lang="en-US" dirty="0" smtClean="0">
                <a:sym typeface="Wingdings" panose="05000000000000000000" pitchFamily="2" charset="2"/>
              </a:rPr>
              <a:t> REPUBLIC OF S. KOREA – from 2.1 to 154 B</a:t>
            </a:r>
            <a:endParaRPr lang="en-US" dirty="0"/>
          </a:p>
        </p:txBody>
      </p:sp>
      <p:sp>
        <p:nvSpPr>
          <p:cNvPr id="6" name="TextBox 5"/>
          <p:cNvSpPr txBox="1"/>
          <p:nvPr/>
        </p:nvSpPr>
        <p:spPr>
          <a:xfrm>
            <a:off x="4030717" y="4227767"/>
            <a:ext cx="3892729" cy="377215"/>
          </a:xfrm>
          <a:prstGeom prst="rect">
            <a:avLst/>
          </a:prstGeom>
          <a:noFill/>
        </p:spPr>
        <p:txBody>
          <a:bodyPr wrap="square" rtlCol="0">
            <a:spAutoFit/>
          </a:bodyPr>
          <a:lstStyle/>
          <a:p>
            <a:r>
              <a:rPr lang="en-US" dirty="0" smtClean="0">
                <a:sym typeface="Wingdings" panose="05000000000000000000" pitchFamily="2" charset="2"/>
              </a:rPr>
              <a:t> MEXICO – from 3.6 to 153 B</a:t>
            </a:r>
            <a:endParaRPr lang="en-US" dirty="0"/>
          </a:p>
        </p:txBody>
      </p:sp>
      <p:sp>
        <p:nvSpPr>
          <p:cNvPr id="7" name="Rectangle 6"/>
          <p:cNvSpPr/>
          <p:nvPr/>
        </p:nvSpPr>
        <p:spPr>
          <a:xfrm>
            <a:off x="4086822" y="0"/>
            <a:ext cx="8105178" cy="954107"/>
          </a:xfrm>
          <a:prstGeom prst="rect">
            <a:avLst/>
          </a:prstGeom>
          <a:solidFill>
            <a:srgbClr val="37FFFF"/>
          </a:solidFill>
        </p:spPr>
        <p:txBody>
          <a:bodyPr wrap="square">
            <a:spAutoFit/>
          </a:bodyPr>
          <a:lstStyle/>
          <a:p>
            <a:pPr marL="514350" indent="-514350" algn="ctr">
              <a:buFont typeface="+mj-lt"/>
              <a:buAutoNum type="arabicPeriod" startAt="3"/>
            </a:pPr>
            <a:r>
              <a:rPr lang="en-US" sz="2800" b="1" dirty="0">
                <a:latin typeface="Courier New" panose="02070309020205020404" pitchFamily="49" charset="0"/>
                <a:cs typeface="Courier New" panose="02070309020205020404" pitchFamily="49" charset="0"/>
              </a:rPr>
              <a:t>The World Bank: Bretton Woods </a:t>
            </a:r>
            <a:r>
              <a:rPr lang="en-US" sz="2800" b="1" dirty="0" smtClean="0">
                <a:latin typeface="Courier New" panose="02070309020205020404" pitchFamily="49" charset="0"/>
                <a:cs typeface="Courier New" panose="02070309020205020404" pitchFamily="49" charset="0"/>
              </a:rPr>
              <a:t>1944  Third World Debt – for 30 years</a:t>
            </a:r>
            <a:endParaRPr lang="en-US" sz="2800" b="1" dirty="0">
              <a:latin typeface="Courier New" panose="02070309020205020404" pitchFamily="49" charset="0"/>
              <a:cs typeface="Courier New" panose="02070309020205020404" pitchFamily="49" charset="0"/>
            </a:endParaRPr>
          </a:p>
        </p:txBody>
      </p:sp>
      <p:sp>
        <p:nvSpPr>
          <p:cNvPr id="9" name="TextBox 8"/>
          <p:cNvSpPr txBox="1"/>
          <p:nvPr/>
        </p:nvSpPr>
        <p:spPr>
          <a:xfrm>
            <a:off x="1253995" y="-369332"/>
            <a:ext cx="2776722" cy="369332"/>
          </a:xfrm>
          <a:prstGeom prst="rect">
            <a:avLst/>
          </a:prstGeom>
          <a:solidFill>
            <a:schemeClr val="bg1"/>
          </a:solidFill>
        </p:spPr>
        <p:txBody>
          <a:bodyPr wrap="none" rtlCol="0">
            <a:spAutoFit/>
          </a:bodyPr>
          <a:lstStyle/>
          <a:p>
            <a:r>
              <a:rPr lang="en-US" dirty="0" smtClean="0"/>
              <a:t>                                                 </a:t>
            </a:r>
            <a:endParaRPr lang="en-US" dirty="0"/>
          </a:p>
        </p:txBody>
      </p:sp>
      <p:sp>
        <p:nvSpPr>
          <p:cNvPr id="10" name="TextBox 9"/>
          <p:cNvSpPr txBox="1"/>
          <p:nvPr/>
        </p:nvSpPr>
        <p:spPr>
          <a:xfrm>
            <a:off x="4030716" y="1158920"/>
            <a:ext cx="3892729" cy="377215"/>
          </a:xfrm>
          <a:prstGeom prst="rect">
            <a:avLst/>
          </a:prstGeom>
          <a:noFill/>
        </p:spPr>
        <p:txBody>
          <a:bodyPr wrap="square" rtlCol="0">
            <a:spAutoFit/>
          </a:bodyPr>
          <a:lstStyle/>
          <a:p>
            <a:r>
              <a:rPr lang="en-US" dirty="0" smtClean="0">
                <a:sym typeface="Wingdings" panose="05000000000000000000" pitchFamily="2" charset="2"/>
              </a:rPr>
              <a:t> ARGENTINA – from 2.3 to 133 B</a:t>
            </a:r>
            <a:endParaRPr lang="en-US" dirty="0"/>
          </a:p>
        </p:txBody>
      </p:sp>
      <p:sp>
        <p:nvSpPr>
          <p:cNvPr id="11" name="Rectangle 10"/>
          <p:cNvSpPr/>
          <p:nvPr/>
        </p:nvSpPr>
        <p:spPr>
          <a:xfrm>
            <a:off x="8178823" y="1278317"/>
            <a:ext cx="3775338" cy="1477328"/>
          </a:xfrm>
          <a:prstGeom prst="rect">
            <a:avLst/>
          </a:prstGeom>
          <a:solidFill>
            <a:srgbClr val="D1E8FF"/>
          </a:solidFill>
        </p:spPr>
        <p:txBody>
          <a:bodyPr wrap="square">
            <a:spAutoFit/>
          </a:bodyPr>
          <a:lstStyle/>
          <a:p>
            <a:r>
              <a:rPr lang="en-US" dirty="0" smtClean="0"/>
              <a:t>International debt is the total debt a </a:t>
            </a:r>
            <a:r>
              <a:rPr lang="en-US" dirty="0"/>
              <a:t>country owes to </a:t>
            </a:r>
            <a:r>
              <a:rPr lang="en-US" dirty="0" smtClean="0"/>
              <a:t>foreign creditors:</a:t>
            </a:r>
          </a:p>
          <a:p>
            <a:r>
              <a:rPr lang="en-US" dirty="0" smtClean="0"/>
              <a:t>     private commercial banks or</a:t>
            </a:r>
          </a:p>
          <a:p>
            <a:r>
              <a:rPr lang="en-US" dirty="0"/>
              <a:t> </a:t>
            </a:r>
            <a:r>
              <a:rPr lang="en-US" dirty="0" smtClean="0"/>
              <a:t>    international financial institutions</a:t>
            </a:r>
          </a:p>
          <a:p>
            <a:r>
              <a:rPr lang="en-US" dirty="0"/>
              <a:t> </a:t>
            </a:r>
            <a:r>
              <a:rPr lang="en-US" dirty="0" smtClean="0"/>
              <a:t>    such as IMF and World Bank.</a:t>
            </a:r>
            <a:endParaRPr lang="en-US" dirty="0"/>
          </a:p>
        </p:txBody>
      </p:sp>
    </p:spTree>
    <p:extLst>
      <p:ext uri="{BB962C8B-B14F-4D97-AF65-F5344CB8AC3E}">
        <p14:creationId xmlns:p14="http://schemas.microsoft.com/office/powerpoint/2010/main" val="21352318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3" name="Rectangle 7"/>
          <p:cNvSpPr>
            <a:spLocks noGrp="1" noChangeArrowheads="1"/>
          </p:cNvSpPr>
          <p:nvPr>
            <p:ph type="subTitle" idx="1"/>
          </p:nvPr>
        </p:nvSpPr>
        <p:spPr>
          <a:xfrm>
            <a:off x="1954924" y="2324306"/>
            <a:ext cx="8686800" cy="2436880"/>
          </a:xfrm>
          <a:solidFill>
            <a:srgbClr val="37FFFF"/>
          </a:solidFill>
        </p:spPr>
        <p:txBody>
          <a:bodyPr>
            <a:noAutofit/>
          </a:bodyPr>
          <a:lstStyle/>
          <a:p>
            <a:pPr eaLnBrk="1" hangingPunct="1"/>
            <a:r>
              <a:rPr lang="en-US" altLang="en-US" sz="3600" b="1" dirty="0" smtClean="0"/>
              <a:t>THE INTERNATIONAL DEBT-MONEY SYSTEM</a:t>
            </a:r>
            <a:r>
              <a:rPr lang="en-US" altLang="en-US" b="1" dirty="0" smtClean="0"/>
              <a:t>:</a:t>
            </a:r>
          </a:p>
          <a:p>
            <a:pPr eaLnBrk="1" hangingPunct="1"/>
            <a:r>
              <a:rPr lang="en-US" altLang="en-US" b="1" dirty="0" smtClean="0"/>
              <a:t>WORLD BANK,</a:t>
            </a:r>
          </a:p>
          <a:p>
            <a:pPr eaLnBrk="1" hangingPunct="1"/>
            <a:r>
              <a:rPr lang="en-US" altLang="en-US" b="1" dirty="0" smtClean="0"/>
              <a:t>IMF,</a:t>
            </a:r>
          </a:p>
          <a:p>
            <a:r>
              <a:rPr lang="en-US" altLang="en-US" b="1" dirty="0"/>
              <a:t>PRIVATE COMMERCIAL BANKS</a:t>
            </a:r>
          </a:p>
        </p:txBody>
      </p:sp>
      <p:sp>
        <p:nvSpPr>
          <p:cNvPr id="7" name="TextBox 6"/>
          <p:cNvSpPr txBox="1"/>
          <p:nvPr/>
        </p:nvSpPr>
        <p:spPr>
          <a:xfrm>
            <a:off x="0" y="0"/>
            <a:ext cx="12192000" cy="646331"/>
          </a:xfrm>
          <a:prstGeom prst="rect">
            <a:avLst/>
          </a:prstGeom>
          <a:solidFill>
            <a:srgbClr val="37FFFF"/>
          </a:solidFill>
        </p:spPr>
        <p:txBody>
          <a:bodyPr wrap="square" rtlCol="0">
            <a:spAutoFit/>
          </a:bodyPr>
          <a:lstStyle/>
          <a:p>
            <a:pPr marL="742950" indent="-742950" algn="ctr">
              <a:buFont typeface="+mj-lt"/>
              <a:buAutoNum type="arabicPeriod" startAt="4"/>
            </a:pPr>
            <a:r>
              <a:rPr lang="en-US" altLang="en-US" sz="3600" b="1" dirty="0" smtClean="0"/>
              <a:t>DEBT-MONEY </a:t>
            </a:r>
            <a:r>
              <a:rPr lang="en-US" altLang="en-US" sz="3600" b="1" dirty="0"/>
              <a:t>SYSTEM </a:t>
            </a:r>
            <a:r>
              <a:rPr lang="en-US" altLang="en-US" sz="3600" b="1" dirty="0" smtClean="0"/>
              <a:t>DRIVES “FREE TRADE”</a:t>
            </a:r>
            <a:endParaRPr lang="en-US" altLang="en-US" sz="3600" b="1" dirty="0"/>
          </a:p>
        </p:txBody>
      </p:sp>
    </p:spTree>
    <p:extLst>
      <p:ext uri="{BB962C8B-B14F-4D97-AF65-F5344CB8AC3E}">
        <p14:creationId xmlns:p14="http://schemas.microsoft.com/office/powerpoint/2010/main" val="243592144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03"/>
                                        </p:tgtEl>
                                        <p:attrNameLst>
                                          <p:attrName>style.visibility</p:attrName>
                                        </p:attrNameLst>
                                      </p:cBhvr>
                                      <p:to>
                                        <p:strVal val="visible"/>
                                      </p:to>
                                    </p:set>
                                    <p:animEffect transition="in" filter="wipe(left)">
                                      <p:cBhvr>
                                        <p:cTn id="7" dur="5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title"/>
          </p:nvPr>
        </p:nvSpPr>
        <p:spPr>
          <a:xfrm>
            <a:off x="0" y="923330"/>
            <a:ext cx="12192000" cy="1207335"/>
          </a:xfrm>
        </p:spPr>
        <p:txBody>
          <a:bodyPr>
            <a:normAutofit fontScale="90000"/>
          </a:bodyPr>
          <a:lstStyle/>
          <a:p>
            <a:pPr algn="ctr" eaLnBrk="1" hangingPunct="1"/>
            <a:r>
              <a:rPr lang="en-US" altLang="en-US" dirty="0" smtClean="0"/>
              <a:t>Political Economist DAVID RICARDO Supported Free Trade:</a:t>
            </a:r>
            <a:br>
              <a:rPr lang="en-US" altLang="en-US" dirty="0" smtClean="0"/>
            </a:br>
            <a:r>
              <a:rPr lang="en-US" altLang="en-US" dirty="0" smtClean="0"/>
              <a:t>His Four Conditions Make Free Trade Work</a:t>
            </a:r>
          </a:p>
        </p:txBody>
      </p:sp>
      <p:sp>
        <p:nvSpPr>
          <p:cNvPr id="5123" name="Rectangle 7"/>
          <p:cNvSpPr>
            <a:spLocks noGrp="1" noChangeArrowheads="1"/>
          </p:cNvSpPr>
          <p:nvPr>
            <p:ph idx="1"/>
          </p:nvPr>
        </p:nvSpPr>
        <p:spPr>
          <a:xfrm>
            <a:off x="892757" y="3042788"/>
            <a:ext cx="5980778" cy="2940262"/>
          </a:xfrm>
          <a:solidFill>
            <a:srgbClr val="C5FFFF"/>
          </a:solidFill>
        </p:spPr>
        <p:txBody>
          <a:bodyPr>
            <a:normAutofit fontScale="62500" lnSpcReduction="20000"/>
          </a:bodyPr>
          <a:lstStyle/>
          <a:p>
            <a:pPr marL="0" indent="0">
              <a:lnSpc>
                <a:spcPct val="120000"/>
              </a:lnSpc>
              <a:buNone/>
            </a:pPr>
            <a:r>
              <a:rPr lang="en-US" altLang="en-US" dirty="0" smtClean="0"/>
              <a:t>In 1817 David Ricardo, advancing the theory of comparative advantage, set forth 4 conditions:</a:t>
            </a:r>
          </a:p>
          <a:p>
            <a:pPr marL="0" indent="0">
              <a:buNone/>
            </a:pPr>
            <a:endParaRPr lang="en-US" altLang="en-US" dirty="0" smtClean="0"/>
          </a:p>
          <a:p>
            <a:pPr marL="0" indent="0">
              <a:buFont typeface="Calibri Light" panose="020F0302020204030204" pitchFamily="34" charset="0"/>
              <a:buAutoNum type="arabicPeriod"/>
            </a:pPr>
            <a:r>
              <a:rPr lang="en-US" altLang="en-US" dirty="0" smtClean="0"/>
              <a:t> Do not move capital over borders from a high wage </a:t>
            </a:r>
          </a:p>
          <a:p>
            <a:pPr marL="0" indent="0">
              <a:buNone/>
            </a:pPr>
            <a:r>
              <a:rPr lang="en-US" altLang="en-US" dirty="0" smtClean="0"/>
              <a:t>     to a low wage country.  </a:t>
            </a:r>
          </a:p>
          <a:p>
            <a:pPr marL="0" indent="0">
              <a:buNone/>
            </a:pPr>
            <a:r>
              <a:rPr lang="en-US" altLang="en-US" dirty="0" smtClean="0"/>
              <a:t>2. Balance trade between participating countries.</a:t>
            </a:r>
          </a:p>
          <a:p>
            <a:pPr marL="0" indent="0">
              <a:buNone/>
            </a:pPr>
            <a:r>
              <a:rPr lang="en-US" altLang="en-US" dirty="0" smtClean="0"/>
              <a:t>3. Trade only between countries with full </a:t>
            </a:r>
          </a:p>
          <a:p>
            <a:pPr marL="0" indent="0">
              <a:buNone/>
            </a:pPr>
            <a:r>
              <a:rPr lang="en-US" altLang="en-US" dirty="0" smtClean="0"/>
              <a:t>     employment.</a:t>
            </a:r>
          </a:p>
          <a:p>
            <a:pPr marL="0" indent="0">
              <a:buNone/>
            </a:pPr>
            <a:r>
              <a:rPr lang="en-US" altLang="en-US" dirty="0" smtClean="0"/>
              <a:t>4. Open competition:  no monopolies or oligopolies.</a:t>
            </a:r>
          </a:p>
        </p:txBody>
      </p:sp>
      <p:sp>
        <p:nvSpPr>
          <p:cNvPr id="5124" name="Slide Number Placeholder 5"/>
          <p:cNvSpPr>
            <a:spLocks noGrp="1"/>
          </p:cNvSpPr>
          <p:nvPr>
            <p:ph type="sldNum" sz="quarter" idx="12"/>
          </p:nvPr>
        </p:nvSpPr>
        <p:spPr>
          <a:noFill/>
        </p:spPr>
        <p:txBody>
          <a:bodyPr/>
          <a:lstStyle>
            <a:lvl1pPr defTabSz="913296">
              <a:defRPr sz="2368" b="1">
                <a:solidFill>
                  <a:schemeClr val="tx1"/>
                </a:solidFill>
                <a:latin typeface="Arial" panose="020B0604020202020204" pitchFamily="34" charset="0"/>
              </a:defRPr>
            </a:lvl1pPr>
            <a:lvl2pPr marL="740976" indent="-285111" defTabSz="913296">
              <a:defRPr sz="2368" b="1">
                <a:solidFill>
                  <a:schemeClr val="tx1"/>
                </a:solidFill>
                <a:latin typeface="Arial" panose="020B0604020202020204" pitchFamily="34" charset="0"/>
              </a:defRPr>
            </a:lvl2pPr>
            <a:lvl3pPr marL="1140445" indent="-227150" defTabSz="913296">
              <a:defRPr sz="2368" b="1">
                <a:solidFill>
                  <a:schemeClr val="tx1"/>
                </a:solidFill>
                <a:latin typeface="Arial" panose="020B0604020202020204" pitchFamily="34" charset="0"/>
              </a:defRPr>
            </a:lvl3pPr>
            <a:lvl4pPr marL="1597876" indent="-228716" defTabSz="913296">
              <a:defRPr sz="2368" b="1">
                <a:solidFill>
                  <a:schemeClr val="tx1"/>
                </a:solidFill>
                <a:latin typeface="Arial" panose="020B0604020202020204" pitchFamily="34" charset="0"/>
              </a:defRPr>
            </a:lvl4pPr>
            <a:lvl5pPr marL="2053741" indent="-228716" defTabSz="913296">
              <a:defRPr sz="2368" b="1">
                <a:solidFill>
                  <a:schemeClr val="tx1"/>
                </a:solidFill>
                <a:latin typeface="Arial" panose="020B0604020202020204" pitchFamily="34" charset="0"/>
              </a:defRPr>
            </a:lvl5pPr>
            <a:lvl6pPr marL="2504906" indent="-228716" defTabSz="913296" eaLnBrk="0" fontAlgn="base" hangingPunct="0">
              <a:spcBef>
                <a:spcPct val="0"/>
              </a:spcBef>
              <a:spcAft>
                <a:spcPct val="0"/>
              </a:spcAft>
              <a:defRPr sz="2368" b="1">
                <a:solidFill>
                  <a:schemeClr val="tx1"/>
                </a:solidFill>
                <a:latin typeface="Arial" panose="020B0604020202020204" pitchFamily="34" charset="0"/>
              </a:defRPr>
            </a:lvl6pPr>
            <a:lvl7pPr marL="2956071" indent="-228716" defTabSz="913296" eaLnBrk="0" fontAlgn="base" hangingPunct="0">
              <a:spcBef>
                <a:spcPct val="0"/>
              </a:spcBef>
              <a:spcAft>
                <a:spcPct val="0"/>
              </a:spcAft>
              <a:defRPr sz="2368" b="1">
                <a:solidFill>
                  <a:schemeClr val="tx1"/>
                </a:solidFill>
                <a:latin typeface="Arial" panose="020B0604020202020204" pitchFamily="34" charset="0"/>
              </a:defRPr>
            </a:lvl7pPr>
            <a:lvl8pPr marL="3407236" indent="-228716" defTabSz="913296" eaLnBrk="0" fontAlgn="base" hangingPunct="0">
              <a:spcBef>
                <a:spcPct val="0"/>
              </a:spcBef>
              <a:spcAft>
                <a:spcPct val="0"/>
              </a:spcAft>
              <a:defRPr sz="2368" b="1">
                <a:solidFill>
                  <a:schemeClr val="tx1"/>
                </a:solidFill>
                <a:latin typeface="Arial" panose="020B0604020202020204" pitchFamily="34" charset="0"/>
              </a:defRPr>
            </a:lvl8pPr>
            <a:lvl9pPr marL="3858401" indent="-228716" defTabSz="913296" eaLnBrk="0" fontAlgn="base" hangingPunct="0">
              <a:spcBef>
                <a:spcPct val="0"/>
              </a:spcBef>
              <a:spcAft>
                <a:spcPct val="0"/>
              </a:spcAft>
              <a:defRPr sz="2368" b="1">
                <a:solidFill>
                  <a:schemeClr val="tx1"/>
                </a:solidFill>
                <a:latin typeface="Arial" panose="020B0604020202020204" pitchFamily="34" charset="0"/>
              </a:defRPr>
            </a:lvl9pPr>
          </a:lstStyle>
          <a:p>
            <a:fld id="{DF648803-2812-4FCA-8433-91D35A0F4EEE}" type="slidenum">
              <a:rPr lang="en-US" altLang="en-US" sz="888">
                <a:solidFill>
                  <a:srgbClr val="898989"/>
                </a:solidFill>
              </a:rPr>
              <a:pPr/>
              <a:t>29</a:t>
            </a:fld>
            <a:endParaRPr lang="en-US" altLang="en-US" sz="888">
              <a:solidFill>
                <a:srgbClr val="898989"/>
              </a:solidFill>
            </a:endParaRPr>
          </a:p>
        </p:txBody>
      </p:sp>
      <p:pic>
        <p:nvPicPr>
          <p:cNvPr id="512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15476" y="2407664"/>
            <a:ext cx="3037382" cy="393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0" y="0"/>
            <a:ext cx="12192000" cy="646331"/>
          </a:xfrm>
          <a:prstGeom prst="rect">
            <a:avLst/>
          </a:prstGeom>
          <a:solidFill>
            <a:srgbClr val="37FFFF"/>
          </a:solidFill>
        </p:spPr>
        <p:txBody>
          <a:bodyPr wrap="square" rtlCol="0">
            <a:spAutoFit/>
          </a:bodyPr>
          <a:lstStyle/>
          <a:p>
            <a:pPr marL="742950" indent="-742950" algn="ctr">
              <a:buFont typeface="+mj-lt"/>
              <a:buAutoNum type="arabicPeriod" startAt="4"/>
            </a:pPr>
            <a:r>
              <a:rPr lang="en-US" altLang="en-US" sz="3600" b="1" dirty="0" smtClean="0"/>
              <a:t>DEBT-MONEY </a:t>
            </a:r>
            <a:r>
              <a:rPr lang="en-US" altLang="en-US" sz="3600" b="1" dirty="0"/>
              <a:t>SYSTEM </a:t>
            </a:r>
            <a:r>
              <a:rPr lang="en-US" altLang="en-US" sz="3600" b="1" dirty="0" smtClean="0"/>
              <a:t>DRIVES “FREE TRADE”</a:t>
            </a:r>
            <a:endParaRPr lang="en-US" altLang="en-US" sz="3600" b="1" dirty="0"/>
          </a:p>
        </p:txBody>
      </p:sp>
    </p:spTree>
    <p:extLst>
      <p:ext uri="{BB962C8B-B14F-4D97-AF65-F5344CB8AC3E}">
        <p14:creationId xmlns:p14="http://schemas.microsoft.com/office/powerpoint/2010/main" val="183043501"/>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4"/>
            <a:ext cx="12191999" cy="766251"/>
          </a:xfrm>
        </p:spPr>
        <p:txBody>
          <a:bodyPr/>
          <a:lstStyle/>
          <a:p>
            <a:pPr algn="ctr"/>
            <a:r>
              <a:rPr lang="en-US" dirty="0" smtClean="0"/>
              <a:t>PARTS OF PRESENTATION</a:t>
            </a:r>
            <a:endParaRPr lang="en-US" dirty="0"/>
          </a:p>
        </p:txBody>
      </p:sp>
      <p:sp>
        <p:nvSpPr>
          <p:cNvPr id="3" name="Content Placeholder 2"/>
          <p:cNvSpPr>
            <a:spLocks noGrp="1"/>
          </p:cNvSpPr>
          <p:nvPr>
            <p:ph idx="1"/>
          </p:nvPr>
        </p:nvSpPr>
        <p:spPr>
          <a:xfrm>
            <a:off x="-1" y="773085"/>
            <a:ext cx="12191998" cy="6084915"/>
          </a:xfrm>
        </p:spPr>
        <p:txBody>
          <a:bodyPr>
            <a:normAutofit lnSpcReduction="10000"/>
          </a:bodyPr>
          <a:lstStyle/>
          <a:p>
            <a:pPr marL="514350" indent="-514350">
              <a:buFont typeface="+mj-lt"/>
              <a:buAutoNum type="arabicPeriod"/>
            </a:pPr>
            <a:r>
              <a:rPr lang="en-US" sz="2600" dirty="0">
                <a:latin typeface="Courier New" panose="02070309020205020404" pitchFamily="49" charset="0"/>
                <a:cs typeface="Courier New" panose="02070309020205020404" pitchFamily="49" charset="0"/>
              </a:rPr>
              <a:t>1971: END OF BRETTON WOODS BUT IMF CONTINUES</a:t>
            </a:r>
          </a:p>
          <a:p>
            <a:pPr marL="914400" lvl="1" indent="-457200">
              <a:buFont typeface="+mj-lt"/>
              <a:buAutoNum type="alphaLcParenR"/>
            </a:pPr>
            <a:r>
              <a:rPr lang="en-US" sz="2000" dirty="0">
                <a:latin typeface="Courier New" panose="02070309020205020404" pitchFamily="49" charset="0"/>
                <a:cs typeface="Courier New" panose="02070309020205020404" pitchFamily="49" charset="0"/>
              </a:rPr>
              <a:t>Speculators Undermine the IMF</a:t>
            </a:r>
          </a:p>
          <a:p>
            <a:pPr marL="914400" lvl="1" indent="-457200">
              <a:buFont typeface="+mj-lt"/>
              <a:buAutoNum type="alphaLcParenR"/>
            </a:pPr>
            <a:r>
              <a:rPr lang="en-US" sz="2000" dirty="0">
                <a:latin typeface="Courier New" panose="02070309020205020404" pitchFamily="49" charset="0"/>
                <a:cs typeface="Courier New" panose="02070309020205020404" pitchFamily="49" charset="0"/>
              </a:rPr>
              <a:t>Floating Rates</a:t>
            </a:r>
          </a:p>
          <a:p>
            <a:pPr marL="914400" lvl="1" indent="-457200">
              <a:buFont typeface="+mj-lt"/>
              <a:buAutoNum type="alphaLcParenR"/>
            </a:pPr>
            <a:r>
              <a:rPr lang="en-US" sz="2000" dirty="0">
                <a:latin typeface="Courier New" panose="02070309020205020404" pitchFamily="49" charset="0"/>
                <a:cs typeface="Courier New" panose="02070309020205020404" pitchFamily="49" charset="0"/>
              </a:rPr>
              <a:t>IMF’s Money Creation Powers:  Reserves</a:t>
            </a:r>
          </a:p>
          <a:p>
            <a:pPr marL="914400" lvl="1" indent="-457200">
              <a:buFont typeface="+mj-lt"/>
              <a:buAutoNum type="alphaLcParenR"/>
            </a:pPr>
            <a:r>
              <a:rPr lang="en-US" sz="2000" dirty="0">
                <a:latin typeface="Courier New" panose="02070309020205020404" pitchFamily="49" charset="0"/>
                <a:cs typeface="Courier New" panose="02070309020205020404" pitchFamily="49" charset="0"/>
              </a:rPr>
              <a:t>IMF’s Money Creation Powers:  Quotas including SDR’s</a:t>
            </a:r>
          </a:p>
          <a:p>
            <a:pPr marL="914400" lvl="1" indent="-457200">
              <a:buFont typeface="+mj-lt"/>
              <a:buAutoNum type="alphaLcParenR"/>
            </a:pPr>
            <a:r>
              <a:rPr lang="en-US" sz="2000" dirty="0">
                <a:latin typeface="Courier New" panose="02070309020205020404" pitchFamily="49" charset="0"/>
                <a:cs typeface="Courier New" panose="02070309020205020404" pitchFamily="49" charset="0"/>
              </a:rPr>
              <a:t>Question of the IMF:  UNFAIR “CONDITIONALITY”</a:t>
            </a:r>
            <a:endParaRPr lang="en-US" dirty="0">
              <a:latin typeface="Courier New" panose="02070309020205020404" pitchFamily="49" charset="0"/>
              <a:cs typeface="Courier New" panose="02070309020205020404" pitchFamily="49" charset="0"/>
            </a:endParaRPr>
          </a:p>
          <a:p>
            <a:pPr marL="457200" indent="-457200">
              <a:buFont typeface="+mj-lt"/>
              <a:buAutoNum type="arabicPeriod"/>
            </a:pPr>
            <a:r>
              <a:rPr lang="en-US" sz="2400" dirty="0" smtClean="0">
                <a:latin typeface="Courier New" panose="02070309020205020404" pitchFamily="49" charset="0"/>
                <a:cs typeface="Courier New" panose="02070309020205020404" pitchFamily="49" charset="0"/>
              </a:rPr>
              <a:t>The </a:t>
            </a:r>
            <a:r>
              <a:rPr lang="en-US" sz="2400" dirty="0" smtClean="0">
                <a:latin typeface="Courier New" panose="02070309020205020404" pitchFamily="49" charset="0"/>
                <a:cs typeface="Courier New" panose="02070309020205020404" pitchFamily="49" charset="0"/>
              </a:rPr>
              <a:t>World Bank: Bretton Woods 1944 – “Free Trade”</a:t>
            </a:r>
          </a:p>
          <a:p>
            <a:pPr marL="457200" indent="-457200">
              <a:buFont typeface="+mj-lt"/>
              <a:buAutoNum type="arabicPeriod"/>
            </a:pPr>
            <a:r>
              <a:rPr lang="en-US" sz="2400" dirty="0" smtClean="0">
                <a:latin typeface="Courier New" panose="02070309020205020404" pitchFamily="49" charset="0"/>
                <a:cs typeface="Courier New" panose="02070309020205020404" pitchFamily="49" charset="0"/>
              </a:rPr>
              <a:t>The World Bank: Third World Debt </a:t>
            </a:r>
          </a:p>
          <a:p>
            <a:pPr marL="457200" indent="-457200">
              <a:buFont typeface="+mj-lt"/>
              <a:buAutoNum type="arabicPeriod"/>
            </a:pPr>
            <a:r>
              <a:rPr lang="en-US" altLang="en-US" sz="2400" dirty="0" smtClean="0">
                <a:latin typeface="Courier New" panose="02070309020205020404" pitchFamily="49" charset="0"/>
                <a:cs typeface="Courier New" panose="02070309020205020404" pitchFamily="49" charset="0"/>
              </a:rPr>
              <a:t>Debt-Money System Drives “Free Trade”</a:t>
            </a:r>
          </a:p>
          <a:p>
            <a:pPr marL="914400" lvl="1" indent="-457200">
              <a:buFont typeface="+mj-lt"/>
              <a:buAutoNum type="alphaLcParenR"/>
            </a:pPr>
            <a:r>
              <a:rPr lang="en-US" sz="2000" dirty="0" smtClean="0">
                <a:latin typeface="Courier New" panose="02070309020205020404" pitchFamily="49" charset="0"/>
                <a:cs typeface="Courier New" panose="02070309020205020404" pitchFamily="49" charset="0"/>
              </a:rPr>
              <a:t>World Bank</a:t>
            </a:r>
          </a:p>
          <a:p>
            <a:pPr marL="914400" lvl="1" indent="-457200">
              <a:buFont typeface="+mj-lt"/>
              <a:buAutoNum type="alphaLcParenR"/>
            </a:pPr>
            <a:r>
              <a:rPr lang="en-US" sz="2000" dirty="0" smtClean="0">
                <a:latin typeface="Courier New" panose="02070309020205020404" pitchFamily="49" charset="0"/>
                <a:cs typeface="Courier New" panose="02070309020205020404" pitchFamily="49" charset="0"/>
              </a:rPr>
              <a:t>IMF</a:t>
            </a:r>
          </a:p>
          <a:p>
            <a:pPr marL="914400" lvl="1" indent="-457200">
              <a:buFont typeface="+mj-lt"/>
              <a:buAutoNum type="alphaLcParenR"/>
            </a:pPr>
            <a:r>
              <a:rPr lang="en-US" sz="2000" dirty="0" smtClean="0">
                <a:latin typeface="Courier New" panose="02070309020205020404" pitchFamily="49" charset="0"/>
                <a:cs typeface="Courier New" panose="02070309020205020404" pitchFamily="49" charset="0"/>
              </a:rPr>
              <a:t>Private </a:t>
            </a:r>
            <a:r>
              <a:rPr lang="en-US" sz="2000" dirty="0" smtClean="0">
                <a:latin typeface="Courier New" panose="02070309020205020404" pitchFamily="49" charset="0"/>
                <a:cs typeface="Courier New" panose="02070309020205020404" pitchFamily="49" charset="0"/>
              </a:rPr>
              <a:t>Commercial Banks</a:t>
            </a:r>
            <a:endParaRPr lang="en-US" sz="2000" dirty="0" smtClean="0">
              <a:latin typeface="Courier New" panose="02070309020205020404" pitchFamily="49" charset="0"/>
              <a:cs typeface="Courier New" panose="02070309020205020404" pitchFamily="49" charset="0"/>
            </a:endParaRPr>
          </a:p>
          <a:p>
            <a:pPr marL="457200" indent="-457200">
              <a:buFont typeface="+mj-lt"/>
              <a:buAutoNum type="arabicPeriod"/>
            </a:pPr>
            <a:r>
              <a:rPr lang="en-US" sz="2400" dirty="0" smtClean="0">
                <a:latin typeface="Courier New" panose="02070309020205020404" pitchFamily="49" charset="0"/>
                <a:cs typeface="Courier New" panose="02070309020205020404" pitchFamily="49" charset="0"/>
              </a:rPr>
              <a:t>World Bank Affiliates:</a:t>
            </a:r>
          </a:p>
          <a:p>
            <a:pPr marL="914400" lvl="1" indent="-457200">
              <a:buFont typeface="+mj-lt"/>
              <a:buAutoNum type="alphaLcParenR"/>
            </a:pPr>
            <a:r>
              <a:rPr lang="en-US" sz="2000" dirty="0" smtClean="0">
                <a:latin typeface="Courier New" panose="02070309020205020404" pitchFamily="49" charset="0"/>
                <a:cs typeface="Courier New" panose="02070309020205020404" pitchFamily="49" charset="0"/>
              </a:rPr>
              <a:t>1956:  The International Finance Corporation (IFC)</a:t>
            </a:r>
          </a:p>
          <a:p>
            <a:pPr marL="914400" lvl="1" indent="-457200">
              <a:buFont typeface="+mj-lt"/>
              <a:buAutoNum type="alphaLcParenR"/>
            </a:pPr>
            <a:r>
              <a:rPr lang="en-US" sz="2000" dirty="0" smtClean="0">
                <a:latin typeface="Courier New" panose="02070309020205020404" pitchFamily="49" charset="0"/>
                <a:cs typeface="Courier New" panose="02070309020205020404" pitchFamily="49" charset="0"/>
              </a:rPr>
              <a:t>1960:  The International Development Association (IDA)</a:t>
            </a:r>
          </a:p>
          <a:p>
            <a:pPr marL="457200" indent="-457200">
              <a:buFont typeface="+mj-lt"/>
              <a:buAutoNum type="arabicPeriod"/>
            </a:pPr>
            <a:r>
              <a:rPr lang="en-US" sz="2400" dirty="0" smtClean="0">
                <a:latin typeface="Courier New" panose="02070309020205020404" pitchFamily="49" charset="0"/>
                <a:cs typeface="Courier New" panose="02070309020205020404" pitchFamily="49" charset="0"/>
              </a:rPr>
              <a:t>Islamic Monetary Developments:  Echoes of Scholasticism</a:t>
            </a:r>
          </a:p>
          <a:p>
            <a:pPr marL="457200" indent="-457200">
              <a:buFont typeface="+mj-lt"/>
              <a:buAutoNum type="arabicPeriod"/>
            </a:pPr>
            <a:r>
              <a:rPr lang="en-US" sz="2400" dirty="0" smtClean="0">
                <a:latin typeface="Courier New" panose="02070309020205020404" pitchFamily="49" charset="0"/>
                <a:cs typeface="Courier New" panose="02070309020205020404" pitchFamily="49" charset="0"/>
              </a:rPr>
              <a:t>Summary:  It is U.S. Monetary Reform That Is Needed</a:t>
            </a:r>
            <a:endParaRPr lang="en-US" sz="2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119879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811012"/>
            <a:ext cx="5044966" cy="3046988"/>
          </a:xfrm>
          <a:prstGeom prst="rect">
            <a:avLst/>
          </a:prstGeom>
          <a:solidFill>
            <a:srgbClr val="A7FFFF"/>
          </a:solidFill>
        </p:spPr>
        <p:txBody>
          <a:bodyPr wrap="square" rtlCol="0">
            <a:spAutoFit/>
          </a:bodyPr>
          <a:lstStyle/>
          <a:p>
            <a:r>
              <a:rPr lang="en-US" sz="2400" dirty="0" smtClean="0"/>
              <a:t>The World Bank is owned by it mem-</a:t>
            </a:r>
            <a:r>
              <a:rPr lang="en-US" sz="2400" dirty="0" err="1" smtClean="0"/>
              <a:t>ber</a:t>
            </a:r>
            <a:r>
              <a:rPr lang="en-US" sz="2400" dirty="0" smtClean="0"/>
              <a:t> governments.  Each government has committed an amount of ‘capital’ to the bank, but only a small part has been paid in, the remaining ‘on call’.</a:t>
            </a:r>
          </a:p>
          <a:p>
            <a:endParaRPr lang="en-US" sz="2400" dirty="0"/>
          </a:p>
          <a:p>
            <a:r>
              <a:rPr lang="en-US" sz="2400" dirty="0" smtClean="0"/>
              <a:t>The money loaned by the World Bank is raised by World Bank bonds</a:t>
            </a:r>
            <a:r>
              <a:rPr lang="en-US" sz="1600" dirty="0" smtClean="0"/>
              <a:t>.</a:t>
            </a:r>
            <a:endParaRPr lang="en-US" sz="1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5917" y="664531"/>
            <a:ext cx="4656083" cy="619346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1971" y="1164227"/>
            <a:ext cx="4658375" cy="1886213"/>
          </a:xfrm>
          <a:prstGeom prst="rect">
            <a:avLst/>
          </a:prstGeom>
        </p:spPr>
      </p:pic>
      <p:sp>
        <p:nvSpPr>
          <p:cNvPr id="6" name="TextBox 5"/>
          <p:cNvSpPr txBox="1"/>
          <p:nvPr/>
        </p:nvSpPr>
        <p:spPr>
          <a:xfrm>
            <a:off x="0" y="0"/>
            <a:ext cx="12192000" cy="646331"/>
          </a:xfrm>
          <a:prstGeom prst="rect">
            <a:avLst/>
          </a:prstGeom>
          <a:solidFill>
            <a:srgbClr val="37FFFF"/>
          </a:solidFill>
        </p:spPr>
        <p:txBody>
          <a:bodyPr wrap="square" rtlCol="0">
            <a:spAutoFit/>
          </a:bodyPr>
          <a:lstStyle/>
          <a:p>
            <a:pPr marL="742950" indent="-742950" algn="ctr">
              <a:buFont typeface="+mj-lt"/>
              <a:buAutoNum type="arabicPeriod" startAt="4"/>
            </a:pPr>
            <a:r>
              <a:rPr lang="en-US" altLang="en-US" sz="3600" b="1" dirty="0" smtClean="0"/>
              <a:t>DEBT-MONEY </a:t>
            </a:r>
            <a:r>
              <a:rPr lang="en-US" altLang="en-US" sz="3600" b="1" dirty="0"/>
              <a:t>SYSTEM </a:t>
            </a:r>
            <a:r>
              <a:rPr lang="en-US" altLang="en-US" sz="3600" b="1" dirty="0" smtClean="0"/>
              <a:t>DRIVES “FREE TRADE</a:t>
            </a:r>
            <a:r>
              <a:rPr lang="en-US" altLang="en-US" sz="3600" b="1" dirty="0" smtClean="0"/>
              <a:t>”:  World Bank</a:t>
            </a:r>
            <a:endParaRPr lang="en-US" altLang="en-US" sz="3600" b="1" dirty="0"/>
          </a:p>
        </p:txBody>
      </p:sp>
    </p:spTree>
    <p:extLst>
      <p:ext uri="{BB962C8B-B14F-4D97-AF65-F5344CB8AC3E}">
        <p14:creationId xmlns:p14="http://schemas.microsoft.com/office/powerpoint/2010/main" val="19049729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2"/>
          </p:nvPr>
        </p:nvSpPr>
        <p:spPr>
          <a:noFill/>
        </p:spPr>
        <p:txBody>
          <a:bodyPr/>
          <a:lstStyle>
            <a:lvl1pPr defTabSz="913296">
              <a:defRPr sz="2368" b="1">
                <a:solidFill>
                  <a:schemeClr val="tx1"/>
                </a:solidFill>
                <a:latin typeface="Arial" panose="020B0604020202020204" pitchFamily="34" charset="0"/>
              </a:defRPr>
            </a:lvl1pPr>
            <a:lvl2pPr marL="733143" indent="-281978" defTabSz="913296">
              <a:defRPr sz="2368" b="1">
                <a:solidFill>
                  <a:schemeClr val="tx1"/>
                </a:solidFill>
                <a:latin typeface="Arial" panose="020B0604020202020204" pitchFamily="34" charset="0"/>
              </a:defRPr>
            </a:lvl2pPr>
            <a:lvl3pPr marL="1127912" indent="-225582" defTabSz="913296">
              <a:defRPr sz="2368" b="1">
                <a:solidFill>
                  <a:schemeClr val="tx1"/>
                </a:solidFill>
                <a:latin typeface="Arial" panose="020B0604020202020204" pitchFamily="34" charset="0"/>
              </a:defRPr>
            </a:lvl3pPr>
            <a:lvl4pPr marL="1579077" indent="-225582" defTabSz="913296">
              <a:defRPr sz="2368" b="1">
                <a:solidFill>
                  <a:schemeClr val="tx1"/>
                </a:solidFill>
                <a:latin typeface="Arial" panose="020B0604020202020204" pitchFamily="34" charset="0"/>
              </a:defRPr>
            </a:lvl4pPr>
            <a:lvl5pPr marL="2030242" indent="-225582" defTabSz="913296">
              <a:defRPr sz="2368" b="1">
                <a:solidFill>
                  <a:schemeClr val="tx1"/>
                </a:solidFill>
                <a:latin typeface="Arial" panose="020B0604020202020204" pitchFamily="34" charset="0"/>
              </a:defRPr>
            </a:lvl5pPr>
            <a:lvl6pPr marL="2481407" indent="-225582" defTabSz="913296" eaLnBrk="0" fontAlgn="base" hangingPunct="0">
              <a:spcBef>
                <a:spcPct val="0"/>
              </a:spcBef>
              <a:spcAft>
                <a:spcPct val="0"/>
              </a:spcAft>
              <a:defRPr sz="2368" b="1">
                <a:solidFill>
                  <a:schemeClr val="tx1"/>
                </a:solidFill>
                <a:latin typeface="Arial" panose="020B0604020202020204" pitchFamily="34" charset="0"/>
              </a:defRPr>
            </a:lvl6pPr>
            <a:lvl7pPr marL="2932572" indent="-225582" defTabSz="913296" eaLnBrk="0" fontAlgn="base" hangingPunct="0">
              <a:spcBef>
                <a:spcPct val="0"/>
              </a:spcBef>
              <a:spcAft>
                <a:spcPct val="0"/>
              </a:spcAft>
              <a:defRPr sz="2368" b="1">
                <a:solidFill>
                  <a:schemeClr val="tx1"/>
                </a:solidFill>
                <a:latin typeface="Arial" panose="020B0604020202020204" pitchFamily="34" charset="0"/>
              </a:defRPr>
            </a:lvl7pPr>
            <a:lvl8pPr marL="3383737" indent="-225582" defTabSz="913296" eaLnBrk="0" fontAlgn="base" hangingPunct="0">
              <a:spcBef>
                <a:spcPct val="0"/>
              </a:spcBef>
              <a:spcAft>
                <a:spcPct val="0"/>
              </a:spcAft>
              <a:defRPr sz="2368" b="1">
                <a:solidFill>
                  <a:schemeClr val="tx1"/>
                </a:solidFill>
                <a:latin typeface="Arial" panose="020B0604020202020204" pitchFamily="34" charset="0"/>
              </a:defRPr>
            </a:lvl8pPr>
            <a:lvl9pPr marL="3834902" indent="-225582" defTabSz="913296" eaLnBrk="0" fontAlgn="base" hangingPunct="0">
              <a:spcBef>
                <a:spcPct val="0"/>
              </a:spcBef>
              <a:spcAft>
                <a:spcPct val="0"/>
              </a:spcAft>
              <a:defRPr sz="2368" b="1">
                <a:solidFill>
                  <a:schemeClr val="tx1"/>
                </a:solidFill>
                <a:latin typeface="Arial" panose="020B0604020202020204" pitchFamily="34" charset="0"/>
              </a:defRPr>
            </a:lvl9pPr>
          </a:lstStyle>
          <a:p>
            <a:fld id="{DD0037BE-A651-4F0D-9849-ADE1B20391BF}" type="slidenum">
              <a:rPr lang="en-US" altLang="en-US" sz="888">
                <a:solidFill>
                  <a:srgbClr val="898989"/>
                </a:solidFill>
              </a:rPr>
              <a:pPr/>
              <a:t>31</a:t>
            </a:fld>
            <a:endParaRPr lang="en-US" altLang="en-US" sz="888">
              <a:solidFill>
                <a:srgbClr val="898989"/>
              </a:solidFill>
            </a:endParaRPr>
          </a:p>
        </p:txBody>
      </p:sp>
      <p:pic>
        <p:nvPicPr>
          <p:cNvPr id="8196" name="Picture 4" descr="http://ts4.mm.bing.net/th?id=JN.7OqRW08tBYnqjkLRi5Uk%2fg&amp;pid=15.1&amp;H=96&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7729" y="1173286"/>
            <a:ext cx="2381032" cy="1428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http://meritplace.in/wp-content/uploads/2013/07/banking-380x21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7865" y="4611685"/>
            <a:ext cx="2636366" cy="151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Box 5"/>
          <p:cNvSpPr txBox="1">
            <a:spLocks noChangeArrowheads="1"/>
          </p:cNvSpPr>
          <p:nvPr/>
        </p:nvSpPr>
        <p:spPr bwMode="auto">
          <a:xfrm>
            <a:off x="1626866" y="6142125"/>
            <a:ext cx="3374174" cy="698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1974" dirty="0"/>
              <a:t>Private Commercial Banks</a:t>
            </a:r>
          </a:p>
          <a:p>
            <a:r>
              <a:rPr lang="en-US" altLang="en-US" sz="1974" dirty="0"/>
              <a:t>in Rich Nations</a:t>
            </a:r>
          </a:p>
        </p:txBody>
      </p:sp>
      <p:pic>
        <p:nvPicPr>
          <p:cNvPr id="8199" name="Picture 8" descr="https://sadiyazaheer.files.wordpress.com/2012/03/the-poor-people-of-pakista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25382" y="4516130"/>
            <a:ext cx="2475021" cy="1629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TextBox 6"/>
          <p:cNvSpPr txBox="1">
            <a:spLocks noChangeArrowheads="1"/>
          </p:cNvSpPr>
          <p:nvPr/>
        </p:nvSpPr>
        <p:spPr bwMode="auto">
          <a:xfrm>
            <a:off x="7684400" y="6256477"/>
            <a:ext cx="2594072" cy="39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1974"/>
              <a:t>Third World Nations</a:t>
            </a:r>
          </a:p>
        </p:txBody>
      </p:sp>
      <p:cxnSp>
        <p:nvCxnSpPr>
          <p:cNvPr id="9" name="Straight Arrow Connector 8"/>
          <p:cNvCxnSpPr/>
          <p:nvPr/>
        </p:nvCxnSpPr>
        <p:spPr>
          <a:xfrm flipH="1">
            <a:off x="2186095" y="2000382"/>
            <a:ext cx="2255715" cy="243429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463741" y="2601906"/>
            <a:ext cx="1607197" cy="191422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9705145" y="1516342"/>
            <a:ext cx="0" cy="301545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a:spLocks noChangeArrowheads="1"/>
          </p:cNvSpPr>
          <p:nvPr/>
        </p:nvSpPr>
        <p:spPr bwMode="auto">
          <a:xfrm rot="-2797148">
            <a:off x="2007518" y="2048942"/>
            <a:ext cx="2144496" cy="941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2763"/>
              <a:t>World Bank</a:t>
            </a:r>
          </a:p>
          <a:p>
            <a:r>
              <a:rPr lang="en-US" altLang="en-US" sz="2763"/>
              <a:t>sells bonds</a:t>
            </a:r>
          </a:p>
        </p:txBody>
      </p:sp>
      <p:sp>
        <p:nvSpPr>
          <p:cNvPr id="21" name="Oval 20"/>
          <p:cNvSpPr/>
          <p:nvPr/>
        </p:nvSpPr>
        <p:spPr>
          <a:xfrm>
            <a:off x="1783513" y="1624429"/>
            <a:ext cx="650085" cy="66888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552" dirty="0">
                <a:solidFill>
                  <a:schemeClr val="tx1"/>
                </a:solidFill>
              </a:rPr>
              <a:t>1</a:t>
            </a:r>
          </a:p>
        </p:txBody>
      </p:sp>
      <p:sp>
        <p:nvSpPr>
          <p:cNvPr id="22" name="TextBox 21"/>
          <p:cNvSpPr txBox="1">
            <a:spLocks noChangeArrowheads="1"/>
          </p:cNvSpPr>
          <p:nvPr/>
        </p:nvSpPr>
        <p:spPr bwMode="auto">
          <a:xfrm rot="-2911312">
            <a:off x="3181586" y="2762533"/>
            <a:ext cx="2871338" cy="1256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dirty="0"/>
              <a:t>Banks</a:t>
            </a:r>
            <a:r>
              <a:rPr lang="en-US" altLang="en-US" sz="2763" dirty="0"/>
              <a:t> </a:t>
            </a:r>
            <a:r>
              <a:rPr lang="en-US" altLang="en-US" sz="2368" dirty="0"/>
              <a:t>create</a:t>
            </a:r>
          </a:p>
          <a:p>
            <a:r>
              <a:rPr lang="en-US" altLang="en-US" dirty="0"/>
              <a:t>debt-money &amp;</a:t>
            </a:r>
          </a:p>
          <a:p>
            <a:r>
              <a:rPr lang="en-US" altLang="en-US" dirty="0"/>
              <a:t>     buy bonds</a:t>
            </a:r>
          </a:p>
        </p:txBody>
      </p:sp>
      <p:cxnSp>
        <p:nvCxnSpPr>
          <p:cNvPr id="31" name="Straight Arrow Connector 30"/>
          <p:cNvCxnSpPr/>
          <p:nvPr/>
        </p:nvCxnSpPr>
        <p:spPr>
          <a:xfrm>
            <a:off x="6938762" y="1516342"/>
            <a:ext cx="2766384" cy="626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5212513" y="3695300"/>
            <a:ext cx="650084" cy="67044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552" dirty="0">
                <a:solidFill>
                  <a:schemeClr val="tx1"/>
                </a:solidFill>
              </a:rPr>
              <a:t>2</a:t>
            </a:r>
          </a:p>
        </p:txBody>
      </p:sp>
      <p:sp>
        <p:nvSpPr>
          <p:cNvPr id="35" name="Oval 34"/>
          <p:cNvSpPr/>
          <p:nvPr/>
        </p:nvSpPr>
        <p:spPr>
          <a:xfrm>
            <a:off x="9817931" y="1611897"/>
            <a:ext cx="650084" cy="67044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552" dirty="0">
                <a:solidFill>
                  <a:schemeClr val="tx1"/>
                </a:solidFill>
              </a:rPr>
              <a:t>3</a:t>
            </a:r>
          </a:p>
        </p:txBody>
      </p:sp>
      <p:sp>
        <p:nvSpPr>
          <p:cNvPr id="37" name="TextBox 36"/>
          <p:cNvSpPr txBox="1">
            <a:spLocks noChangeArrowheads="1"/>
          </p:cNvSpPr>
          <p:nvPr/>
        </p:nvSpPr>
        <p:spPr bwMode="auto">
          <a:xfrm>
            <a:off x="7172164" y="1539840"/>
            <a:ext cx="2019179" cy="11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2368"/>
              <a:t>Debt-money</a:t>
            </a:r>
          </a:p>
          <a:p>
            <a:r>
              <a:rPr lang="en-US" altLang="en-US" sz="2368"/>
              <a:t>is loaned to</a:t>
            </a:r>
          </a:p>
          <a:p>
            <a:r>
              <a:rPr lang="en-US" altLang="en-US" sz="2368"/>
              <a:t>poor nations</a:t>
            </a:r>
          </a:p>
        </p:txBody>
      </p:sp>
      <p:sp>
        <p:nvSpPr>
          <p:cNvPr id="38" name="Explosion 2 37"/>
          <p:cNvSpPr/>
          <p:nvPr/>
        </p:nvSpPr>
        <p:spPr>
          <a:xfrm>
            <a:off x="6595704" y="3736030"/>
            <a:ext cx="1453683" cy="1336197"/>
          </a:xfrm>
          <a:prstGeom prst="irregularSeal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76"/>
          </a:p>
        </p:txBody>
      </p:sp>
      <p:sp>
        <p:nvSpPr>
          <p:cNvPr id="39" name="TextBox 38"/>
          <p:cNvSpPr txBox="1">
            <a:spLocks noChangeArrowheads="1"/>
          </p:cNvSpPr>
          <p:nvPr/>
        </p:nvSpPr>
        <p:spPr bwMode="auto">
          <a:xfrm rot="-2681488">
            <a:off x="6742952" y="4207536"/>
            <a:ext cx="1010373" cy="45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2368"/>
              <a:t>DEBT</a:t>
            </a:r>
          </a:p>
        </p:txBody>
      </p:sp>
      <p:sp>
        <p:nvSpPr>
          <p:cNvPr id="2" name="TextBox 1"/>
          <p:cNvSpPr txBox="1"/>
          <p:nvPr/>
        </p:nvSpPr>
        <p:spPr>
          <a:xfrm>
            <a:off x="1323227" y="2999581"/>
            <a:ext cx="9495421" cy="1200329"/>
          </a:xfrm>
          <a:prstGeom prst="rect">
            <a:avLst/>
          </a:prstGeom>
          <a:solidFill>
            <a:srgbClr val="37FFFF"/>
          </a:solidFill>
        </p:spPr>
        <p:txBody>
          <a:bodyPr wrap="none" rtlCol="0">
            <a:spAutoFit/>
          </a:bodyPr>
          <a:lstStyle/>
          <a:p>
            <a:pPr algn="ctr"/>
            <a:r>
              <a:rPr lang="en-US" sz="3600" dirty="0" smtClean="0"/>
              <a:t>WHERE DOES THE WORLD BANK GET THE MONEY</a:t>
            </a:r>
          </a:p>
          <a:p>
            <a:pPr algn="ctr"/>
            <a:r>
              <a:rPr lang="en-US" sz="3600" dirty="0" smtClean="0"/>
              <a:t>TO LEND TO THIRD WORLD NATIONS?</a:t>
            </a:r>
            <a:endParaRPr lang="en-US" sz="3600" dirty="0"/>
          </a:p>
        </p:txBody>
      </p:sp>
      <p:sp>
        <p:nvSpPr>
          <p:cNvPr id="23" name="TextBox 22"/>
          <p:cNvSpPr txBox="1"/>
          <p:nvPr/>
        </p:nvSpPr>
        <p:spPr>
          <a:xfrm>
            <a:off x="0" y="0"/>
            <a:ext cx="12192000" cy="646331"/>
          </a:xfrm>
          <a:prstGeom prst="rect">
            <a:avLst/>
          </a:prstGeom>
          <a:solidFill>
            <a:srgbClr val="37FFFF"/>
          </a:solidFill>
        </p:spPr>
        <p:txBody>
          <a:bodyPr wrap="square" rtlCol="0">
            <a:spAutoFit/>
          </a:bodyPr>
          <a:lstStyle/>
          <a:p>
            <a:pPr marL="742950" indent="-742950" algn="ctr">
              <a:buFont typeface="+mj-lt"/>
              <a:buAutoNum type="arabicPeriod" startAt="4"/>
            </a:pPr>
            <a:r>
              <a:rPr lang="en-US" altLang="en-US" sz="3600" b="1" dirty="0" smtClean="0"/>
              <a:t>DEBT-MONEY </a:t>
            </a:r>
            <a:r>
              <a:rPr lang="en-US" altLang="en-US" sz="3600" b="1" dirty="0"/>
              <a:t>SYSTEM </a:t>
            </a:r>
            <a:r>
              <a:rPr lang="en-US" altLang="en-US" sz="3600" b="1" dirty="0" smtClean="0"/>
              <a:t>DRIVES “FREE TRADE</a:t>
            </a:r>
            <a:r>
              <a:rPr lang="en-US" altLang="en-US" sz="3600" b="1" dirty="0" smtClean="0"/>
              <a:t>”:  World Bank</a:t>
            </a:r>
            <a:endParaRPr lang="en-US" altLang="en-US" sz="3600" b="1" dirty="0"/>
          </a:p>
        </p:txBody>
      </p:sp>
    </p:spTree>
    <p:extLst>
      <p:ext uri="{BB962C8B-B14F-4D97-AF65-F5344CB8AC3E}">
        <p14:creationId xmlns:p14="http://schemas.microsoft.com/office/powerpoint/2010/main" val="39028595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8197"/>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819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1"/>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childTnLst>
                                </p:cTn>
                              </p:par>
                              <p:par>
                                <p:cTn id="36" presetID="1" presetClass="entr" presetSubtype="0" fill="hold" grpId="0" nodeType="withEffect">
                                  <p:stCondLst>
                                    <p:cond delay="500"/>
                                  </p:stCondLst>
                                  <p:childTnLst>
                                    <p:set>
                                      <p:cBhvr>
                                        <p:cTn id="37" dur="1" fill="hold">
                                          <p:stCondLst>
                                            <p:cond delay="0"/>
                                          </p:stCondLst>
                                        </p:cTn>
                                        <p:tgtEl>
                                          <p:spTgt spid="37"/>
                                        </p:tgtEl>
                                        <p:attrNameLst>
                                          <p:attrName>style.visibility</p:attrName>
                                        </p:attrNameLst>
                                      </p:cBhvr>
                                      <p:to>
                                        <p:strVal val="visible"/>
                                      </p:to>
                                    </p:set>
                                  </p:childTnLst>
                                </p:cTn>
                              </p:par>
                              <p:par>
                                <p:cTn id="38" presetID="2" presetClass="entr" presetSubtype="4"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 calcmode="lin" valueType="num">
                                      <p:cBhvr additive="base">
                                        <p:cTn id="40" dur="2000" fill="hold"/>
                                        <p:tgtEl>
                                          <p:spTgt spid="38"/>
                                        </p:tgtEl>
                                        <p:attrNameLst>
                                          <p:attrName>ppt_x</p:attrName>
                                        </p:attrNameLst>
                                      </p:cBhvr>
                                      <p:tavLst>
                                        <p:tav tm="0">
                                          <p:val>
                                            <p:strVal val="#ppt_x"/>
                                          </p:val>
                                        </p:tav>
                                        <p:tav tm="100000">
                                          <p:val>
                                            <p:strVal val="#ppt_x"/>
                                          </p:val>
                                        </p:tav>
                                      </p:tavLst>
                                    </p:anim>
                                    <p:anim calcmode="lin" valueType="num">
                                      <p:cBhvr additive="base">
                                        <p:cTn id="41" dur="2000" fill="hold"/>
                                        <p:tgtEl>
                                          <p:spTgt spid="38"/>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3000" fill="hold"/>
                                        <p:tgtEl>
                                          <p:spTgt spid="39"/>
                                        </p:tgtEl>
                                        <p:attrNameLst>
                                          <p:attrName>ppt_x</p:attrName>
                                        </p:attrNameLst>
                                      </p:cBhvr>
                                      <p:tavLst>
                                        <p:tav tm="0">
                                          <p:val>
                                            <p:strVal val="#ppt_x"/>
                                          </p:val>
                                        </p:tav>
                                        <p:tav tm="100000">
                                          <p:val>
                                            <p:strVal val="#ppt_x"/>
                                          </p:val>
                                        </p:tav>
                                      </p:tavLst>
                                    </p:anim>
                                    <p:anim calcmode="lin" valueType="num">
                                      <p:cBhvr additive="base">
                                        <p:cTn id="45" dur="30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p:bldP spid="19" grpId="0"/>
      <p:bldP spid="21" grpId="0" animBg="1"/>
      <p:bldP spid="22" grpId="0"/>
      <p:bldP spid="34" grpId="0" animBg="1"/>
      <p:bldP spid="35" grpId="0" animBg="1"/>
      <p:bldP spid="37" grpId="0"/>
      <p:bldP spid="38" grpId="0" animBg="1"/>
      <p:bldP spid="39" grpId="0"/>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8" descr="https://sadiyazaheer.files.wordpress.com/2012/03/the-poor-people-of-pakist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50192" y="4857621"/>
            <a:ext cx="2475021" cy="1629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2" descr="http://www.businesspundit.com/wp-content/uploads/2010/07/IM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5358" y="828663"/>
            <a:ext cx="2594072" cy="25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4" descr="http://2.bp.blogspot.com/_-20WbbvtbaU/TSdsor7-dAI/AAAAAAAAAik/z9BFfyOXeL4/s1600/imag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6976" y="918266"/>
            <a:ext cx="2105334" cy="2105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900870" y="3167401"/>
            <a:ext cx="4379847" cy="1306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1974" dirty="0"/>
              <a:t>SDR = Special Drawing Rights</a:t>
            </a:r>
          </a:p>
          <a:p>
            <a:r>
              <a:rPr lang="en-US" altLang="en-US" sz="1974" dirty="0"/>
              <a:t>are an IMF world currency that it </a:t>
            </a:r>
          </a:p>
          <a:p>
            <a:r>
              <a:rPr lang="en-US" altLang="en-US" sz="1974" dirty="0"/>
              <a:t>creates when it makes loans to </a:t>
            </a:r>
          </a:p>
          <a:p>
            <a:r>
              <a:rPr lang="en-US" altLang="en-US" sz="1974" dirty="0"/>
              <a:t>poor countries –  it is ‘debt-money’</a:t>
            </a:r>
          </a:p>
        </p:txBody>
      </p:sp>
      <p:sp>
        <p:nvSpPr>
          <p:cNvPr id="3" name="TextBox 2"/>
          <p:cNvSpPr txBox="1">
            <a:spLocks noChangeArrowheads="1"/>
          </p:cNvSpPr>
          <p:nvPr/>
        </p:nvSpPr>
        <p:spPr bwMode="auto">
          <a:xfrm>
            <a:off x="7653071" y="1253176"/>
            <a:ext cx="2918331" cy="941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2763" dirty="0"/>
              <a:t>WHAT DOES</a:t>
            </a:r>
          </a:p>
          <a:p>
            <a:r>
              <a:rPr lang="en-US" altLang="en-US" sz="2763" dirty="0"/>
              <a:t>THE IMF LOAN?</a:t>
            </a:r>
          </a:p>
        </p:txBody>
      </p:sp>
      <p:cxnSp>
        <p:nvCxnSpPr>
          <p:cNvPr id="5" name="Straight Arrow Connector 4"/>
          <p:cNvCxnSpPr/>
          <p:nvPr/>
        </p:nvCxnSpPr>
        <p:spPr>
          <a:xfrm>
            <a:off x="6453156" y="3389839"/>
            <a:ext cx="1278238" cy="144741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0" name="Explosion 2 29"/>
          <p:cNvSpPr/>
          <p:nvPr/>
        </p:nvSpPr>
        <p:spPr>
          <a:xfrm>
            <a:off x="7750192" y="2827477"/>
            <a:ext cx="2475021" cy="1975317"/>
          </a:xfrm>
          <a:prstGeom prst="irregularSeal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76"/>
          </a:p>
        </p:txBody>
      </p:sp>
      <p:sp>
        <p:nvSpPr>
          <p:cNvPr id="32" name="TextBox 31"/>
          <p:cNvSpPr txBox="1">
            <a:spLocks noChangeArrowheads="1"/>
          </p:cNvSpPr>
          <p:nvPr/>
        </p:nvSpPr>
        <p:spPr bwMode="auto">
          <a:xfrm rot="-2681488">
            <a:off x="8162173" y="3424301"/>
            <a:ext cx="1463082" cy="576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3158"/>
              <a:t>DEBT</a:t>
            </a:r>
          </a:p>
        </p:txBody>
      </p:sp>
      <p:pic>
        <p:nvPicPr>
          <p:cNvPr id="44038" name="Picture 6" descr="http://www.elist10.com/wp-content/uploads/2013/06/proverty-problem-third-word-countr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4368" y="4760499"/>
            <a:ext cx="3029550" cy="2016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Explosion 2 35"/>
          <p:cNvSpPr/>
          <p:nvPr/>
        </p:nvSpPr>
        <p:spPr>
          <a:xfrm>
            <a:off x="4394816" y="4572523"/>
            <a:ext cx="2236917" cy="1973751"/>
          </a:xfrm>
          <a:prstGeom prst="irregularSeal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76"/>
          </a:p>
        </p:txBody>
      </p:sp>
      <p:sp>
        <p:nvSpPr>
          <p:cNvPr id="40" name="TextBox 39"/>
          <p:cNvSpPr txBox="1">
            <a:spLocks noChangeArrowheads="1"/>
          </p:cNvSpPr>
          <p:nvPr/>
        </p:nvSpPr>
        <p:spPr bwMode="auto">
          <a:xfrm rot="-2681488">
            <a:off x="4524832" y="5100423"/>
            <a:ext cx="1950254" cy="81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2368"/>
              <a:t>DEBT IS A</a:t>
            </a:r>
          </a:p>
          <a:p>
            <a:r>
              <a:rPr lang="en-US" altLang="en-US" sz="2368"/>
              <a:t>WEAPON</a:t>
            </a:r>
          </a:p>
        </p:txBody>
      </p:sp>
      <p:sp>
        <p:nvSpPr>
          <p:cNvPr id="15" name="TextBox 14"/>
          <p:cNvSpPr txBox="1"/>
          <p:nvPr/>
        </p:nvSpPr>
        <p:spPr>
          <a:xfrm>
            <a:off x="0" y="0"/>
            <a:ext cx="12192000" cy="646331"/>
          </a:xfrm>
          <a:prstGeom prst="rect">
            <a:avLst/>
          </a:prstGeom>
          <a:solidFill>
            <a:srgbClr val="37FFFF"/>
          </a:solidFill>
        </p:spPr>
        <p:txBody>
          <a:bodyPr wrap="square" rtlCol="0">
            <a:spAutoFit/>
          </a:bodyPr>
          <a:lstStyle/>
          <a:p>
            <a:pPr marL="742950" indent="-742950" algn="ctr">
              <a:buFont typeface="+mj-lt"/>
              <a:buAutoNum type="arabicPeriod" startAt="4"/>
            </a:pPr>
            <a:r>
              <a:rPr lang="en-US" altLang="en-US" sz="3600" b="1" dirty="0" smtClean="0"/>
              <a:t>DEBT-MONEY </a:t>
            </a:r>
            <a:r>
              <a:rPr lang="en-US" altLang="en-US" sz="3600" b="1" dirty="0"/>
              <a:t>SYSTEM </a:t>
            </a:r>
            <a:r>
              <a:rPr lang="en-US" altLang="en-US" sz="3600" b="1" dirty="0" smtClean="0"/>
              <a:t>DRIVES “FREE TRADE”:  IMF</a:t>
            </a:r>
            <a:endParaRPr lang="en-US" altLang="en-US" sz="3600" b="1" dirty="0"/>
          </a:p>
        </p:txBody>
      </p:sp>
    </p:spTree>
    <p:extLst>
      <p:ext uri="{BB962C8B-B14F-4D97-AF65-F5344CB8AC3E}">
        <p14:creationId xmlns:p14="http://schemas.microsoft.com/office/powerpoint/2010/main" val="26283209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40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2000" fill="hold"/>
                                        <p:tgtEl>
                                          <p:spTgt spid="30"/>
                                        </p:tgtEl>
                                        <p:attrNameLst>
                                          <p:attrName>ppt_x</p:attrName>
                                        </p:attrNameLst>
                                      </p:cBhvr>
                                      <p:tavLst>
                                        <p:tav tm="0">
                                          <p:val>
                                            <p:strVal val="#ppt_x"/>
                                          </p:val>
                                        </p:tav>
                                        <p:tav tm="100000">
                                          <p:val>
                                            <p:strVal val="#ppt_x"/>
                                          </p:val>
                                        </p:tav>
                                      </p:tavLst>
                                    </p:anim>
                                    <p:anim calcmode="lin" valueType="num">
                                      <p:cBhvr additive="base">
                                        <p:cTn id="20" dur="2000" fill="hold"/>
                                        <p:tgtEl>
                                          <p:spTgt spid="3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3000" fill="hold"/>
                                        <p:tgtEl>
                                          <p:spTgt spid="32"/>
                                        </p:tgtEl>
                                        <p:attrNameLst>
                                          <p:attrName>ppt_x</p:attrName>
                                        </p:attrNameLst>
                                      </p:cBhvr>
                                      <p:tavLst>
                                        <p:tav tm="0">
                                          <p:val>
                                            <p:strVal val="#ppt_x"/>
                                          </p:val>
                                        </p:tav>
                                        <p:tav tm="100000">
                                          <p:val>
                                            <p:strVal val="#ppt_x"/>
                                          </p:val>
                                        </p:tav>
                                      </p:tavLst>
                                    </p:anim>
                                    <p:anim calcmode="lin" valueType="num">
                                      <p:cBhvr additive="base">
                                        <p:cTn id="24" dur="30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440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0" grpId="0" animBg="1"/>
      <p:bldP spid="32" grpId="0"/>
      <p:bldP spid="36"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280780"/>
            <a:ext cx="12192000" cy="1569660"/>
          </a:xfrm>
          <a:prstGeom prst="rect">
            <a:avLst/>
          </a:prstGeom>
          <a:solidFill>
            <a:srgbClr val="E4C9FF"/>
          </a:solidFill>
        </p:spPr>
        <p:txBody>
          <a:bodyPr wrap="square" rtlCol="0">
            <a:spAutoFit/>
          </a:bodyPr>
          <a:lstStyle/>
          <a:p>
            <a:r>
              <a:rPr lang="en-US" sz="2400" dirty="0" smtClean="0"/>
              <a:t>House of Commons, Nov. 20, 2014, Mr. Steven Baker, MP:</a:t>
            </a:r>
          </a:p>
          <a:p>
            <a:endParaRPr lang="en-US" sz="2400" dirty="0" smtClean="0"/>
          </a:p>
          <a:p>
            <a:r>
              <a:rPr lang="en-US" sz="2400" dirty="0" smtClean="0"/>
              <a:t>“Whenever a bank makes a loan it simultaneously makes a matching deposit in the borrower’s bank account, thereby creating new money.”</a:t>
            </a:r>
            <a:endParaRPr lang="en-US" sz="24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3995" y="982439"/>
            <a:ext cx="7297168" cy="4305901"/>
          </a:xfrm>
          <a:prstGeom prst="rect">
            <a:avLst/>
          </a:prstGeom>
        </p:spPr>
      </p:pic>
      <p:pic>
        <p:nvPicPr>
          <p:cNvPr id="5" name="Steve_Baker_MP_at_the_historic_debate_in_UK_Parlia_ON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
        <p:nvSpPr>
          <p:cNvPr id="6" name="TextBox 5"/>
          <p:cNvSpPr txBox="1"/>
          <p:nvPr/>
        </p:nvSpPr>
        <p:spPr>
          <a:xfrm>
            <a:off x="0" y="0"/>
            <a:ext cx="12192000" cy="1077218"/>
          </a:xfrm>
          <a:prstGeom prst="rect">
            <a:avLst/>
          </a:prstGeom>
          <a:solidFill>
            <a:srgbClr val="37FFFF"/>
          </a:solidFill>
        </p:spPr>
        <p:txBody>
          <a:bodyPr wrap="square" rtlCol="0">
            <a:spAutoFit/>
          </a:bodyPr>
          <a:lstStyle/>
          <a:p>
            <a:pPr marL="742950" indent="-742950" algn="ctr">
              <a:buFont typeface="+mj-lt"/>
              <a:buAutoNum type="arabicPeriod" startAt="4"/>
            </a:pPr>
            <a:r>
              <a:rPr lang="en-US" altLang="en-US" sz="3200" b="1" dirty="0" smtClean="0"/>
              <a:t>DEBT-MONEY </a:t>
            </a:r>
            <a:r>
              <a:rPr lang="en-US" altLang="en-US" sz="3200" b="1" dirty="0"/>
              <a:t>SYSTEM </a:t>
            </a:r>
            <a:r>
              <a:rPr lang="en-US" altLang="en-US" sz="3200" b="1" dirty="0" smtClean="0"/>
              <a:t>DRIVES “FREE TRADE”:</a:t>
            </a:r>
          </a:p>
          <a:p>
            <a:pPr algn="ctr"/>
            <a:r>
              <a:rPr lang="en-US" altLang="en-US" sz="3200" b="1" dirty="0" smtClean="0"/>
              <a:t>Private Commercial Banks</a:t>
            </a:r>
            <a:endParaRPr lang="en-US" altLang="en-US" sz="3200" b="1" dirty="0"/>
          </a:p>
        </p:txBody>
      </p:sp>
    </p:spTree>
    <p:extLst>
      <p:ext uri="{BB962C8B-B14F-4D97-AF65-F5344CB8AC3E}">
        <p14:creationId xmlns:p14="http://schemas.microsoft.com/office/powerpoint/2010/main" val="36760296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084"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TextBox 5"/>
          <p:cNvSpPr txBox="1">
            <a:spLocks noChangeArrowheads="1"/>
          </p:cNvSpPr>
          <p:nvPr/>
        </p:nvSpPr>
        <p:spPr bwMode="auto">
          <a:xfrm>
            <a:off x="1539143" y="780102"/>
            <a:ext cx="9113715" cy="2520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defRPr/>
            </a:pPr>
            <a:r>
              <a:rPr lang="en-US" altLang="en-US" sz="1974" dirty="0"/>
              <a:t>To repay their international debts, poor nations must earn dollars.</a:t>
            </a:r>
          </a:p>
          <a:p>
            <a:pPr algn="ctr">
              <a:defRPr/>
            </a:pPr>
            <a:endParaRPr lang="en-US" altLang="en-US" sz="1974" dirty="0"/>
          </a:p>
          <a:p>
            <a:pPr marL="451165" indent="-451165">
              <a:buFontTx/>
              <a:buAutoNum type="arabicParenR"/>
              <a:defRPr/>
            </a:pPr>
            <a:r>
              <a:rPr lang="en-US" altLang="en-US" sz="1974" dirty="0"/>
              <a:t>They compete against other poor countries, all who export similar products, glut the market, and drive down prices</a:t>
            </a:r>
          </a:p>
          <a:p>
            <a:pPr>
              <a:defRPr/>
            </a:pPr>
            <a:endParaRPr lang="en-US" altLang="en-US" sz="1974" dirty="0"/>
          </a:p>
          <a:p>
            <a:pPr marL="451165" indent="-451165">
              <a:buFont typeface="+mj-lt"/>
              <a:buAutoNum type="arabicParenR" startAt="2"/>
              <a:defRPr/>
            </a:pPr>
            <a:r>
              <a:rPr lang="en-US" altLang="en-US" sz="1974" dirty="0"/>
              <a:t>They compete against the wealthy nations, who strive to maximize exports and minimize imports, because they too have massive public and private debts</a:t>
            </a:r>
          </a:p>
        </p:txBody>
      </p:sp>
      <p:pic>
        <p:nvPicPr>
          <p:cNvPr id="12292" name="Picture 2" descr="http://ts3.mm.bing.net/th?id=JN.8fy8O6rQ75eQHdJtmnKOjQ&amp;pid=15.1&amp;H=160&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5070" y="4180906"/>
            <a:ext cx="2125699" cy="2125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0" descr="http://www.straitstimes.com/sites/straitstimes.com/files/24566727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8110" y="5481076"/>
            <a:ext cx="2440558" cy="1386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2" descr="http://www.pzcu.gov.ua/public/images/image/grain-expor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8668" y="5451312"/>
            <a:ext cx="2252582" cy="1406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4" descr="http://www.mmbiztoday.com/sites/mmbiztoday.com/files/styles/artile_per_image_large/public/field/image/fruit%20watermelon%20myanmar.jpg?itok=1I5fXJu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34105" y="5471677"/>
            <a:ext cx="2074005" cy="1386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ave 2"/>
          <p:cNvSpPr/>
          <p:nvPr/>
        </p:nvSpPr>
        <p:spPr>
          <a:xfrm>
            <a:off x="5029200" y="2960627"/>
            <a:ext cx="6479628" cy="2272947"/>
          </a:xfrm>
          <a:prstGeom prst="wav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552" dirty="0">
              <a:solidFill>
                <a:schemeClr val="tx1"/>
              </a:solidFill>
            </a:endParaRPr>
          </a:p>
        </p:txBody>
      </p:sp>
      <p:sp>
        <p:nvSpPr>
          <p:cNvPr id="4" name="TextBox 3"/>
          <p:cNvSpPr txBox="1">
            <a:spLocks noChangeArrowheads="1"/>
          </p:cNvSpPr>
          <p:nvPr/>
        </p:nvSpPr>
        <p:spPr bwMode="auto">
          <a:xfrm>
            <a:off x="5776278" y="3504341"/>
            <a:ext cx="5362237" cy="1185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r>
              <a:rPr lang="en-US" altLang="en-US" sz="2368" dirty="0"/>
              <a:t>ALL </a:t>
            </a:r>
            <a:r>
              <a:rPr lang="en-US" altLang="en-US" sz="2368" dirty="0" smtClean="0"/>
              <a:t>NATIONS ARE </a:t>
            </a:r>
            <a:r>
              <a:rPr lang="en-US" altLang="en-US" sz="2368" dirty="0"/>
              <a:t>IN DEBT </a:t>
            </a:r>
            <a:r>
              <a:rPr lang="en-US" altLang="en-US" sz="2368" dirty="0" smtClean="0"/>
              <a:t>&amp; </a:t>
            </a:r>
          </a:p>
          <a:p>
            <a:pPr algn="ctr"/>
            <a:r>
              <a:rPr lang="en-US" altLang="en-US" sz="2368" dirty="0" smtClean="0"/>
              <a:t>SEEK, NOT A TRADE BALANCE,</a:t>
            </a:r>
          </a:p>
          <a:p>
            <a:pPr algn="ctr"/>
            <a:r>
              <a:rPr lang="en-US" altLang="en-US" sz="2368" dirty="0" smtClean="0"/>
              <a:t>BUT A TRADE SURPLUS…to export</a:t>
            </a:r>
            <a:endParaRPr lang="en-US" altLang="en-US" sz="2368" dirty="0"/>
          </a:p>
        </p:txBody>
      </p:sp>
      <p:sp>
        <p:nvSpPr>
          <p:cNvPr id="11" name="TextBox 10"/>
          <p:cNvSpPr txBox="1"/>
          <p:nvPr/>
        </p:nvSpPr>
        <p:spPr>
          <a:xfrm>
            <a:off x="0" y="0"/>
            <a:ext cx="12192000" cy="646331"/>
          </a:xfrm>
          <a:prstGeom prst="rect">
            <a:avLst/>
          </a:prstGeom>
          <a:solidFill>
            <a:srgbClr val="37FFFF"/>
          </a:solidFill>
        </p:spPr>
        <p:txBody>
          <a:bodyPr wrap="square" rtlCol="0">
            <a:spAutoFit/>
          </a:bodyPr>
          <a:lstStyle/>
          <a:p>
            <a:pPr marL="742950" indent="-742950" algn="ctr">
              <a:buFont typeface="+mj-lt"/>
              <a:buAutoNum type="arabicPeriod" startAt="4"/>
            </a:pPr>
            <a:r>
              <a:rPr lang="en-US" altLang="en-US" sz="3600" b="1" dirty="0" smtClean="0"/>
              <a:t>DEBT-MONEY </a:t>
            </a:r>
            <a:r>
              <a:rPr lang="en-US" altLang="en-US" sz="3600" b="1" dirty="0"/>
              <a:t>SYSTEM </a:t>
            </a:r>
            <a:r>
              <a:rPr lang="en-US" altLang="en-US" sz="3600" b="1" dirty="0" smtClean="0"/>
              <a:t>DRIVES “FREE TRADE”</a:t>
            </a:r>
            <a:endParaRPr lang="en-US" altLang="en-US" sz="3600" b="1" dirty="0"/>
          </a:p>
        </p:txBody>
      </p:sp>
    </p:spTree>
    <p:extLst>
      <p:ext uri="{BB962C8B-B14F-4D97-AF65-F5344CB8AC3E}">
        <p14:creationId xmlns:p14="http://schemas.microsoft.com/office/powerpoint/2010/main" val="30846542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iterate type="wd">
                                    <p:tmAbs val="500"/>
                                  </p:iterate>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Box 5"/>
          <p:cNvSpPr txBox="1">
            <a:spLocks noChangeArrowheads="1"/>
          </p:cNvSpPr>
          <p:nvPr/>
        </p:nvSpPr>
        <p:spPr bwMode="auto">
          <a:xfrm>
            <a:off x="1539143" y="780102"/>
            <a:ext cx="9113715" cy="11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2368" dirty="0"/>
              <a:t>Poor nations are not earning enough money to repay their loans, and so the private banks seize the assets – land, minerals, buildings, and food – of the poor nations. </a:t>
            </a:r>
          </a:p>
        </p:txBody>
      </p:sp>
      <p:pic>
        <p:nvPicPr>
          <p:cNvPr id="14340" name="Picture 4" descr="http://1.bp.blogspot.com/-FbxQVBP2dws/T0-V5AgvRII/AAAAAAAAPk8/Uv1ot0_rLJ4/s1600/privatization%2Bcarto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1811" y="2301144"/>
            <a:ext cx="5886789" cy="418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6"/>
          <p:cNvSpPr txBox="1">
            <a:spLocks noChangeArrowheads="1"/>
          </p:cNvSpPr>
          <p:nvPr/>
        </p:nvSpPr>
        <p:spPr bwMode="auto">
          <a:xfrm>
            <a:off x="2186095" y="3128240"/>
            <a:ext cx="2003513" cy="15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2368"/>
              <a:t>“YUM, YUM”</a:t>
            </a:r>
          </a:p>
          <a:p>
            <a:r>
              <a:rPr lang="en-US" altLang="en-US" sz="2368"/>
              <a:t>says the </a:t>
            </a:r>
          </a:p>
          <a:p>
            <a:r>
              <a:rPr lang="en-US" altLang="en-US" sz="2368"/>
              <a:t>international</a:t>
            </a:r>
          </a:p>
          <a:p>
            <a:r>
              <a:rPr lang="en-US" altLang="en-US" sz="2368"/>
              <a:t>banker</a:t>
            </a:r>
          </a:p>
        </p:txBody>
      </p:sp>
      <p:sp>
        <p:nvSpPr>
          <p:cNvPr id="6" name="TextBox 5"/>
          <p:cNvSpPr txBox="1"/>
          <p:nvPr/>
        </p:nvSpPr>
        <p:spPr>
          <a:xfrm>
            <a:off x="0" y="0"/>
            <a:ext cx="12192000" cy="646331"/>
          </a:xfrm>
          <a:prstGeom prst="rect">
            <a:avLst/>
          </a:prstGeom>
          <a:solidFill>
            <a:srgbClr val="37FFFF"/>
          </a:solidFill>
        </p:spPr>
        <p:txBody>
          <a:bodyPr wrap="square" rtlCol="0">
            <a:spAutoFit/>
          </a:bodyPr>
          <a:lstStyle/>
          <a:p>
            <a:pPr marL="742950" indent="-742950" algn="ctr">
              <a:buFont typeface="+mj-lt"/>
              <a:buAutoNum type="arabicPeriod" startAt="4"/>
            </a:pPr>
            <a:r>
              <a:rPr lang="en-US" altLang="en-US" sz="3600" b="1" dirty="0" smtClean="0"/>
              <a:t>DEBT-MONEY </a:t>
            </a:r>
            <a:r>
              <a:rPr lang="en-US" altLang="en-US" sz="3600" b="1" dirty="0"/>
              <a:t>SYSTEM </a:t>
            </a:r>
            <a:r>
              <a:rPr lang="en-US" altLang="en-US" sz="3600" b="1" dirty="0" smtClean="0"/>
              <a:t>DRIVES “FREE TRADE”</a:t>
            </a:r>
            <a:endParaRPr lang="en-US" altLang="en-US" sz="3600" b="1" dirty="0"/>
          </a:p>
        </p:txBody>
      </p:sp>
    </p:spTree>
    <p:extLst>
      <p:ext uri="{BB962C8B-B14F-4D97-AF65-F5344CB8AC3E}">
        <p14:creationId xmlns:p14="http://schemas.microsoft.com/office/powerpoint/2010/main" val="33875246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67801" y="955546"/>
            <a:ext cx="6662192" cy="5902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6"/>
          <p:cNvSpPr>
            <a:spLocks noGrp="1" noChangeArrowheads="1"/>
          </p:cNvSpPr>
          <p:nvPr>
            <p:ph type="title"/>
          </p:nvPr>
        </p:nvSpPr>
        <p:spPr>
          <a:xfrm>
            <a:off x="-1" y="1734209"/>
            <a:ext cx="3167801" cy="3484178"/>
          </a:xfrm>
          <a:solidFill>
            <a:srgbClr val="93D3FF"/>
          </a:solidFill>
        </p:spPr>
        <p:txBody>
          <a:bodyPr>
            <a:normAutofit/>
          </a:bodyPr>
          <a:lstStyle/>
          <a:p>
            <a:pPr algn="ctr" eaLnBrk="1" hangingPunct="1"/>
            <a:r>
              <a:rPr lang="en-US" altLang="en-US" sz="2763" b="1" dirty="0"/>
              <a:t>Today’s </a:t>
            </a:r>
            <a:r>
              <a:rPr lang="en-US" altLang="en-US" sz="2763" b="1" dirty="0" smtClean="0"/>
              <a:t>Situation:</a:t>
            </a:r>
            <a:br>
              <a:rPr lang="en-US" altLang="en-US" sz="2763" b="1" dirty="0" smtClean="0"/>
            </a:br>
            <a:r>
              <a:rPr lang="en-US" altLang="en-US" sz="2763" dirty="0"/>
              <a:t/>
            </a:r>
            <a:br>
              <a:rPr lang="en-US" altLang="en-US" sz="2763" dirty="0"/>
            </a:br>
            <a:r>
              <a:rPr lang="en-US" altLang="en-US" sz="1974" b="1" dirty="0"/>
              <a:t>None of the necessary conditions for free trade, to produce mutual benefits, apply anywhere in today’s world</a:t>
            </a:r>
          </a:p>
        </p:txBody>
      </p:sp>
      <p:sp>
        <p:nvSpPr>
          <p:cNvPr id="15364" name="Rectangle 7"/>
          <p:cNvSpPr>
            <a:spLocks noGrp="1" noChangeArrowheads="1"/>
          </p:cNvSpPr>
          <p:nvPr>
            <p:ph idx="1"/>
          </p:nvPr>
        </p:nvSpPr>
        <p:spPr>
          <a:xfrm>
            <a:off x="9740477" y="955546"/>
            <a:ext cx="2451523" cy="5902454"/>
          </a:xfrm>
          <a:solidFill>
            <a:srgbClr val="FFBD5D"/>
          </a:solidFill>
        </p:spPr>
        <p:txBody>
          <a:bodyPr/>
          <a:lstStyle/>
          <a:p>
            <a:pPr eaLnBrk="1" hangingPunct="1"/>
            <a:endParaRPr lang="en-US" altLang="en-US" sz="1776" dirty="0"/>
          </a:p>
          <a:p>
            <a:pPr eaLnBrk="1" hangingPunct="1"/>
            <a:r>
              <a:rPr lang="en-US" altLang="en-US" sz="1776" dirty="0"/>
              <a:t>Instead, all nations try to pursue an </a:t>
            </a:r>
            <a:r>
              <a:rPr lang="en-US" altLang="en-US" sz="1776" i="1" dirty="0"/>
              <a:t>imbalance</a:t>
            </a:r>
            <a:r>
              <a:rPr lang="en-US" altLang="en-US" sz="1776" dirty="0"/>
              <a:t> of trade, where they profit the most.</a:t>
            </a:r>
          </a:p>
          <a:p>
            <a:pPr eaLnBrk="1" hangingPunct="1"/>
            <a:r>
              <a:rPr lang="en-US" altLang="en-US" sz="1776" dirty="0"/>
              <a:t>Multinational </a:t>
            </a:r>
            <a:r>
              <a:rPr lang="en-US" altLang="en-US" sz="1776" dirty="0" smtClean="0"/>
              <a:t>banks  </a:t>
            </a:r>
            <a:r>
              <a:rPr lang="en-US" altLang="en-US" sz="1776" dirty="0"/>
              <a:t>rig trade to their profit at the expense of third world nations, while calling it “</a:t>
            </a:r>
            <a:r>
              <a:rPr lang="en-US" altLang="en-US" sz="1776" i="1" dirty="0"/>
              <a:t>free</a:t>
            </a:r>
            <a:r>
              <a:rPr lang="en-US" altLang="en-US" sz="1776" dirty="0"/>
              <a:t>” trade. </a:t>
            </a:r>
          </a:p>
          <a:p>
            <a:pPr eaLnBrk="1" hangingPunct="1"/>
            <a:r>
              <a:rPr lang="en-US" altLang="en-US" sz="1776" dirty="0"/>
              <a:t>This Free Trade sham has been accepted and promoted by powerful financial and legal world agencies:  World  Bank, IMF, GATT, WTO, OECD, the UN and governments of the strongest nations. </a:t>
            </a:r>
          </a:p>
        </p:txBody>
      </p:sp>
      <p:sp>
        <p:nvSpPr>
          <p:cNvPr id="15365" name="Slide Number Placeholder 5"/>
          <p:cNvSpPr>
            <a:spLocks noGrp="1"/>
          </p:cNvSpPr>
          <p:nvPr>
            <p:ph type="sldNum" sz="quarter" idx="12"/>
          </p:nvPr>
        </p:nvSpPr>
        <p:spPr>
          <a:noFill/>
        </p:spPr>
        <p:txBody>
          <a:bodyPr/>
          <a:lstStyle>
            <a:lvl1pPr defTabSz="913296">
              <a:defRPr sz="2368" b="1">
                <a:solidFill>
                  <a:schemeClr val="tx1"/>
                </a:solidFill>
                <a:latin typeface="Arial" panose="020B0604020202020204" pitchFamily="34" charset="0"/>
              </a:defRPr>
            </a:lvl1pPr>
            <a:lvl2pPr marL="740976" indent="-285111" defTabSz="913296">
              <a:defRPr sz="2368" b="1">
                <a:solidFill>
                  <a:schemeClr val="tx1"/>
                </a:solidFill>
                <a:latin typeface="Arial" panose="020B0604020202020204" pitchFamily="34" charset="0"/>
              </a:defRPr>
            </a:lvl2pPr>
            <a:lvl3pPr marL="1140445" indent="-227150" defTabSz="913296">
              <a:defRPr sz="2368" b="1">
                <a:solidFill>
                  <a:schemeClr val="tx1"/>
                </a:solidFill>
                <a:latin typeface="Arial" panose="020B0604020202020204" pitchFamily="34" charset="0"/>
              </a:defRPr>
            </a:lvl3pPr>
            <a:lvl4pPr marL="1597876" indent="-228716" defTabSz="913296">
              <a:defRPr sz="2368" b="1">
                <a:solidFill>
                  <a:schemeClr val="tx1"/>
                </a:solidFill>
                <a:latin typeface="Arial" panose="020B0604020202020204" pitchFamily="34" charset="0"/>
              </a:defRPr>
            </a:lvl4pPr>
            <a:lvl5pPr marL="2053741" indent="-228716" defTabSz="913296">
              <a:defRPr sz="2368" b="1">
                <a:solidFill>
                  <a:schemeClr val="tx1"/>
                </a:solidFill>
                <a:latin typeface="Arial" panose="020B0604020202020204" pitchFamily="34" charset="0"/>
              </a:defRPr>
            </a:lvl5pPr>
            <a:lvl6pPr marL="2504906" indent="-228716" defTabSz="913296" eaLnBrk="0" fontAlgn="base" hangingPunct="0">
              <a:spcBef>
                <a:spcPct val="0"/>
              </a:spcBef>
              <a:spcAft>
                <a:spcPct val="0"/>
              </a:spcAft>
              <a:defRPr sz="2368" b="1">
                <a:solidFill>
                  <a:schemeClr val="tx1"/>
                </a:solidFill>
                <a:latin typeface="Arial" panose="020B0604020202020204" pitchFamily="34" charset="0"/>
              </a:defRPr>
            </a:lvl6pPr>
            <a:lvl7pPr marL="2956071" indent="-228716" defTabSz="913296" eaLnBrk="0" fontAlgn="base" hangingPunct="0">
              <a:spcBef>
                <a:spcPct val="0"/>
              </a:spcBef>
              <a:spcAft>
                <a:spcPct val="0"/>
              </a:spcAft>
              <a:defRPr sz="2368" b="1">
                <a:solidFill>
                  <a:schemeClr val="tx1"/>
                </a:solidFill>
                <a:latin typeface="Arial" panose="020B0604020202020204" pitchFamily="34" charset="0"/>
              </a:defRPr>
            </a:lvl7pPr>
            <a:lvl8pPr marL="3407236" indent="-228716" defTabSz="913296" eaLnBrk="0" fontAlgn="base" hangingPunct="0">
              <a:spcBef>
                <a:spcPct val="0"/>
              </a:spcBef>
              <a:spcAft>
                <a:spcPct val="0"/>
              </a:spcAft>
              <a:defRPr sz="2368" b="1">
                <a:solidFill>
                  <a:schemeClr val="tx1"/>
                </a:solidFill>
                <a:latin typeface="Arial" panose="020B0604020202020204" pitchFamily="34" charset="0"/>
              </a:defRPr>
            </a:lvl8pPr>
            <a:lvl9pPr marL="3858401" indent="-228716" defTabSz="913296" eaLnBrk="0" fontAlgn="base" hangingPunct="0">
              <a:spcBef>
                <a:spcPct val="0"/>
              </a:spcBef>
              <a:spcAft>
                <a:spcPct val="0"/>
              </a:spcAft>
              <a:defRPr sz="2368" b="1">
                <a:solidFill>
                  <a:schemeClr val="tx1"/>
                </a:solidFill>
                <a:latin typeface="Arial" panose="020B0604020202020204" pitchFamily="34" charset="0"/>
              </a:defRPr>
            </a:lvl9pPr>
          </a:lstStyle>
          <a:p>
            <a:fld id="{E5A11550-B142-4F62-84E8-1FE295222983}" type="slidenum">
              <a:rPr lang="en-US" altLang="en-US" sz="888">
                <a:solidFill>
                  <a:srgbClr val="898989"/>
                </a:solidFill>
              </a:rPr>
              <a:pPr/>
              <a:t>36</a:t>
            </a:fld>
            <a:endParaRPr lang="en-US" altLang="en-US" sz="888">
              <a:solidFill>
                <a:srgbClr val="898989"/>
              </a:solidFill>
            </a:endParaRPr>
          </a:p>
        </p:txBody>
      </p:sp>
      <p:sp>
        <p:nvSpPr>
          <p:cNvPr id="2" name="TextBox 1"/>
          <p:cNvSpPr txBox="1"/>
          <p:nvPr/>
        </p:nvSpPr>
        <p:spPr>
          <a:xfrm>
            <a:off x="7078050" y="4934608"/>
            <a:ext cx="1091324" cy="923330"/>
          </a:xfrm>
          <a:prstGeom prst="rect">
            <a:avLst/>
          </a:prstGeom>
          <a:solidFill>
            <a:schemeClr val="bg1"/>
          </a:solidFill>
        </p:spPr>
        <p:txBody>
          <a:bodyPr wrap="none" rtlCol="0">
            <a:spAutoFit/>
          </a:bodyPr>
          <a:lstStyle/>
          <a:p>
            <a:r>
              <a:rPr lang="en-US" b="1" dirty="0" smtClean="0"/>
              <a:t>PRIVATE</a:t>
            </a:r>
          </a:p>
          <a:p>
            <a:r>
              <a:rPr lang="en-US" b="1" dirty="0" smtClean="0"/>
              <a:t>BANKING</a:t>
            </a:r>
          </a:p>
          <a:p>
            <a:r>
              <a:rPr lang="en-US" b="1" dirty="0" smtClean="0"/>
              <a:t>SYSTEM</a:t>
            </a:r>
            <a:endParaRPr lang="en-US" b="1" dirty="0"/>
          </a:p>
        </p:txBody>
      </p:sp>
      <p:sp>
        <p:nvSpPr>
          <p:cNvPr id="9" name="TextBox 8"/>
          <p:cNvSpPr txBox="1"/>
          <p:nvPr/>
        </p:nvSpPr>
        <p:spPr>
          <a:xfrm>
            <a:off x="0" y="0"/>
            <a:ext cx="12192000" cy="646331"/>
          </a:xfrm>
          <a:prstGeom prst="rect">
            <a:avLst/>
          </a:prstGeom>
          <a:solidFill>
            <a:srgbClr val="37FFFF"/>
          </a:solidFill>
        </p:spPr>
        <p:txBody>
          <a:bodyPr wrap="square" rtlCol="0">
            <a:spAutoFit/>
          </a:bodyPr>
          <a:lstStyle/>
          <a:p>
            <a:pPr marL="742950" indent="-742950" algn="ctr">
              <a:buFont typeface="+mj-lt"/>
              <a:buAutoNum type="arabicPeriod" startAt="4"/>
            </a:pPr>
            <a:r>
              <a:rPr lang="en-US" altLang="en-US" sz="3600" b="1" dirty="0" smtClean="0"/>
              <a:t>DEBT-MONEY </a:t>
            </a:r>
            <a:r>
              <a:rPr lang="en-US" altLang="en-US" sz="3600" b="1" dirty="0"/>
              <a:t>SYSTEM </a:t>
            </a:r>
            <a:r>
              <a:rPr lang="en-US" altLang="en-US" sz="3600" b="1" dirty="0" smtClean="0"/>
              <a:t>DRIVES “FREE TRADE”</a:t>
            </a:r>
            <a:endParaRPr lang="en-US" altLang="en-US" sz="3600" b="1" dirty="0"/>
          </a:p>
        </p:txBody>
      </p:sp>
    </p:spTree>
    <p:extLst>
      <p:ext uri="{BB962C8B-B14F-4D97-AF65-F5344CB8AC3E}">
        <p14:creationId xmlns:p14="http://schemas.microsoft.com/office/powerpoint/2010/main" val="3359814238"/>
      </p:ext>
    </p:extLst>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1098" y="1083768"/>
            <a:ext cx="6020640" cy="5506218"/>
          </a:xfrm>
          <a:prstGeom prst="rect">
            <a:avLst/>
          </a:prstGeom>
        </p:spPr>
      </p:pic>
      <p:sp>
        <p:nvSpPr>
          <p:cNvPr id="3" name="TextBox 2"/>
          <p:cNvSpPr txBox="1"/>
          <p:nvPr/>
        </p:nvSpPr>
        <p:spPr>
          <a:xfrm>
            <a:off x="0" y="0"/>
            <a:ext cx="12192000" cy="769441"/>
          </a:xfrm>
          <a:prstGeom prst="rect">
            <a:avLst/>
          </a:prstGeom>
          <a:solidFill>
            <a:srgbClr val="37FFFF"/>
          </a:solidFill>
        </p:spPr>
        <p:txBody>
          <a:bodyPr wrap="square" rtlCol="0">
            <a:spAutoFit/>
          </a:bodyPr>
          <a:lstStyle/>
          <a:p>
            <a:pPr marL="457200" indent="-457200" algn="ctr">
              <a:buFont typeface="+mj-lt"/>
              <a:buAutoNum type="arabicPeriod" startAt="5"/>
            </a:pPr>
            <a:r>
              <a:rPr lang="en-US" sz="2400" dirty="0" smtClean="0">
                <a:latin typeface="Courier New" panose="02070309020205020404" pitchFamily="49" charset="0"/>
                <a:cs typeface="Courier New" panose="02070309020205020404" pitchFamily="49" charset="0"/>
              </a:rPr>
              <a:t> </a:t>
            </a:r>
            <a:r>
              <a:rPr lang="en-US" sz="2400" b="1" dirty="0" smtClean="0">
                <a:latin typeface="Courier New" panose="02070309020205020404" pitchFamily="49" charset="0"/>
                <a:cs typeface="Courier New" panose="02070309020205020404" pitchFamily="49" charset="0"/>
              </a:rPr>
              <a:t>World </a:t>
            </a:r>
            <a:r>
              <a:rPr lang="en-US" sz="2400" b="1" dirty="0">
                <a:latin typeface="Courier New" panose="02070309020205020404" pitchFamily="49" charset="0"/>
                <a:cs typeface="Courier New" panose="02070309020205020404" pitchFamily="49" charset="0"/>
              </a:rPr>
              <a:t>Bank Affiliates:</a:t>
            </a:r>
          </a:p>
          <a:p>
            <a:pPr marL="914400" lvl="1" indent="-457200" algn="ctr">
              <a:buFont typeface="+mj-lt"/>
              <a:buAutoNum type="alphaLcParenR"/>
            </a:pPr>
            <a:r>
              <a:rPr lang="en-US" sz="2000" b="1" dirty="0">
                <a:latin typeface="Courier New" panose="02070309020205020404" pitchFamily="49" charset="0"/>
                <a:cs typeface="Courier New" panose="02070309020205020404" pitchFamily="49" charset="0"/>
              </a:rPr>
              <a:t>1956:  The International Finance Corporation (IFC)</a:t>
            </a:r>
          </a:p>
        </p:txBody>
      </p:sp>
      <p:sp>
        <p:nvSpPr>
          <p:cNvPr id="4" name="TextBox 3"/>
          <p:cNvSpPr txBox="1"/>
          <p:nvPr/>
        </p:nvSpPr>
        <p:spPr>
          <a:xfrm>
            <a:off x="0" y="769441"/>
            <a:ext cx="5651098" cy="2862322"/>
          </a:xfrm>
          <a:prstGeom prst="rect">
            <a:avLst/>
          </a:prstGeom>
          <a:noFill/>
        </p:spPr>
        <p:txBody>
          <a:bodyPr wrap="square" rtlCol="0">
            <a:spAutoFit/>
          </a:bodyPr>
          <a:lstStyle/>
          <a:p>
            <a:r>
              <a:rPr lang="en-US" dirty="0" smtClean="0"/>
              <a:t>The International Finance Corporation (IFC) is an affiliate</a:t>
            </a:r>
          </a:p>
          <a:p>
            <a:r>
              <a:rPr lang="en-US" dirty="0" smtClean="0"/>
              <a:t>of the World Bank, and the only one that invests in private</a:t>
            </a:r>
          </a:p>
          <a:p>
            <a:r>
              <a:rPr lang="en-US" dirty="0" smtClean="0"/>
              <a:t>sector projects in developing countries.  </a:t>
            </a:r>
          </a:p>
          <a:p>
            <a:endParaRPr lang="en-US" dirty="0"/>
          </a:p>
          <a:p>
            <a:r>
              <a:rPr lang="en-US" dirty="0" smtClean="0"/>
              <a:t>The IFC management, shareholders and Articles of </a:t>
            </a:r>
          </a:p>
          <a:p>
            <a:r>
              <a:rPr lang="en-US" dirty="0" smtClean="0"/>
              <a:t>Agreement are independent from the rest of the World</a:t>
            </a:r>
          </a:p>
          <a:p>
            <a:r>
              <a:rPr lang="en-US" dirty="0" smtClean="0"/>
              <a:t>Bank Group.  Its share capital is provided by its 173 member countries, and it raises most of its funds by issuing bonds.</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58" y="3357275"/>
            <a:ext cx="3261194" cy="3327976"/>
          </a:xfrm>
          <a:prstGeom prst="rect">
            <a:avLst/>
          </a:prstGeom>
        </p:spPr>
      </p:pic>
    </p:spTree>
    <p:extLst>
      <p:ext uri="{BB962C8B-B14F-4D97-AF65-F5344CB8AC3E}">
        <p14:creationId xmlns:p14="http://schemas.microsoft.com/office/powerpoint/2010/main" val="9469848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769441"/>
          </a:xfrm>
          <a:prstGeom prst="rect">
            <a:avLst/>
          </a:prstGeom>
          <a:solidFill>
            <a:srgbClr val="37FFFF"/>
          </a:solidFill>
        </p:spPr>
        <p:txBody>
          <a:bodyPr wrap="square" rtlCol="0">
            <a:spAutoFit/>
          </a:bodyPr>
          <a:lstStyle/>
          <a:p>
            <a:pPr marL="457200" indent="-457200" algn="ctr">
              <a:buFont typeface="+mj-lt"/>
              <a:buAutoNum type="arabicPeriod" startAt="5"/>
            </a:pPr>
            <a:r>
              <a:rPr lang="en-US" sz="2400" dirty="0" smtClean="0">
                <a:latin typeface="Courier New" panose="02070309020205020404" pitchFamily="49" charset="0"/>
                <a:cs typeface="Courier New" panose="02070309020205020404" pitchFamily="49" charset="0"/>
              </a:rPr>
              <a:t> </a:t>
            </a:r>
            <a:r>
              <a:rPr lang="en-US" sz="2400" b="1" dirty="0" smtClean="0">
                <a:latin typeface="Courier New" panose="02070309020205020404" pitchFamily="49" charset="0"/>
                <a:cs typeface="Courier New" panose="02070309020205020404" pitchFamily="49" charset="0"/>
              </a:rPr>
              <a:t>World </a:t>
            </a:r>
            <a:r>
              <a:rPr lang="en-US" sz="2400" b="1" dirty="0">
                <a:latin typeface="Courier New" panose="02070309020205020404" pitchFamily="49" charset="0"/>
                <a:cs typeface="Courier New" panose="02070309020205020404" pitchFamily="49" charset="0"/>
              </a:rPr>
              <a:t>Bank Affiliates:</a:t>
            </a:r>
          </a:p>
          <a:p>
            <a:pPr marL="914400" lvl="1" indent="-457200" algn="ctr">
              <a:buFont typeface="+mj-lt"/>
              <a:buAutoNum type="alphaLcParenR" startAt="2"/>
            </a:pPr>
            <a:r>
              <a:rPr lang="en-US" sz="2000" b="1" dirty="0" smtClean="0">
                <a:latin typeface="Courier New" panose="02070309020205020404" pitchFamily="49" charset="0"/>
                <a:cs typeface="Courier New" panose="02070309020205020404" pitchFamily="49" charset="0"/>
              </a:rPr>
              <a:t>1960:  The International Development Association (IDA)</a:t>
            </a:r>
            <a:endParaRPr lang="en-US" sz="2000" b="1" dirty="0">
              <a:latin typeface="Courier New" panose="02070309020205020404" pitchFamily="49" charset="0"/>
              <a:cs typeface="Courier New" panose="02070309020205020404" pitchFamily="49" charset="0"/>
            </a:endParaRPr>
          </a:p>
        </p:txBody>
      </p:sp>
      <p:sp>
        <p:nvSpPr>
          <p:cNvPr id="6" name="Rectangle 5"/>
          <p:cNvSpPr/>
          <p:nvPr/>
        </p:nvSpPr>
        <p:spPr>
          <a:xfrm>
            <a:off x="444902" y="1716015"/>
            <a:ext cx="6096000" cy="3970318"/>
          </a:xfrm>
          <a:prstGeom prst="rect">
            <a:avLst/>
          </a:prstGeom>
          <a:solidFill>
            <a:srgbClr val="D1E8FF"/>
          </a:solidFill>
        </p:spPr>
        <p:txBody>
          <a:bodyPr>
            <a:spAutoFit/>
          </a:bodyPr>
          <a:lstStyle/>
          <a:p>
            <a:r>
              <a:rPr lang="en-US" dirty="0"/>
              <a:t>The IDA “is proudly put forward as the ‘good deeds’ work of the bank, because it makes 35 to 40-year interest-free loans to really poor countries</a:t>
            </a:r>
            <a:r>
              <a:rPr lang="en-US" dirty="0" smtClean="0"/>
              <a:t>.”	</a:t>
            </a:r>
            <a:r>
              <a:rPr lang="en-US" dirty="0"/>
              <a:t>	</a:t>
            </a:r>
            <a:r>
              <a:rPr lang="en-US" sz="1400" dirty="0" err="1"/>
              <a:t>Zarlenga</a:t>
            </a:r>
            <a:r>
              <a:rPr lang="en-US" sz="1400" dirty="0"/>
              <a:t>, </a:t>
            </a:r>
            <a:r>
              <a:rPr lang="en-US" sz="1400" i="1" dirty="0"/>
              <a:t>LSM</a:t>
            </a:r>
            <a:r>
              <a:rPr lang="en-US" sz="1400" dirty="0"/>
              <a:t>, p. 622 </a:t>
            </a:r>
            <a:endParaRPr lang="en-US" dirty="0"/>
          </a:p>
          <a:p>
            <a:endParaRPr lang="en-US" dirty="0"/>
          </a:p>
          <a:p>
            <a:r>
              <a:rPr lang="en-US" dirty="0" smtClean="0"/>
              <a:t>Member </a:t>
            </a:r>
            <a:r>
              <a:rPr lang="en-US" dirty="0"/>
              <a:t>countries replenish its funds through contributions in addition to supplementary funds provided by the </a:t>
            </a:r>
            <a:r>
              <a:rPr lang="en-US" dirty="0" smtClean="0"/>
              <a:t>World Bank and IFC.</a:t>
            </a:r>
          </a:p>
          <a:p>
            <a:endParaRPr lang="en-US" dirty="0"/>
          </a:p>
          <a:p>
            <a:r>
              <a:rPr lang="en-US" dirty="0" smtClean="0"/>
              <a:t>“Critics say that the IDA was only formed when there was a</a:t>
            </a:r>
          </a:p>
          <a:p>
            <a:r>
              <a:rPr lang="en-US" dirty="0" smtClean="0"/>
              <a:t>threat that the United Nations was going to set up its own</a:t>
            </a:r>
          </a:p>
          <a:p>
            <a:r>
              <a:rPr lang="en-US" dirty="0" smtClean="0"/>
              <a:t>lending agency (The Special UN Fund – SUNFUND…).  </a:t>
            </a:r>
            <a:endParaRPr lang="en-US" dirty="0"/>
          </a:p>
          <a:p>
            <a:r>
              <a:rPr lang="en-US" dirty="0" smtClean="0"/>
              <a:t>Eugene Black, President of the World Bank at the time, admitted that the IDA ‘was really an idea to offset the urge</a:t>
            </a:r>
          </a:p>
          <a:p>
            <a:r>
              <a:rPr lang="en-US" dirty="0" smtClean="0"/>
              <a:t>for SUNFUND.’ “  			</a:t>
            </a:r>
            <a:r>
              <a:rPr lang="en-US" sz="1400" dirty="0" err="1" smtClean="0"/>
              <a:t>Zarlenga</a:t>
            </a:r>
            <a:r>
              <a:rPr lang="en-US" sz="1400" dirty="0" smtClean="0"/>
              <a:t>, </a:t>
            </a:r>
            <a:r>
              <a:rPr lang="en-US" sz="1400" i="1" dirty="0" smtClean="0"/>
              <a:t>LSM</a:t>
            </a:r>
            <a:r>
              <a:rPr lang="en-US" sz="1400" dirty="0" smtClean="0"/>
              <a:t>, p. 622 </a:t>
            </a:r>
            <a:endParaRPr lang="en-US" sz="1400" dirty="0"/>
          </a:p>
        </p:txBody>
      </p:sp>
      <p:pic>
        <p:nvPicPr>
          <p:cNvPr id="1026" name="Picture 2" descr="http://www.ekantipur.com/uploads/ekantipur/news/2014/gallery_07_11/International%20Development%20Association%20IDA_2014071105540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2762" y="1033171"/>
            <a:ext cx="2398438" cy="23061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17-us2.ixquick.com/cgi-bin/serveimage?url=http%3A%2F%2Fts4.mm.bing.net%2Fth%3Fid%3DJN.K%252f36Op59DDoGIcdaT%252fKHAA%26amp%3Bpid%3D15.1&amp;sp=8beaad1f242b75d520e828f91d2e312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0758" y="3701174"/>
            <a:ext cx="2630414" cy="2630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7706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61665"/>
          </a:xfrm>
          <a:prstGeom prst="rect">
            <a:avLst/>
          </a:prstGeom>
          <a:solidFill>
            <a:srgbClr val="FFC000"/>
          </a:solidFill>
        </p:spPr>
        <p:txBody>
          <a:bodyPr wrap="square">
            <a:spAutoFit/>
          </a:bodyPr>
          <a:lstStyle/>
          <a:p>
            <a:pPr marL="457200" indent="-457200" algn="ctr">
              <a:buFont typeface="+mj-lt"/>
              <a:buAutoNum type="arabicPeriod" startAt="6"/>
            </a:pPr>
            <a:r>
              <a:rPr lang="en-US" sz="2400" b="1" dirty="0" smtClean="0">
                <a:latin typeface="Courier New" panose="02070309020205020404" pitchFamily="49" charset="0"/>
                <a:cs typeface="Courier New" panose="02070309020205020404" pitchFamily="49" charset="0"/>
              </a:rPr>
              <a:t>   Islamic </a:t>
            </a:r>
            <a:r>
              <a:rPr lang="en-US" sz="2400" b="1" dirty="0">
                <a:latin typeface="Courier New" panose="02070309020205020404" pitchFamily="49" charset="0"/>
                <a:cs typeface="Courier New" panose="02070309020205020404" pitchFamily="49" charset="0"/>
              </a:rPr>
              <a:t>Monetary Developments:  Echoes of Scholasticism</a:t>
            </a:r>
          </a:p>
        </p:txBody>
      </p:sp>
      <p:sp>
        <p:nvSpPr>
          <p:cNvPr id="3" name="TextBox 2"/>
          <p:cNvSpPr txBox="1"/>
          <p:nvPr/>
        </p:nvSpPr>
        <p:spPr>
          <a:xfrm>
            <a:off x="0" y="461664"/>
            <a:ext cx="12192000" cy="1200329"/>
          </a:xfrm>
          <a:prstGeom prst="rect">
            <a:avLst/>
          </a:prstGeom>
          <a:solidFill>
            <a:srgbClr val="FFED9F"/>
          </a:solidFill>
        </p:spPr>
        <p:txBody>
          <a:bodyPr wrap="square" rtlCol="0">
            <a:spAutoFit/>
          </a:bodyPr>
          <a:lstStyle/>
          <a:p>
            <a:r>
              <a:rPr lang="en-US" sz="2400" dirty="0" smtClean="0"/>
              <a:t>“While the Old Testament had strong prohibitions against usury, it was slightly ambiguous regarding the practice of usury against non-Jews…   But the Koran is very clear that all usury is forbidden:”    									</a:t>
            </a:r>
            <a:r>
              <a:rPr lang="en-US" sz="1600" dirty="0" err="1" smtClean="0"/>
              <a:t>Zarlenga</a:t>
            </a:r>
            <a:r>
              <a:rPr lang="en-US" sz="1600" dirty="0" smtClean="0"/>
              <a:t>, </a:t>
            </a:r>
            <a:r>
              <a:rPr lang="en-US" sz="1600" i="1" dirty="0" smtClean="0"/>
              <a:t>LSM</a:t>
            </a:r>
            <a:r>
              <a:rPr lang="en-US" sz="1600" dirty="0" smtClean="0"/>
              <a:t>, p. 623</a:t>
            </a:r>
            <a:endParaRPr lang="en-US" sz="1600" dirty="0"/>
          </a:p>
        </p:txBody>
      </p:sp>
      <p:sp>
        <p:nvSpPr>
          <p:cNvPr id="4" name="TextBox 3"/>
          <p:cNvSpPr txBox="1"/>
          <p:nvPr/>
        </p:nvSpPr>
        <p:spPr>
          <a:xfrm>
            <a:off x="2774731" y="1866503"/>
            <a:ext cx="7626062" cy="1200329"/>
          </a:xfrm>
          <a:prstGeom prst="rect">
            <a:avLst/>
          </a:prstGeom>
          <a:solidFill>
            <a:srgbClr val="FFED9F"/>
          </a:solidFill>
        </p:spPr>
        <p:txBody>
          <a:bodyPr wrap="none" rtlCol="0">
            <a:spAutoFit/>
          </a:bodyPr>
          <a:lstStyle/>
          <a:p>
            <a:r>
              <a:rPr lang="en-US" sz="2400" dirty="0" smtClean="0"/>
              <a:t>Muhammad: </a:t>
            </a:r>
            <a:r>
              <a:rPr lang="en-US" sz="2400" dirty="0"/>
              <a:t>‘God has permitted trade but forbidden usury</a:t>
            </a:r>
            <a:r>
              <a:rPr lang="en-US" sz="2400" dirty="0" smtClean="0"/>
              <a:t>.</a:t>
            </a:r>
          </a:p>
          <a:p>
            <a:r>
              <a:rPr lang="en-US" sz="2400" dirty="0" smtClean="0"/>
              <a:t>Profit </a:t>
            </a:r>
            <a:r>
              <a:rPr lang="en-US" sz="2400" dirty="0"/>
              <a:t>is the result of initiative, enterprise and efficiency – </a:t>
            </a:r>
            <a:endParaRPr lang="en-US" sz="2400" dirty="0" smtClean="0"/>
          </a:p>
          <a:p>
            <a:r>
              <a:rPr lang="en-US" sz="2400" dirty="0" smtClean="0"/>
              <a:t>value </a:t>
            </a:r>
            <a:r>
              <a:rPr lang="en-US" sz="2400" dirty="0"/>
              <a:t>creation.   Not so with usury</a:t>
            </a:r>
            <a:r>
              <a:rPr lang="en-US" sz="2400" dirty="0" smtClean="0"/>
              <a:t>…’       </a:t>
            </a:r>
            <a:r>
              <a:rPr lang="en-US" sz="2000" dirty="0" smtClean="0"/>
              <a:t>The Koran </a:t>
            </a:r>
            <a:endParaRPr lang="en-US" sz="2000" dirty="0"/>
          </a:p>
        </p:txBody>
      </p:sp>
      <p:pic>
        <p:nvPicPr>
          <p:cNvPr id="1026" name="Picture 2" descr="https://upload.wikimedia.org/wikipedia/commons/0/0d/Mao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0262" y="3428999"/>
            <a:ext cx="5715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7355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914225"/>
            <a:ext cx="12192000" cy="1384995"/>
          </a:xfrm>
          <a:prstGeom prst="rect">
            <a:avLst/>
          </a:prstGeom>
          <a:solidFill>
            <a:srgbClr val="FFFF00"/>
          </a:solidFill>
        </p:spPr>
        <p:txBody>
          <a:bodyPr wrap="square">
            <a:spAutoFit/>
          </a:bodyPr>
          <a:lstStyle/>
          <a:p>
            <a:r>
              <a:rPr lang="en-US" sz="2800" dirty="0" smtClean="0"/>
              <a:t>“… </a:t>
            </a:r>
            <a:r>
              <a:rPr lang="en-US" sz="2800" dirty="0"/>
              <a:t>by the IMF’s reckoning, large capital flows by major speculators severely harmed the system,  which had been designed not for their speculative games but to facilitate production and trade between nations</a:t>
            </a:r>
            <a:r>
              <a:rPr lang="en-US" sz="2800" dirty="0" smtClean="0"/>
              <a:t>.”                      </a:t>
            </a:r>
            <a:r>
              <a:rPr lang="en-US" sz="2000" dirty="0" err="1" smtClean="0"/>
              <a:t>Zarlenga</a:t>
            </a:r>
            <a:r>
              <a:rPr lang="en-US" sz="2000" dirty="0" smtClean="0"/>
              <a:t>, </a:t>
            </a:r>
            <a:r>
              <a:rPr lang="en-US" sz="2000" i="1" dirty="0"/>
              <a:t>LSM</a:t>
            </a:r>
            <a:r>
              <a:rPr lang="en-US" sz="2000" dirty="0"/>
              <a:t>, p. </a:t>
            </a:r>
            <a:r>
              <a:rPr lang="en-US" sz="2000" dirty="0" smtClean="0"/>
              <a:t>614</a:t>
            </a:r>
            <a:endParaRPr lang="en-US" sz="2800" b="1" dirty="0" smtClean="0">
              <a:latin typeface="Courier New" panose="02070309020205020404" pitchFamily="49" charset="0"/>
              <a:cs typeface="Courier New" panose="02070309020205020404" pitchFamily="49"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3279" y="2539798"/>
            <a:ext cx="2878398" cy="4129013"/>
          </a:xfrm>
          <a:prstGeom prst="rect">
            <a:avLst/>
          </a:prstGeom>
        </p:spPr>
      </p:pic>
      <p:sp>
        <p:nvSpPr>
          <p:cNvPr id="6" name="TextBox 5"/>
          <p:cNvSpPr txBox="1"/>
          <p:nvPr/>
        </p:nvSpPr>
        <p:spPr>
          <a:xfrm>
            <a:off x="406921" y="3286627"/>
            <a:ext cx="5123793" cy="2308324"/>
          </a:xfrm>
          <a:prstGeom prst="rect">
            <a:avLst/>
          </a:prstGeom>
          <a:solidFill>
            <a:schemeClr val="accent4">
              <a:lumMod val="40000"/>
              <a:lumOff val="60000"/>
            </a:schemeClr>
          </a:solidFill>
        </p:spPr>
        <p:txBody>
          <a:bodyPr wrap="square" rtlCol="0">
            <a:spAutoFit/>
          </a:bodyPr>
          <a:lstStyle/>
          <a:p>
            <a:r>
              <a:rPr lang="en-US" dirty="0"/>
              <a:t>Margaret de </a:t>
            </a:r>
            <a:r>
              <a:rPr lang="en-US" dirty="0" err="1"/>
              <a:t>Vries</a:t>
            </a:r>
            <a:r>
              <a:rPr lang="en-US" dirty="0"/>
              <a:t>, the IMF’s official </a:t>
            </a:r>
            <a:r>
              <a:rPr lang="en-US" dirty="0" smtClean="0"/>
              <a:t>historian: </a:t>
            </a:r>
            <a:endParaRPr lang="en-US" dirty="0"/>
          </a:p>
          <a:p>
            <a:endParaRPr lang="en-US" dirty="0" smtClean="0"/>
          </a:p>
          <a:p>
            <a:r>
              <a:rPr lang="en-US" dirty="0" smtClean="0"/>
              <a:t>“The extreme volatility of capital flows (e.g. around $200 billion in 1976), in response to interest rate difference or anticipation of exchange rate changes, was in large part responsible for undermining the international monetary order that existed until the late 1960s.”   </a:t>
            </a:r>
          </a:p>
        </p:txBody>
      </p:sp>
      <p:pic>
        <p:nvPicPr>
          <p:cNvPr id="4098" name="Picture 2" descr="http://ecx.images-amazon.com/images/I/41C1KBB7SPL._SX290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3430" y="2539798"/>
            <a:ext cx="2543611" cy="412901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39882"/>
            <a:ext cx="12192000" cy="954107"/>
          </a:xfrm>
          <a:prstGeom prst="rect">
            <a:avLst/>
          </a:prstGeom>
          <a:solidFill>
            <a:srgbClr val="FFFF00"/>
          </a:solidFill>
        </p:spPr>
        <p:txBody>
          <a:bodyPr wrap="square">
            <a:spAutoFit/>
          </a:bodyPr>
          <a:lstStyle/>
          <a:p>
            <a:pPr marL="514350" indent="-514350" algn="ctr">
              <a:buFont typeface="+mj-lt"/>
              <a:buAutoNum type="arabicPeriod"/>
            </a:pPr>
            <a:r>
              <a:rPr lang="en-US" sz="2800" b="1" dirty="0" smtClean="0">
                <a:latin typeface="Courier New" panose="02070309020205020404" pitchFamily="49" charset="0"/>
                <a:cs typeface="Courier New" panose="02070309020205020404" pitchFamily="49" charset="0"/>
              </a:rPr>
              <a:t> 1971</a:t>
            </a:r>
            <a:r>
              <a:rPr lang="en-US" sz="2800" b="1" dirty="0">
                <a:latin typeface="Courier New" panose="02070309020205020404" pitchFamily="49" charset="0"/>
                <a:cs typeface="Courier New" panose="02070309020205020404" pitchFamily="49" charset="0"/>
              </a:rPr>
              <a:t>: END OF BRETTON WOODS BUT IMF </a:t>
            </a:r>
            <a:r>
              <a:rPr lang="en-US" sz="2800" b="1" dirty="0" smtClean="0">
                <a:latin typeface="Courier New" panose="02070309020205020404" pitchFamily="49" charset="0"/>
                <a:cs typeface="Courier New" panose="02070309020205020404" pitchFamily="49" charset="0"/>
              </a:rPr>
              <a:t>CONTINUES</a:t>
            </a:r>
          </a:p>
          <a:p>
            <a:pPr marL="514350" lvl="1" indent="-514350" algn="ctr">
              <a:buFont typeface="+mj-lt"/>
              <a:buAutoNum type="alphaLcParenR"/>
            </a:pPr>
            <a:r>
              <a:rPr lang="en-US" sz="2800" b="1" dirty="0" smtClean="0">
                <a:latin typeface="Courier New" panose="02070309020205020404" pitchFamily="49" charset="0"/>
                <a:cs typeface="Courier New" panose="02070309020205020404" pitchFamily="49" charset="0"/>
              </a:rPr>
              <a:t>Speculators </a:t>
            </a:r>
            <a:r>
              <a:rPr lang="en-US" sz="2800" b="1" dirty="0">
                <a:latin typeface="Courier New" panose="02070309020205020404" pitchFamily="49" charset="0"/>
                <a:cs typeface="Courier New" panose="02070309020205020404" pitchFamily="49" charset="0"/>
              </a:rPr>
              <a:t>Undermine the </a:t>
            </a:r>
            <a:r>
              <a:rPr lang="en-US" sz="2800" b="1" dirty="0" smtClean="0">
                <a:latin typeface="Courier New" panose="02070309020205020404" pitchFamily="49" charset="0"/>
                <a:cs typeface="Courier New" panose="02070309020205020404" pitchFamily="49" charset="0"/>
              </a:rPr>
              <a:t>IMF</a:t>
            </a:r>
            <a:endParaRPr lang="en-US" sz="28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8130713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61665"/>
          </a:xfrm>
          <a:prstGeom prst="rect">
            <a:avLst/>
          </a:prstGeom>
          <a:solidFill>
            <a:srgbClr val="FFC000"/>
          </a:solidFill>
        </p:spPr>
        <p:txBody>
          <a:bodyPr wrap="square">
            <a:spAutoFit/>
          </a:bodyPr>
          <a:lstStyle/>
          <a:p>
            <a:pPr marL="457200" indent="-457200" algn="ctr">
              <a:buFont typeface="+mj-lt"/>
              <a:buAutoNum type="arabicPeriod" startAt="6"/>
            </a:pPr>
            <a:r>
              <a:rPr lang="en-US" sz="2400" b="1" dirty="0" smtClean="0">
                <a:latin typeface="Courier New" panose="02070309020205020404" pitchFamily="49" charset="0"/>
                <a:cs typeface="Courier New" panose="02070309020205020404" pitchFamily="49" charset="0"/>
              </a:rPr>
              <a:t>   Islamic </a:t>
            </a:r>
            <a:r>
              <a:rPr lang="en-US" sz="2400" b="1" dirty="0">
                <a:latin typeface="Courier New" panose="02070309020205020404" pitchFamily="49" charset="0"/>
                <a:cs typeface="Courier New" panose="02070309020205020404" pitchFamily="49" charset="0"/>
              </a:rPr>
              <a:t>Monetary Developments:  Echoes of Scholasticism</a:t>
            </a:r>
          </a:p>
        </p:txBody>
      </p:sp>
      <p:sp>
        <p:nvSpPr>
          <p:cNvPr id="3" name="TextBox 2"/>
          <p:cNvSpPr txBox="1"/>
          <p:nvPr/>
        </p:nvSpPr>
        <p:spPr>
          <a:xfrm>
            <a:off x="0" y="461664"/>
            <a:ext cx="12192000" cy="830997"/>
          </a:xfrm>
          <a:prstGeom prst="rect">
            <a:avLst/>
          </a:prstGeom>
          <a:solidFill>
            <a:srgbClr val="FFED9F"/>
          </a:solidFill>
        </p:spPr>
        <p:txBody>
          <a:bodyPr wrap="square" rtlCol="0">
            <a:spAutoFit/>
          </a:bodyPr>
          <a:lstStyle/>
          <a:p>
            <a:r>
              <a:rPr lang="en-US" sz="2400" dirty="0" smtClean="0"/>
              <a:t>“Mohammed understood the nature of money as a legal creation, and taught his followers that nominally valued copper coinage was to be as acceptable as gold and silver.”  	</a:t>
            </a:r>
            <a:r>
              <a:rPr lang="en-US" sz="1600" dirty="0" err="1" smtClean="0"/>
              <a:t>Zarlenga</a:t>
            </a:r>
            <a:r>
              <a:rPr lang="en-US" sz="1600" dirty="0" smtClean="0"/>
              <a:t>, </a:t>
            </a:r>
            <a:r>
              <a:rPr lang="en-US" sz="1600" i="1" dirty="0" smtClean="0"/>
              <a:t>LSM</a:t>
            </a:r>
            <a:r>
              <a:rPr lang="en-US" sz="1600" dirty="0" smtClean="0"/>
              <a:t>, p. 624</a:t>
            </a:r>
            <a:endParaRPr lang="en-US" sz="1600" dirty="0"/>
          </a:p>
        </p:txBody>
      </p:sp>
      <p:sp>
        <p:nvSpPr>
          <p:cNvPr id="4" name="TextBox 3"/>
          <p:cNvSpPr txBox="1"/>
          <p:nvPr/>
        </p:nvSpPr>
        <p:spPr>
          <a:xfrm>
            <a:off x="2585545" y="1519662"/>
            <a:ext cx="8495659" cy="1569660"/>
          </a:xfrm>
          <a:prstGeom prst="rect">
            <a:avLst/>
          </a:prstGeom>
          <a:solidFill>
            <a:srgbClr val="FFED9F"/>
          </a:solidFill>
        </p:spPr>
        <p:txBody>
          <a:bodyPr wrap="none" rtlCol="0">
            <a:spAutoFit/>
          </a:bodyPr>
          <a:lstStyle/>
          <a:p>
            <a:r>
              <a:rPr lang="en-US" sz="2400" dirty="0" smtClean="0"/>
              <a:t>“According to Muhammad, the property of currency attaches</a:t>
            </a:r>
          </a:p>
          <a:p>
            <a:r>
              <a:rPr lang="en-US" sz="2400" dirty="0" smtClean="0"/>
              <a:t>to circulating fulus (copper coins)…  They are in his view </a:t>
            </a:r>
          </a:p>
          <a:p>
            <a:r>
              <a:rPr lang="en-US" sz="2400" dirty="0" smtClean="0"/>
              <a:t>suitable for partnership investment like all other absolute</a:t>
            </a:r>
          </a:p>
          <a:p>
            <a:r>
              <a:rPr lang="en-US" sz="2400" dirty="0" smtClean="0"/>
              <a:t>currencies, viz., dirhams (silver) and dinars (gold).”  </a:t>
            </a:r>
            <a:r>
              <a:rPr lang="en-US" sz="2400" dirty="0" err="1" smtClean="0"/>
              <a:t>Kasani</a:t>
            </a:r>
            <a:r>
              <a:rPr lang="en-US" sz="2400" dirty="0" smtClean="0"/>
              <a:t>, 6:59-60</a:t>
            </a:r>
            <a:endParaRPr lang="en-US" sz="2000" dirty="0"/>
          </a:p>
        </p:txBody>
      </p:sp>
      <p:pic>
        <p:nvPicPr>
          <p:cNvPr id="1026" name="Picture 2" descr="https://upload.wikimedia.org/wikipedia/commons/0/0d/Mao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0262" y="3428999"/>
            <a:ext cx="5715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0294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61665"/>
          </a:xfrm>
          <a:prstGeom prst="rect">
            <a:avLst/>
          </a:prstGeom>
          <a:solidFill>
            <a:srgbClr val="FFC000"/>
          </a:solidFill>
        </p:spPr>
        <p:txBody>
          <a:bodyPr wrap="square">
            <a:spAutoFit/>
          </a:bodyPr>
          <a:lstStyle/>
          <a:p>
            <a:pPr marL="457200" indent="-457200" algn="ctr">
              <a:buFont typeface="+mj-lt"/>
              <a:buAutoNum type="arabicPeriod" startAt="6"/>
            </a:pPr>
            <a:r>
              <a:rPr lang="en-US" sz="2400" b="1" dirty="0" smtClean="0">
                <a:latin typeface="Courier New" panose="02070309020205020404" pitchFamily="49" charset="0"/>
                <a:cs typeface="Courier New" panose="02070309020205020404" pitchFamily="49" charset="0"/>
              </a:rPr>
              <a:t>   Islamic </a:t>
            </a:r>
            <a:r>
              <a:rPr lang="en-US" sz="2400" b="1" dirty="0">
                <a:latin typeface="Courier New" panose="02070309020205020404" pitchFamily="49" charset="0"/>
                <a:cs typeface="Courier New" panose="02070309020205020404" pitchFamily="49" charset="0"/>
              </a:rPr>
              <a:t>Monetary Developments:  Echoes of Scholasticism</a:t>
            </a:r>
          </a:p>
        </p:txBody>
      </p:sp>
      <p:sp>
        <p:nvSpPr>
          <p:cNvPr id="3" name="TextBox 2"/>
          <p:cNvSpPr txBox="1"/>
          <p:nvPr/>
        </p:nvSpPr>
        <p:spPr>
          <a:xfrm>
            <a:off x="0" y="461664"/>
            <a:ext cx="12192000" cy="2339102"/>
          </a:xfrm>
          <a:prstGeom prst="rect">
            <a:avLst/>
          </a:prstGeom>
          <a:solidFill>
            <a:srgbClr val="FFED9F"/>
          </a:solidFill>
        </p:spPr>
        <p:txBody>
          <a:bodyPr wrap="square" rtlCol="0">
            <a:spAutoFit/>
          </a:bodyPr>
          <a:lstStyle/>
          <a:p>
            <a:r>
              <a:rPr lang="en-US" sz="2800" dirty="0" smtClean="0"/>
              <a:t>“The Koran forbade the taking or paying of interest, and when the interdiction was first imposed in the 7</a:t>
            </a:r>
            <a:r>
              <a:rPr lang="en-US" sz="2800" baseline="30000" dirty="0" smtClean="0"/>
              <a:t>th</a:t>
            </a:r>
            <a:r>
              <a:rPr lang="en-US" sz="2800" dirty="0" smtClean="0"/>
              <a:t> century, business flourished.”  		</a:t>
            </a:r>
            <a:r>
              <a:rPr lang="en-US" dirty="0" err="1" smtClean="0"/>
              <a:t>Zarlenga</a:t>
            </a:r>
            <a:r>
              <a:rPr lang="en-US" dirty="0" smtClean="0"/>
              <a:t>, </a:t>
            </a:r>
            <a:r>
              <a:rPr lang="en-US" i="1" dirty="0" smtClean="0"/>
              <a:t>LSM</a:t>
            </a:r>
            <a:r>
              <a:rPr lang="en-US" dirty="0" smtClean="0"/>
              <a:t>, p. 624</a:t>
            </a:r>
          </a:p>
          <a:p>
            <a:endParaRPr lang="en-US" dirty="0"/>
          </a:p>
          <a:p>
            <a:r>
              <a:rPr lang="en-US" sz="2400" dirty="0" smtClean="0"/>
              <a:t>However, by the 11</a:t>
            </a:r>
            <a:r>
              <a:rPr lang="en-US" sz="2400" baseline="30000" dirty="0" smtClean="0"/>
              <a:t>th</a:t>
            </a:r>
            <a:r>
              <a:rPr lang="en-US" sz="2400" dirty="0" smtClean="0"/>
              <a:t> century a person conducting “commerce in accordance with the law was looked upon as ridiculous by all other merchants”.  </a:t>
            </a:r>
          </a:p>
          <a:p>
            <a:r>
              <a:rPr lang="en-US" sz="2400" dirty="0"/>
              <a:t> </a:t>
            </a:r>
            <a:r>
              <a:rPr lang="en-US" sz="2400" dirty="0" smtClean="0"/>
              <a:t>                      </a:t>
            </a:r>
            <a:r>
              <a:rPr lang="en-US" dirty="0" err="1" smtClean="0"/>
              <a:t>Hurgronge</a:t>
            </a:r>
            <a:r>
              <a:rPr lang="en-US" dirty="0" smtClean="0"/>
              <a:t>, quoted by Abraham L. </a:t>
            </a:r>
            <a:r>
              <a:rPr lang="en-US" dirty="0" err="1" smtClean="0"/>
              <a:t>Udovitch</a:t>
            </a:r>
            <a:r>
              <a:rPr lang="en-US" dirty="0" smtClean="0"/>
              <a:t>, </a:t>
            </a:r>
            <a:r>
              <a:rPr lang="en-US" i="1" dirty="0" smtClean="0"/>
              <a:t>Partnership and Profit in Medieval Islam</a:t>
            </a:r>
            <a:r>
              <a:rPr lang="en-US" dirty="0" smtClean="0"/>
              <a:t>, pub. 1970</a:t>
            </a:r>
            <a:endParaRPr lang="en-US" sz="2800" dirty="0"/>
          </a:p>
        </p:txBody>
      </p:sp>
      <p:pic>
        <p:nvPicPr>
          <p:cNvPr id="1028" name="Picture 4" descr="http://www.islamproject.org/images/islam_7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00766"/>
            <a:ext cx="6926664" cy="403877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go.hrw.com/venus_images/0315MC1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2356" y="2800767"/>
            <a:ext cx="5409644" cy="4057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9298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61665"/>
          </a:xfrm>
          <a:prstGeom prst="rect">
            <a:avLst/>
          </a:prstGeom>
          <a:solidFill>
            <a:srgbClr val="FFC000"/>
          </a:solidFill>
        </p:spPr>
        <p:txBody>
          <a:bodyPr wrap="square">
            <a:spAutoFit/>
          </a:bodyPr>
          <a:lstStyle/>
          <a:p>
            <a:pPr marL="457200" indent="-457200" algn="ctr">
              <a:buFont typeface="+mj-lt"/>
              <a:buAutoNum type="arabicPeriod" startAt="6"/>
            </a:pPr>
            <a:r>
              <a:rPr lang="en-US" sz="2400" b="1" dirty="0" smtClean="0">
                <a:latin typeface="Courier New" panose="02070309020205020404" pitchFamily="49" charset="0"/>
                <a:cs typeface="Courier New" panose="02070309020205020404" pitchFamily="49" charset="0"/>
              </a:rPr>
              <a:t>   Islamic </a:t>
            </a:r>
            <a:r>
              <a:rPr lang="en-US" sz="2400" b="1" dirty="0">
                <a:latin typeface="Courier New" panose="02070309020205020404" pitchFamily="49" charset="0"/>
                <a:cs typeface="Courier New" panose="02070309020205020404" pitchFamily="49" charset="0"/>
              </a:rPr>
              <a:t>Monetary Developments:  Echoes of Scholasticism</a:t>
            </a:r>
          </a:p>
        </p:txBody>
      </p:sp>
      <p:sp>
        <p:nvSpPr>
          <p:cNvPr id="3" name="TextBox 2"/>
          <p:cNvSpPr txBox="1"/>
          <p:nvPr/>
        </p:nvSpPr>
        <p:spPr>
          <a:xfrm>
            <a:off x="0" y="461664"/>
            <a:ext cx="12192000" cy="1384995"/>
          </a:xfrm>
          <a:prstGeom prst="rect">
            <a:avLst/>
          </a:prstGeom>
          <a:solidFill>
            <a:srgbClr val="FFED9F"/>
          </a:solidFill>
        </p:spPr>
        <p:txBody>
          <a:bodyPr wrap="square" rtlCol="0">
            <a:spAutoFit/>
          </a:bodyPr>
          <a:lstStyle/>
          <a:p>
            <a:r>
              <a:rPr lang="en-US" sz="2800" dirty="0" smtClean="0"/>
              <a:t>“Moslem countries over the last two centuries gradually adopted an interest-based money and banking system, under the influence of colonialism.    But that is now beginning to change.”   							</a:t>
            </a:r>
            <a:r>
              <a:rPr lang="en-US" sz="2000" dirty="0" err="1" smtClean="0"/>
              <a:t>Zarlenga</a:t>
            </a:r>
            <a:r>
              <a:rPr lang="en-US" sz="2000" dirty="0" smtClean="0"/>
              <a:t>, </a:t>
            </a:r>
            <a:r>
              <a:rPr lang="en-US" sz="2000" i="1" dirty="0" smtClean="0"/>
              <a:t>LSM</a:t>
            </a:r>
            <a:r>
              <a:rPr lang="en-US" sz="2000" dirty="0" smtClean="0"/>
              <a:t>, p. 624</a:t>
            </a:r>
            <a:endParaRPr lang="en-US" sz="2000" dirty="0"/>
          </a:p>
        </p:txBody>
      </p:sp>
      <p:sp>
        <p:nvSpPr>
          <p:cNvPr id="4" name="TextBox 3"/>
          <p:cNvSpPr txBox="1"/>
          <p:nvPr/>
        </p:nvSpPr>
        <p:spPr>
          <a:xfrm>
            <a:off x="0" y="2062716"/>
            <a:ext cx="12192000" cy="2677656"/>
          </a:xfrm>
          <a:prstGeom prst="rect">
            <a:avLst/>
          </a:prstGeom>
          <a:noFill/>
        </p:spPr>
        <p:txBody>
          <a:bodyPr wrap="square" rtlCol="0">
            <a:spAutoFit/>
          </a:bodyPr>
          <a:lstStyle/>
          <a:p>
            <a:r>
              <a:rPr lang="en-US" sz="2800" dirty="0" smtClean="0"/>
              <a:t>But since the 1930’s  there has been an Islamic economic revival.   M. </a:t>
            </a:r>
            <a:r>
              <a:rPr lang="en-US" sz="2800" dirty="0" err="1" smtClean="0"/>
              <a:t>Umer</a:t>
            </a:r>
            <a:r>
              <a:rPr lang="en-US" sz="2800" dirty="0" smtClean="0"/>
              <a:t> Chopra, </a:t>
            </a:r>
            <a:r>
              <a:rPr lang="en-US" sz="2800" i="1" dirty="0" smtClean="0"/>
              <a:t>Toward a Just Monetary System</a:t>
            </a:r>
            <a:r>
              <a:rPr lang="en-US" sz="2800" dirty="0" smtClean="0"/>
              <a:t>, pub. 1985, describes three phases:</a:t>
            </a:r>
          </a:p>
          <a:p>
            <a:endParaRPr lang="en-US" sz="2800" dirty="0"/>
          </a:p>
          <a:p>
            <a:pPr marL="1428750" lvl="2" indent="-514350">
              <a:buFont typeface="+mj-lt"/>
              <a:buAutoNum type="arabicPeriod"/>
            </a:pPr>
            <a:r>
              <a:rPr lang="en-US" sz="2800" dirty="0" smtClean="0"/>
              <a:t>1930’s:  re-evaluation and re-affirmation of classical Moslem values</a:t>
            </a:r>
          </a:p>
          <a:p>
            <a:pPr marL="1428750" lvl="2" indent="-514350">
              <a:buFont typeface="+mj-lt"/>
              <a:buAutoNum type="arabicPeriod"/>
            </a:pPr>
            <a:r>
              <a:rPr lang="en-US" sz="2800" dirty="0" smtClean="0"/>
              <a:t>1965+:  Moslem economists analyzed ideas</a:t>
            </a:r>
          </a:p>
          <a:p>
            <a:pPr marL="1428750" lvl="2" indent="-514350">
              <a:buFont typeface="+mj-lt"/>
              <a:buAutoNum type="arabicPeriod"/>
            </a:pPr>
            <a:r>
              <a:rPr lang="en-US" sz="2800" dirty="0" smtClean="0"/>
              <a:t>1985+:  efforts to develop interest-free banking and financial institutions  </a:t>
            </a:r>
            <a:endParaRPr lang="en-US" sz="2800" dirty="0"/>
          </a:p>
        </p:txBody>
      </p:sp>
      <p:pic>
        <p:nvPicPr>
          <p:cNvPr id="1026" name="Picture 2" descr="http://www.brecorder.com/images/stories/pics2011/may/Islamic-Bank_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1087" y="4703359"/>
            <a:ext cx="2490913" cy="21546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media.themalaysianinsider.com/assets/uploads/articles/amanah_islamic_bank_philippin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956429"/>
            <a:ext cx="4159686" cy="19015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thenewstribe.com/wp-content/uploads/2012/05/Meezan-Ban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0181" y="4746158"/>
            <a:ext cx="3454728" cy="2111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1455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ages.slideplayer.com/1/258916/slides/slide_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56744"/>
            <a:ext cx="8135007" cy="610125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0"/>
            <a:ext cx="12192000" cy="461665"/>
          </a:xfrm>
          <a:prstGeom prst="rect">
            <a:avLst/>
          </a:prstGeom>
          <a:solidFill>
            <a:srgbClr val="FFC000"/>
          </a:solidFill>
        </p:spPr>
        <p:txBody>
          <a:bodyPr wrap="square">
            <a:spAutoFit/>
          </a:bodyPr>
          <a:lstStyle/>
          <a:p>
            <a:pPr marL="457200" indent="-457200" algn="ctr">
              <a:buFont typeface="+mj-lt"/>
              <a:buAutoNum type="arabicPeriod" startAt="6"/>
            </a:pPr>
            <a:r>
              <a:rPr lang="en-US" sz="2400" b="1" dirty="0" smtClean="0">
                <a:latin typeface="Courier New" panose="02070309020205020404" pitchFamily="49" charset="0"/>
                <a:cs typeface="Courier New" panose="02070309020205020404" pitchFamily="49" charset="0"/>
              </a:rPr>
              <a:t>   Islamic </a:t>
            </a:r>
            <a:r>
              <a:rPr lang="en-US" sz="2400" b="1" dirty="0">
                <a:latin typeface="Courier New" panose="02070309020205020404" pitchFamily="49" charset="0"/>
                <a:cs typeface="Courier New" panose="02070309020205020404" pitchFamily="49" charset="0"/>
              </a:rPr>
              <a:t>Monetary Developments:  Echoes of Scholasticism</a:t>
            </a:r>
          </a:p>
        </p:txBody>
      </p:sp>
      <p:sp>
        <p:nvSpPr>
          <p:cNvPr id="2" name="Rectangle 1"/>
          <p:cNvSpPr/>
          <p:nvPr/>
        </p:nvSpPr>
        <p:spPr>
          <a:xfrm>
            <a:off x="7725106" y="2006851"/>
            <a:ext cx="4466894" cy="1477328"/>
          </a:xfrm>
          <a:prstGeom prst="rect">
            <a:avLst/>
          </a:prstGeom>
          <a:solidFill>
            <a:srgbClr val="FFED9F"/>
          </a:solidFill>
        </p:spPr>
        <p:txBody>
          <a:bodyPr wrap="square">
            <a:spAutoFit/>
          </a:bodyPr>
          <a:lstStyle/>
          <a:p>
            <a:r>
              <a:rPr lang="en-US" dirty="0"/>
              <a:t>On January 1, 1980, approximately 7,000 interest-free counters were opened at all the nationalized commercial banks, making Pakistan the first country in </a:t>
            </a:r>
            <a:r>
              <a:rPr lang="en-US" dirty="0" smtClean="0"/>
              <a:t>the Muslim world with Islamic banking.</a:t>
            </a:r>
            <a:endParaRPr lang="en-US" dirty="0"/>
          </a:p>
        </p:txBody>
      </p:sp>
      <p:pic>
        <p:nvPicPr>
          <p:cNvPr id="2052" name="Picture 4" descr="https://upload.wikimedia.org/wikipedia/commons/thumb/4/41/Night_view_of_Faisal_Mosque_in_Islamabad.jpg/220px-Night_view_of_Faisal_Mosque_in_Islamab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3575" y="3484179"/>
            <a:ext cx="4498426" cy="337382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677808" y="5934670"/>
            <a:ext cx="4514191" cy="923330"/>
          </a:xfrm>
          <a:prstGeom prst="rect">
            <a:avLst/>
          </a:prstGeom>
          <a:solidFill>
            <a:srgbClr val="FFED9F"/>
          </a:solidFill>
        </p:spPr>
        <p:txBody>
          <a:bodyPr wrap="square">
            <a:spAutoFit/>
          </a:bodyPr>
          <a:lstStyle/>
          <a:p>
            <a:r>
              <a:rPr lang="en-US" dirty="0"/>
              <a:t>The night view </a:t>
            </a:r>
            <a:r>
              <a:rPr lang="en-US" dirty="0" smtClean="0"/>
              <a:t>of Shah Faisal Mosque. </a:t>
            </a:r>
          </a:p>
          <a:p>
            <a:r>
              <a:rPr lang="en-US" dirty="0" smtClean="0"/>
              <a:t>The </a:t>
            </a:r>
            <a:r>
              <a:rPr lang="en-US" dirty="0"/>
              <a:t>Mosque occupies a unique and cultural </a:t>
            </a:r>
            <a:r>
              <a:rPr lang="en-US" dirty="0" smtClean="0"/>
              <a:t>significance </a:t>
            </a:r>
            <a:r>
              <a:rPr lang="en-US" dirty="0"/>
              <a:t>in Pakistan.</a:t>
            </a:r>
          </a:p>
        </p:txBody>
      </p:sp>
      <p:sp>
        <p:nvSpPr>
          <p:cNvPr id="5" name="Rectangle 4"/>
          <p:cNvSpPr/>
          <p:nvPr/>
        </p:nvSpPr>
        <p:spPr>
          <a:xfrm>
            <a:off x="0" y="5934670"/>
            <a:ext cx="6096000" cy="923330"/>
          </a:xfrm>
          <a:prstGeom prst="rect">
            <a:avLst/>
          </a:prstGeom>
          <a:solidFill>
            <a:srgbClr val="FFED9F"/>
          </a:solidFill>
        </p:spPr>
        <p:txBody>
          <a:bodyPr>
            <a:spAutoFit/>
          </a:bodyPr>
          <a:lstStyle/>
          <a:p>
            <a:r>
              <a:rPr lang="en-US" dirty="0"/>
              <a:t>Acts that are </a:t>
            </a:r>
            <a:r>
              <a:rPr lang="en-US" b="1" i="1" dirty="0"/>
              <a:t>haram</a:t>
            </a:r>
            <a:r>
              <a:rPr lang="en-US" dirty="0"/>
              <a:t> are typically prohibited in the religious texts of </a:t>
            </a:r>
            <a:r>
              <a:rPr lang="en-US" dirty="0" smtClean="0"/>
              <a:t>the Holy Quran and the Sunnah.   </a:t>
            </a:r>
            <a:r>
              <a:rPr lang="en-US" dirty="0"/>
              <a:t>The category of haram is the highest status of prohibition</a:t>
            </a:r>
          </a:p>
        </p:txBody>
      </p:sp>
    </p:spTree>
    <p:extLst>
      <p:ext uri="{BB962C8B-B14F-4D97-AF65-F5344CB8AC3E}">
        <p14:creationId xmlns:p14="http://schemas.microsoft.com/office/powerpoint/2010/main" val="26606569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61665"/>
          </a:xfrm>
          <a:prstGeom prst="rect">
            <a:avLst/>
          </a:prstGeom>
          <a:solidFill>
            <a:srgbClr val="FFC000"/>
          </a:solidFill>
        </p:spPr>
        <p:txBody>
          <a:bodyPr wrap="square">
            <a:spAutoFit/>
          </a:bodyPr>
          <a:lstStyle/>
          <a:p>
            <a:pPr marL="457200" indent="-457200" algn="ctr">
              <a:buFont typeface="+mj-lt"/>
              <a:buAutoNum type="arabicPeriod" startAt="6"/>
            </a:pPr>
            <a:r>
              <a:rPr lang="en-US" sz="2400" b="1" dirty="0" smtClean="0">
                <a:latin typeface="Courier New" panose="02070309020205020404" pitchFamily="49" charset="0"/>
                <a:cs typeface="Courier New" panose="02070309020205020404" pitchFamily="49" charset="0"/>
              </a:rPr>
              <a:t>   Islamic </a:t>
            </a:r>
            <a:r>
              <a:rPr lang="en-US" sz="2400" b="1" dirty="0">
                <a:latin typeface="Courier New" panose="02070309020205020404" pitchFamily="49" charset="0"/>
                <a:cs typeface="Courier New" panose="02070309020205020404" pitchFamily="49" charset="0"/>
              </a:rPr>
              <a:t>Monetary Developments:  Echoes of Scholasticism</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3242" y="1668774"/>
            <a:ext cx="8065934" cy="4668964"/>
          </a:xfrm>
          <a:prstGeom prst="rect">
            <a:avLst/>
          </a:prstGeom>
          <a:solidFill>
            <a:srgbClr val="FFFFBD"/>
          </a:solidFill>
        </p:spPr>
      </p:pic>
      <p:sp>
        <p:nvSpPr>
          <p:cNvPr id="4" name="TextBox 3"/>
          <p:cNvSpPr txBox="1"/>
          <p:nvPr/>
        </p:nvSpPr>
        <p:spPr>
          <a:xfrm>
            <a:off x="0" y="461665"/>
            <a:ext cx="12192000" cy="923330"/>
          </a:xfrm>
          <a:prstGeom prst="rect">
            <a:avLst/>
          </a:prstGeom>
          <a:solidFill>
            <a:srgbClr val="FFFF00"/>
          </a:solidFill>
        </p:spPr>
        <p:txBody>
          <a:bodyPr wrap="square" rtlCol="0">
            <a:spAutoFit/>
          </a:bodyPr>
          <a:lstStyle/>
          <a:p>
            <a:pPr algn="ctr"/>
            <a:r>
              <a:rPr lang="en-US" b="1" i="1" dirty="0" smtClean="0"/>
              <a:t>MONEY AND BANKING IN ISLAM</a:t>
            </a:r>
          </a:p>
          <a:p>
            <a:pPr algn="ctr"/>
            <a:r>
              <a:rPr lang="en-US" dirty="0" smtClean="0"/>
              <a:t>Institute of Policy Studies, Islamabad &amp; International Centre for Research in Islamic Economics, 1983</a:t>
            </a:r>
          </a:p>
          <a:p>
            <a:pPr algn="ctr"/>
            <a:r>
              <a:rPr lang="en-US" dirty="0" smtClean="0"/>
              <a:t>(reviewed by </a:t>
            </a:r>
            <a:r>
              <a:rPr lang="en-US" dirty="0" err="1" smtClean="0"/>
              <a:t>Medhat</a:t>
            </a:r>
            <a:r>
              <a:rPr lang="en-US" dirty="0" smtClean="0"/>
              <a:t> </a:t>
            </a:r>
            <a:r>
              <a:rPr lang="en-US" dirty="0" err="1" smtClean="0"/>
              <a:t>Hassanein</a:t>
            </a:r>
            <a:r>
              <a:rPr lang="en-US" dirty="0" smtClean="0"/>
              <a:t>, The American University, Cairo</a:t>
            </a:r>
            <a:endParaRPr lang="en-US" dirty="0"/>
          </a:p>
        </p:txBody>
      </p:sp>
      <p:pic>
        <p:nvPicPr>
          <p:cNvPr id="3074" name="Picture 2" descr="http://www.allahsword.com/images/books/zakah/zakah_ma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59" y="2971635"/>
            <a:ext cx="3660419" cy="2063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7178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23220"/>
          </a:xfrm>
          <a:prstGeom prst="rect">
            <a:avLst/>
          </a:prstGeom>
          <a:solidFill>
            <a:srgbClr val="37FFFF"/>
          </a:solidFill>
        </p:spPr>
        <p:txBody>
          <a:bodyPr wrap="square">
            <a:spAutoFit/>
          </a:bodyPr>
          <a:lstStyle/>
          <a:p>
            <a:pPr marL="514350" indent="-514350">
              <a:buFont typeface="+mj-lt"/>
              <a:buAutoNum type="arabicPeriod" startAt="7"/>
            </a:pPr>
            <a:r>
              <a:rPr lang="en-US" sz="2800" b="1" dirty="0">
                <a:latin typeface="Courier New" panose="02070309020205020404" pitchFamily="49" charset="0"/>
                <a:cs typeface="Courier New" panose="02070309020205020404" pitchFamily="49" charset="0"/>
              </a:rPr>
              <a:t>Summary:  It is U.S. Monetary Reform That Is Needed</a:t>
            </a:r>
          </a:p>
        </p:txBody>
      </p:sp>
      <p:sp>
        <p:nvSpPr>
          <p:cNvPr id="3" name="TextBox 2"/>
          <p:cNvSpPr txBox="1"/>
          <p:nvPr/>
        </p:nvSpPr>
        <p:spPr>
          <a:xfrm>
            <a:off x="0" y="523219"/>
            <a:ext cx="12192000" cy="1938992"/>
          </a:xfrm>
          <a:prstGeom prst="rect">
            <a:avLst/>
          </a:prstGeom>
          <a:solidFill>
            <a:srgbClr val="E9BDFF"/>
          </a:solidFill>
        </p:spPr>
        <p:txBody>
          <a:bodyPr wrap="square" rtlCol="0">
            <a:spAutoFit/>
          </a:bodyPr>
          <a:lstStyle/>
          <a:p>
            <a:r>
              <a:rPr lang="en-US" sz="2400" dirty="0" smtClean="0"/>
              <a:t>“… over time the IMF degenerated into a strong arm collection agency for the major banks, applying biased economic theory to maintain the power of the super-wealthy…</a:t>
            </a:r>
            <a:endParaRPr lang="en-US" sz="2400" dirty="0"/>
          </a:p>
          <a:p>
            <a:r>
              <a:rPr lang="en-US" sz="2400" dirty="0" smtClean="0"/>
              <a:t>The author suggests that international reform will follow quickly from U.S. reform.  Therefore reforming our own money system should be the primary focus of Americans desiring a fair international system.”							</a:t>
            </a:r>
            <a:r>
              <a:rPr lang="en-US" dirty="0" err="1" smtClean="0"/>
              <a:t>Zarlenga</a:t>
            </a:r>
            <a:r>
              <a:rPr lang="en-US" dirty="0" smtClean="0"/>
              <a:t>, </a:t>
            </a:r>
            <a:r>
              <a:rPr lang="en-US" i="1" dirty="0" smtClean="0"/>
              <a:t>LSM</a:t>
            </a:r>
            <a:r>
              <a:rPr lang="en-US" dirty="0" smtClean="0"/>
              <a:t>, p. 627</a:t>
            </a:r>
            <a:endParaRPr lang="en-US" dirty="0"/>
          </a:p>
        </p:txBody>
      </p:sp>
      <p:pic>
        <p:nvPicPr>
          <p:cNvPr id="4100" name="Picture 4" descr="https://upload.wikimedia.org/wikipedia/commons/thumb/8/8c/US_trade_final-01.svg/500px-US_trade_final-01.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8871" y="2356557"/>
            <a:ext cx="7033502" cy="4501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5118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dvocacyinternational.co.uk/cms/wp-content/uploads/2013/08/j2000-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8899" y="5693724"/>
            <a:ext cx="3833101" cy="104945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5185" y="1274004"/>
            <a:ext cx="2343477" cy="3334215"/>
          </a:xfrm>
          <a:prstGeom prst="rect">
            <a:avLst/>
          </a:prstGeom>
        </p:spPr>
      </p:pic>
      <p:sp>
        <p:nvSpPr>
          <p:cNvPr id="3" name="TextBox 2"/>
          <p:cNvSpPr txBox="1"/>
          <p:nvPr/>
        </p:nvSpPr>
        <p:spPr>
          <a:xfrm>
            <a:off x="0" y="523219"/>
            <a:ext cx="12192000" cy="1200329"/>
          </a:xfrm>
          <a:prstGeom prst="rect">
            <a:avLst/>
          </a:prstGeom>
          <a:solidFill>
            <a:srgbClr val="E9BDFF"/>
          </a:solidFill>
        </p:spPr>
        <p:txBody>
          <a:bodyPr wrap="square" rtlCol="0">
            <a:spAutoFit/>
          </a:bodyPr>
          <a:lstStyle/>
          <a:p>
            <a:r>
              <a:rPr lang="en-US" sz="2400" dirty="0" smtClean="0"/>
              <a:t>“Because of the dominant position of the United States and the dollar in the international monetary arena, real reform of the U.S. money system would automatically solve many of the most pressing international monetary problems.				</a:t>
            </a:r>
            <a:r>
              <a:rPr lang="en-US" dirty="0" err="1" smtClean="0"/>
              <a:t>Zarlenga</a:t>
            </a:r>
            <a:r>
              <a:rPr lang="en-US" dirty="0" smtClean="0"/>
              <a:t>, </a:t>
            </a:r>
            <a:r>
              <a:rPr lang="en-US" i="1" dirty="0" smtClean="0"/>
              <a:t>LSM</a:t>
            </a:r>
            <a:r>
              <a:rPr lang="en-US" dirty="0" smtClean="0"/>
              <a:t>, p. 619</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373" y="2115678"/>
            <a:ext cx="8629158" cy="2136208"/>
          </a:xfrm>
          <a:prstGeom prst="rect">
            <a:avLst/>
          </a:prstGeom>
        </p:spPr>
      </p:pic>
      <p:sp>
        <p:nvSpPr>
          <p:cNvPr id="7" name="TextBox 6"/>
          <p:cNvSpPr txBox="1"/>
          <p:nvPr/>
        </p:nvSpPr>
        <p:spPr>
          <a:xfrm>
            <a:off x="0" y="5018122"/>
            <a:ext cx="12192000" cy="1200329"/>
          </a:xfrm>
          <a:prstGeom prst="rect">
            <a:avLst/>
          </a:prstGeom>
          <a:solidFill>
            <a:srgbClr val="E9BDFF"/>
          </a:solidFill>
        </p:spPr>
        <p:txBody>
          <a:bodyPr wrap="square" rtlCol="0">
            <a:spAutoFit/>
          </a:bodyPr>
          <a:lstStyle/>
          <a:p>
            <a:r>
              <a:rPr lang="en-US" sz="2400" dirty="0" smtClean="0"/>
              <a:t>Regarding the difficulties of the un-payable debt burdens of the lesser developed countries, Pope John Paul 2</a:t>
            </a:r>
            <a:r>
              <a:rPr lang="en-US" sz="2400" baseline="30000" dirty="0" smtClean="0"/>
              <a:t>nd</a:t>
            </a:r>
            <a:r>
              <a:rPr lang="en-US" sz="2400" dirty="0" smtClean="0"/>
              <a:t> is the best economist:   debt forgiveness, plain and simple, makes sense in most of those cases.”  									</a:t>
            </a:r>
            <a:r>
              <a:rPr lang="en-US" dirty="0" err="1" smtClean="0"/>
              <a:t>Zarlenga</a:t>
            </a:r>
            <a:r>
              <a:rPr lang="en-US" dirty="0" smtClean="0"/>
              <a:t>, </a:t>
            </a:r>
            <a:r>
              <a:rPr lang="en-US" i="1" dirty="0" smtClean="0"/>
              <a:t>LSM</a:t>
            </a:r>
            <a:r>
              <a:rPr lang="en-US" dirty="0" smtClean="0"/>
              <a:t>, p. 619</a:t>
            </a:r>
            <a:endParaRPr lang="en-US" dirty="0"/>
          </a:p>
        </p:txBody>
      </p:sp>
      <p:sp>
        <p:nvSpPr>
          <p:cNvPr id="8" name="Rectangle 7"/>
          <p:cNvSpPr/>
          <p:nvPr/>
        </p:nvSpPr>
        <p:spPr>
          <a:xfrm>
            <a:off x="0" y="0"/>
            <a:ext cx="12192000" cy="523220"/>
          </a:xfrm>
          <a:prstGeom prst="rect">
            <a:avLst/>
          </a:prstGeom>
          <a:solidFill>
            <a:srgbClr val="37FFFF"/>
          </a:solidFill>
        </p:spPr>
        <p:txBody>
          <a:bodyPr wrap="square">
            <a:spAutoFit/>
          </a:bodyPr>
          <a:lstStyle/>
          <a:p>
            <a:pPr marL="514350" indent="-514350">
              <a:buFont typeface="+mj-lt"/>
              <a:buAutoNum type="arabicPeriod" startAt="7"/>
            </a:pPr>
            <a:r>
              <a:rPr lang="en-US" sz="2800" b="1" dirty="0">
                <a:latin typeface="Courier New" panose="02070309020205020404" pitchFamily="49" charset="0"/>
                <a:cs typeface="Courier New" panose="02070309020205020404" pitchFamily="49" charset="0"/>
              </a:rPr>
              <a:t>Summary:  It is U.S. Monetary Reform That Is Needed</a:t>
            </a:r>
          </a:p>
        </p:txBody>
      </p:sp>
    </p:spTree>
    <p:extLst>
      <p:ext uri="{BB962C8B-B14F-4D97-AF65-F5344CB8AC3E}">
        <p14:creationId xmlns:p14="http://schemas.microsoft.com/office/powerpoint/2010/main" val="42513338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35471" y="1456841"/>
            <a:ext cx="1406154" cy="707886"/>
          </a:xfrm>
          <a:prstGeom prst="rect">
            <a:avLst/>
          </a:prstGeom>
          <a:noFill/>
        </p:spPr>
        <p:txBody>
          <a:bodyPr wrap="none" rtlCol="0">
            <a:spAutoFit/>
          </a:bodyPr>
          <a:lstStyle/>
          <a:p>
            <a:r>
              <a:rPr lang="en-US" sz="4000" dirty="0" smtClean="0"/>
              <a:t>Q &amp; A</a:t>
            </a:r>
            <a:endParaRPr lang="en-US" sz="4000" dirty="0"/>
          </a:p>
        </p:txBody>
      </p:sp>
      <p:sp>
        <p:nvSpPr>
          <p:cNvPr id="4" name="TextBox 3"/>
          <p:cNvSpPr txBox="1"/>
          <p:nvPr/>
        </p:nvSpPr>
        <p:spPr>
          <a:xfrm>
            <a:off x="1782305" y="3316637"/>
            <a:ext cx="7784632" cy="1200329"/>
          </a:xfrm>
          <a:prstGeom prst="rect">
            <a:avLst/>
          </a:prstGeom>
          <a:noFill/>
        </p:spPr>
        <p:txBody>
          <a:bodyPr wrap="none" rtlCol="0">
            <a:spAutoFit/>
          </a:bodyPr>
          <a:lstStyle/>
          <a:p>
            <a:pPr algn="ctr"/>
            <a:r>
              <a:rPr lang="en-US" dirty="0" smtClean="0"/>
              <a:t>WILL DECKER’S CONCLUSION:   </a:t>
            </a:r>
          </a:p>
          <a:p>
            <a:endParaRPr lang="en-US" dirty="0"/>
          </a:p>
          <a:p>
            <a:pPr algn="ctr"/>
            <a:r>
              <a:rPr lang="en-US" b="1" dirty="0" smtClean="0"/>
              <a:t>THE CONTROL OF MONEY -- WITHOUT CONTROL FROM THE PUBLIC -- LEADS TO</a:t>
            </a:r>
          </a:p>
          <a:p>
            <a:pPr algn="ctr"/>
            <a:r>
              <a:rPr lang="en-US" dirty="0" smtClean="0">
                <a:solidFill>
                  <a:srgbClr val="0070C0"/>
                </a:solidFill>
              </a:rPr>
              <a:t>CORRUPTION … USURPATION …  SLAVERY. </a:t>
            </a:r>
            <a:endParaRPr lang="en-US" dirty="0">
              <a:solidFill>
                <a:srgbClr val="0070C0"/>
              </a:solidFill>
            </a:endParaRPr>
          </a:p>
        </p:txBody>
      </p:sp>
    </p:spTree>
    <p:extLst>
      <p:ext uri="{BB962C8B-B14F-4D97-AF65-F5344CB8AC3E}">
        <p14:creationId xmlns:p14="http://schemas.microsoft.com/office/powerpoint/2010/main" val="36030517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954107"/>
          </a:xfrm>
          <a:prstGeom prst="rect">
            <a:avLst/>
          </a:prstGeom>
          <a:solidFill>
            <a:srgbClr val="FFFF00"/>
          </a:solidFill>
        </p:spPr>
        <p:txBody>
          <a:bodyPr wrap="square">
            <a:spAutoFit/>
          </a:bodyPr>
          <a:lstStyle/>
          <a:p>
            <a:pPr marL="514350" indent="-514350" algn="ctr">
              <a:buFont typeface="+mj-lt"/>
              <a:buAutoNum type="arabicPeriod"/>
            </a:pPr>
            <a:r>
              <a:rPr lang="en-US" sz="2800" b="1" dirty="0" smtClean="0">
                <a:latin typeface="Courier New" panose="02070309020205020404" pitchFamily="49" charset="0"/>
                <a:cs typeface="Courier New" panose="02070309020205020404" pitchFamily="49" charset="0"/>
              </a:rPr>
              <a:t> 1971</a:t>
            </a:r>
            <a:r>
              <a:rPr lang="en-US" sz="2800" b="1" dirty="0">
                <a:latin typeface="Courier New" panose="02070309020205020404" pitchFamily="49" charset="0"/>
                <a:cs typeface="Courier New" panose="02070309020205020404" pitchFamily="49" charset="0"/>
              </a:rPr>
              <a:t>: END OF BRETTON WOODS BUT IMF </a:t>
            </a:r>
            <a:r>
              <a:rPr lang="en-US" sz="2800" b="1" dirty="0" smtClean="0">
                <a:latin typeface="Courier New" panose="02070309020205020404" pitchFamily="49" charset="0"/>
                <a:cs typeface="Courier New" panose="02070309020205020404" pitchFamily="49" charset="0"/>
              </a:rPr>
              <a:t>CONTINUES</a:t>
            </a:r>
          </a:p>
          <a:p>
            <a:pPr marL="514350" lvl="1" indent="-514350" algn="ctr">
              <a:buFont typeface="+mj-lt"/>
              <a:buAutoNum type="alphaLcParenR"/>
            </a:pPr>
            <a:r>
              <a:rPr lang="en-US" sz="2800" b="1" dirty="0" smtClean="0">
                <a:latin typeface="Courier New" panose="02070309020205020404" pitchFamily="49" charset="0"/>
                <a:cs typeface="Courier New" panose="02070309020205020404" pitchFamily="49" charset="0"/>
              </a:rPr>
              <a:t>Speculators </a:t>
            </a:r>
            <a:r>
              <a:rPr lang="en-US" sz="2800" b="1" dirty="0">
                <a:latin typeface="Courier New" panose="02070309020205020404" pitchFamily="49" charset="0"/>
                <a:cs typeface="Courier New" panose="02070309020205020404" pitchFamily="49" charset="0"/>
              </a:rPr>
              <a:t>Undermine the </a:t>
            </a:r>
            <a:r>
              <a:rPr lang="en-US" sz="2800" b="1" dirty="0" smtClean="0">
                <a:latin typeface="Courier New" panose="02070309020205020404" pitchFamily="49" charset="0"/>
                <a:cs typeface="Courier New" panose="02070309020205020404" pitchFamily="49" charset="0"/>
              </a:rPr>
              <a:t>IMF</a:t>
            </a:r>
            <a:endParaRPr lang="en-US" sz="2800" b="1" dirty="0">
              <a:latin typeface="Courier New" panose="02070309020205020404" pitchFamily="49" charset="0"/>
              <a:cs typeface="Courier New" panose="02070309020205020404" pitchFamily="49" charset="0"/>
            </a:endParaRPr>
          </a:p>
        </p:txBody>
      </p:sp>
      <p:sp>
        <p:nvSpPr>
          <p:cNvPr id="7" name="TextBox 6"/>
          <p:cNvSpPr txBox="1"/>
          <p:nvPr/>
        </p:nvSpPr>
        <p:spPr>
          <a:xfrm>
            <a:off x="467710" y="1175887"/>
            <a:ext cx="5628290" cy="5262979"/>
          </a:xfrm>
          <a:prstGeom prst="rect">
            <a:avLst/>
          </a:prstGeom>
          <a:solidFill>
            <a:srgbClr val="FFF5D5"/>
          </a:solidFill>
        </p:spPr>
        <p:txBody>
          <a:bodyPr wrap="square" rtlCol="0">
            <a:spAutoFit/>
          </a:bodyPr>
          <a:lstStyle/>
          <a:p>
            <a:r>
              <a:rPr lang="en-US" sz="2800" dirty="0" smtClean="0"/>
              <a:t>“The early 1970s were a critical moment for the IMF.  Which would take precedence,  the ability of corporate or other speculators to shift huge amounts of capital overnight without warning, in order to take advantage of a 1/20</a:t>
            </a:r>
            <a:r>
              <a:rPr lang="en-US" sz="2800" baseline="30000" dirty="0" smtClean="0"/>
              <a:t>th</a:t>
            </a:r>
            <a:r>
              <a:rPr lang="en-US" sz="2800" dirty="0" smtClean="0"/>
              <a:t> of a percent interest rate differential between currencies, or the ability of producers to create and trade goods, upon which the world’s peoples depended?”  </a:t>
            </a:r>
            <a:r>
              <a:rPr lang="en-US" sz="2400" dirty="0" smtClean="0"/>
              <a:t>               </a:t>
            </a:r>
            <a:r>
              <a:rPr lang="en-US" dirty="0" err="1" smtClean="0"/>
              <a:t>Zarlenga</a:t>
            </a:r>
            <a:r>
              <a:rPr lang="en-US" dirty="0" smtClean="0"/>
              <a:t>, </a:t>
            </a:r>
            <a:r>
              <a:rPr lang="en-US" i="1" dirty="0" smtClean="0"/>
              <a:t>LSM</a:t>
            </a:r>
            <a:r>
              <a:rPr lang="en-US" dirty="0" smtClean="0"/>
              <a:t>, p. 614</a:t>
            </a:r>
            <a:endParaRPr lang="en-US" dirty="0"/>
          </a:p>
        </p:txBody>
      </p:sp>
      <p:pic>
        <p:nvPicPr>
          <p:cNvPr id="5122" name="Picture 2" descr="File:Question mark alterna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948" y="1844566"/>
            <a:ext cx="3404954" cy="440511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115503" y="954107"/>
            <a:ext cx="5076497" cy="6032421"/>
          </a:xfrm>
          <a:prstGeom prst="rect">
            <a:avLst/>
          </a:prstGeom>
          <a:solidFill>
            <a:srgbClr val="FF66FF"/>
          </a:solidFill>
        </p:spPr>
        <p:txBody>
          <a:bodyPr wrap="square" rtlCol="0">
            <a:spAutoFit/>
          </a:bodyPr>
          <a:lstStyle/>
          <a:p>
            <a:r>
              <a:rPr lang="en-US" dirty="0" smtClean="0"/>
              <a:t>   </a:t>
            </a:r>
            <a:r>
              <a:rPr lang="en-US" sz="3600" dirty="0" smtClean="0"/>
              <a:t>“It surrendered without a fight, subjecting its operations to the notion that ‘free markets’ in currency and interest rate speculation take precedence over all else.”</a:t>
            </a:r>
          </a:p>
          <a:p>
            <a:r>
              <a:rPr lang="en-US" sz="3600" dirty="0"/>
              <a:t> </a:t>
            </a:r>
            <a:r>
              <a:rPr lang="en-US" sz="3600" dirty="0" smtClean="0"/>
              <a:t>                      </a:t>
            </a:r>
            <a:r>
              <a:rPr lang="en-US" sz="2000" dirty="0" err="1" smtClean="0"/>
              <a:t>Zarlenga</a:t>
            </a:r>
            <a:r>
              <a:rPr lang="en-US" sz="2000" dirty="0" smtClean="0"/>
              <a:t>, LSM, p. 614</a:t>
            </a:r>
          </a:p>
          <a:p>
            <a:endParaRPr lang="en-US" sz="2000" dirty="0" smtClean="0"/>
          </a:p>
          <a:p>
            <a:endParaRPr lang="en-US" sz="2000" dirty="0" smtClean="0"/>
          </a:p>
          <a:p>
            <a:endParaRPr lang="en-US" sz="2000" dirty="0"/>
          </a:p>
          <a:p>
            <a:endParaRPr lang="en-US" sz="2000" dirty="0" smtClean="0"/>
          </a:p>
          <a:p>
            <a:endParaRPr lang="en-US" dirty="0"/>
          </a:p>
        </p:txBody>
      </p:sp>
      <p:pic>
        <p:nvPicPr>
          <p:cNvPr id="5124" name="Picture 4" descr="I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4500" y="5362574"/>
            <a:ext cx="2857500" cy="1495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05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830997"/>
          </a:xfrm>
          <a:prstGeom prst="rect">
            <a:avLst/>
          </a:prstGeom>
          <a:solidFill>
            <a:srgbClr val="FFFF00"/>
          </a:solidFill>
        </p:spPr>
        <p:txBody>
          <a:bodyPr wrap="square">
            <a:spAutoFit/>
          </a:bodyPr>
          <a:lstStyle/>
          <a:p>
            <a:pPr marL="514350" indent="-514350" algn="ctr">
              <a:buFont typeface="+mj-lt"/>
              <a:buAutoNum type="arabicPeriod"/>
            </a:pPr>
            <a:r>
              <a:rPr lang="en-US" sz="2800" b="1" dirty="0" smtClean="0">
                <a:latin typeface="Courier New" panose="02070309020205020404" pitchFamily="49" charset="0"/>
                <a:cs typeface="Courier New" panose="02070309020205020404" pitchFamily="49" charset="0"/>
              </a:rPr>
              <a:t> 1971</a:t>
            </a:r>
            <a:r>
              <a:rPr lang="en-US" sz="2800" b="1" dirty="0">
                <a:latin typeface="Courier New" panose="02070309020205020404" pitchFamily="49" charset="0"/>
                <a:cs typeface="Courier New" panose="02070309020205020404" pitchFamily="49" charset="0"/>
              </a:rPr>
              <a:t>: END OF BRETTON WOODS BUT IMF </a:t>
            </a:r>
            <a:r>
              <a:rPr lang="en-US" sz="2800" b="1" dirty="0" smtClean="0">
                <a:latin typeface="Courier New" panose="02070309020205020404" pitchFamily="49" charset="0"/>
                <a:cs typeface="Courier New" panose="02070309020205020404" pitchFamily="49" charset="0"/>
              </a:rPr>
              <a:t>CONTINUES</a:t>
            </a:r>
          </a:p>
          <a:p>
            <a:pPr marL="514350" lvl="1" indent="-514350" algn="ctr">
              <a:buFont typeface="+mj-lt"/>
              <a:buAutoNum type="alphaLcParenR"/>
            </a:pPr>
            <a:r>
              <a:rPr lang="en-US" sz="2000" b="1" dirty="0">
                <a:latin typeface="Courier New" panose="02070309020205020404" pitchFamily="49" charset="0"/>
                <a:cs typeface="Courier New" panose="02070309020205020404" pitchFamily="49" charset="0"/>
              </a:rPr>
              <a:t>Speculators Undermine the IMF</a:t>
            </a:r>
          </a:p>
        </p:txBody>
      </p:sp>
      <p:sp>
        <p:nvSpPr>
          <p:cNvPr id="4" name="TextBox 3"/>
          <p:cNvSpPr txBox="1"/>
          <p:nvPr/>
        </p:nvSpPr>
        <p:spPr>
          <a:xfrm>
            <a:off x="252248" y="1119352"/>
            <a:ext cx="45719" cy="369332"/>
          </a:xfrm>
          <a:prstGeom prst="rect">
            <a:avLst/>
          </a:prstGeom>
          <a:noFill/>
        </p:spPr>
        <p:txBody>
          <a:bodyPr wrap="square" rtlCol="0">
            <a:spAutoFit/>
          </a:bodyPr>
          <a:lstStyle/>
          <a:p>
            <a:endParaRPr lang="en-US" dirty="0"/>
          </a:p>
        </p:txBody>
      </p:sp>
      <p:sp>
        <p:nvSpPr>
          <p:cNvPr id="5" name="TextBox 4"/>
          <p:cNvSpPr txBox="1"/>
          <p:nvPr/>
        </p:nvSpPr>
        <p:spPr>
          <a:xfrm>
            <a:off x="89338" y="1119352"/>
            <a:ext cx="12013324" cy="2862322"/>
          </a:xfrm>
          <a:prstGeom prst="rect">
            <a:avLst/>
          </a:prstGeom>
          <a:solidFill>
            <a:srgbClr val="FFF5D5"/>
          </a:solidFill>
        </p:spPr>
        <p:txBody>
          <a:bodyPr wrap="square" rtlCol="0">
            <a:spAutoFit/>
          </a:bodyPr>
          <a:lstStyle/>
          <a:p>
            <a:r>
              <a:rPr lang="en-US" dirty="0" smtClean="0"/>
              <a:t>Stephen </a:t>
            </a:r>
            <a:r>
              <a:rPr lang="en-US" dirty="0" err="1" smtClean="0"/>
              <a:t>Zarlenga</a:t>
            </a:r>
            <a:r>
              <a:rPr lang="en-US" dirty="0" smtClean="0"/>
              <a:t> proposes the following to reduce speculators’ manipulation of national currencies:</a:t>
            </a:r>
          </a:p>
          <a:p>
            <a:endParaRPr lang="en-US" dirty="0"/>
          </a:p>
          <a:p>
            <a:pPr marL="342900" indent="-342900">
              <a:buAutoNum type="arabicParenR"/>
            </a:pPr>
            <a:r>
              <a:rPr lang="en-US" dirty="0" smtClean="0"/>
              <a:t>place a small tax on speculative currency transactions (but this won’t stop large currency manipulations)</a:t>
            </a:r>
          </a:p>
          <a:p>
            <a:pPr marL="342900" indent="-342900">
              <a:buAutoNum type="arabicParenR"/>
            </a:pPr>
            <a:endParaRPr lang="en-US" dirty="0"/>
          </a:p>
          <a:p>
            <a:pPr marL="342900" indent="-342900">
              <a:buAutoNum type="arabicParenR"/>
            </a:pPr>
            <a:r>
              <a:rPr lang="en-US" dirty="0" smtClean="0"/>
              <a:t>identify currencies that are vulnerable (i.e., Southeast Asia during the 1997 crisis) and allow no short selling or allow only low positions</a:t>
            </a:r>
          </a:p>
          <a:p>
            <a:pPr marL="342900" indent="-342900">
              <a:buAutoNum type="arabicParenR"/>
            </a:pPr>
            <a:endParaRPr lang="en-US" dirty="0"/>
          </a:p>
          <a:p>
            <a:pPr marL="342900" indent="-342900">
              <a:buAutoNum type="arabicParenR"/>
            </a:pPr>
            <a:r>
              <a:rPr lang="en-US" dirty="0" smtClean="0"/>
              <a:t>settle futures and forward currency contracts in kind, not in ‘cash’.  If speculators have to buy back the physical currency (rather than settle in dollars), their purchases push the price of the currency back up and they could get caught losing money.</a:t>
            </a:r>
            <a:endParaRPr lang="en-US" dirty="0"/>
          </a:p>
        </p:txBody>
      </p:sp>
      <p:pic>
        <p:nvPicPr>
          <p:cNvPr id="1026" name="Picture 2" descr="http://internationaldebtcrisis.wikispaces.com/file/view/Asian_Financial_Crisis_EN.png/46749711/319x296/Asian_Financial_Crisis_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5139" y="3735992"/>
            <a:ext cx="3366861" cy="31241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5537" y="3735290"/>
            <a:ext cx="4167353" cy="3125514"/>
          </a:xfrm>
          <a:prstGeom prst="rect">
            <a:avLst/>
          </a:prstGeom>
        </p:spPr>
      </p:pic>
      <p:pic>
        <p:nvPicPr>
          <p:cNvPr id="1030" name="Picture 6" descr="http://scd.france24.com/en/files/imagecache/france24_ct_api_bigger_169/article/image/20052015-forex-exchange-ra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61186"/>
            <a:ext cx="3727669" cy="209681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436391" y="4761186"/>
            <a:ext cx="1755609" cy="369332"/>
          </a:xfrm>
          <a:prstGeom prst="rect">
            <a:avLst/>
          </a:prstGeom>
          <a:solidFill>
            <a:schemeClr val="accent2"/>
          </a:solidFill>
        </p:spPr>
        <p:txBody>
          <a:bodyPr wrap="none" rtlCol="0">
            <a:spAutoFit/>
          </a:bodyPr>
          <a:lstStyle/>
          <a:p>
            <a:r>
              <a:rPr lang="en-US" dirty="0" smtClean="0"/>
              <a:t>Asian Crisis 1997</a:t>
            </a:r>
            <a:endParaRPr lang="en-US" dirty="0"/>
          </a:p>
        </p:txBody>
      </p:sp>
    </p:spTree>
    <p:extLst>
      <p:ext uri="{BB962C8B-B14F-4D97-AF65-F5344CB8AC3E}">
        <p14:creationId xmlns:p14="http://schemas.microsoft.com/office/powerpoint/2010/main" val="23863063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1815882"/>
          </a:xfrm>
          <a:prstGeom prst="rect">
            <a:avLst/>
          </a:prstGeom>
          <a:solidFill>
            <a:srgbClr val="FFFF00"/>
          </a:solidFill>
        </p:spPr>
        <p:txBody>
          <a:bodyPr wrap="square">
            <a:spAutoFit/>
          </a:bodyPr>
          <a:lstStyle/>
          <a:p>
            <a:pPr marL="514350" indent="-514350" algn="ctr">
              <a:buFont typeface="+mj-lt"/>
              <a:buAutoNum type="arabicPeriod"/>
            </a:pPr>
            <a:r>
              <a:rPr lang="en-US" sz="2800" b="1" dirty="0" smtClean="0">
                <a:latin typeface="Courier New" panose="02070309020205020404" pitchFamily="49" charset="0"/>
                <a:cs typeface="Courier New" panose="02070309020205020404" pitchFamily="49" charset="0"/>
              </a:rPr>
              <a:t> 1971</a:t>
            </a:r>
            <a:r>
              <a:rPr lang="en-US" sz="2800" b="1" dirty="0">
                <a:latin typeface="Courier New" panose="02070309020205020404" pitchFamily="49" charset="0"/>
                <a:cs typeface="Courier New" panose="02070309020205020404" pitchFamily="49" charset="0"/>
              </a:rPr>
              <a:t>: END OF BRETTON WOODS BUT IMF </a:t>
            </a:r>
            <a:r>
              <a:rPr lang="en-US" sz="2800" b="1" dirty="0" smtClean="0">
                <a:latin typeface="Courier New" panose="02070309020205020404" pitchFamily="49" charset="0"/>
                <a:cs typeface="Courier New" panose="02070309020205020404" pitchFamily="49" charset="0"/>
              </a:rPr>
              <a:t>CONTINUES</a:t>
            </a:r>
          </a:p>
          <a:p>
            <a:pPr marL="514350" indent="-514350" algn="ctr">
              <a:buFont typeface="+mj-lt"/>
              <a:buAutoNum type="alphaLcParenR" startAt="2"/>
            </a:pPr>
            <a:r>
              <a:rPr lang="en-US" sz="2800" b="1" dirty="0" smtClean="0">
                <a:latin typeface="Courier New" panose="02070309020205020404" pitchFamily="49" charset="0"/>
                <a:cs typeface="Courier New" panose="02070309020205020404" pitchFamily="49" charset="0"/>
              </a:rPr>
              <a:t>Floating Rates</a:t>
            </a:r>
          </a:p>
          <a:p>
            <a:pPr algn="ctr"/>
            <a:r>
              <a:rPr lang="en-US" sz="2800" dirty="0"/>
              <a:t>From March, 1973, the exchange rates of various major industrial currencies floated, with smaller countries’ currencies pegged to larger ones</a:t>
            </a:r>
            <a:r>
              <a:rPr lang="en-US" sz="2800" dirty="0" smtClean="0"/>
              <a:t>.</a:t>
            </a:r>
            <a:endParaRPr lang="en-US" sz="2800" b="1" dirty="0" smtClean="0">
              <a:latin typeface="Courier New" panose="02070309020205020404" pitchFamily="49" charset="0"/>
              <a:cs typeface="Courier New" panose="02070309020205020404" pitchFamily="49"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6430" y="2560428"/>
            <a:ext cx="8651979" cy="3808840"/>
          </a:xfrm>
          <a:prstGeom prst="rect">
            <a:avLst/>
          </a:prstGeom>
        </p:spPr>
      </p:pic>
      <p:sp>
        <p:nvSpPr>
          <p:cNvPr id="8" name="TextBox 7"/>
          <p:cNvSpPr txBox="1"/>
          <p:nvPr/>
        </p:nvSpPr>
        <p:spPr>
          <a:xfrm>
            <a:off x="4128941" y="1947042"/>
            <a:ext cx="3555746" cy="677108"/>
          </a:xfrm>
          <a:prstGeom prst="rect">
            <a:avLst/>
          </a:prstGeom>
          <a:solidFill>
            <a:schemeClr val="accent2">
              <a:lumMod val="40000"/>
              <a:lumOff val="60000"/>
            </a:schemeClr>
          </a:solidFill>
        </p:spPr>
        <p:txBody>
          <a:bodyPr wrap="square" rtlCol="0">
            <a:spAutoFit/>
          </a:bodyPr>
          <a:lstStyle/>
          <a:p>
            <a:r>
              <a:rPr lang="en-US" b="1" dirty="0" smtClean="0"/>
              <a:t>From IMF 1973 ANNUAL REPORT</a:t>
            </a:r>
          </a:p>
          <a:p>
            <a:r>
              <a:rPr lang="en-US" sz="2000" b="1" dirty="0" smtClean="0"/>
              <a:t>Source:  imf.org</a:t>
            </a:r>
            <a:endParaRPr lang="en-US" sz="2000" b="1" dirty="0"/>
          </a:p>
        </p:txBody>
      </p:sp>
    </p:spTree>
    <p:extLst>
      <p:ext uri="{BB962C8B-B14F-4D97-AF65-F5344CB8AC3E}">
        <p14:creationId xmlns:p14="http://schemas.microsoft.com/office/powerpoint/2010/main" val="22564762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523220"/>
          </a:xfrm>
          <a:prstGeom prst="rect">
            <a:avLst/>
          </a:prstGeom>
          <a:solidFill>
            <a:srgbClr val="FFFF00"/>
          </a:solidFill>
        </p:spPr>
        <p:txBody>
          <a:bodyPr wrap="square">
            <a:spAutoFit/>
          </a:bodyPr>
          <a:lstStyle/>
          <a:p>
            <a:pPr marL="514350" indent="-514350" algn="ctr">
              <a:buFont typeface="+mj-lt"/>
              <a:buAutoNum type="arabicPeriod"/>
            </a:pPr>
            <a:r>
              <a:rPr lang="en-US" sz="2800" b="1" dirty="0" smtClean="0">
                <a:latin typeface="Courier New" panose="02070309020205020404" pitchFamily="49" charset="0"/>
                <a:cs typeface="Courier New" panose="02070309020205020404" pitchFamily="49" charset="0"/>
              </a:rPr>
              <a:t> 1971</a:t>
            </a:r>
            <a:r>
              <a:rPr lang="en-US" sz="2800" b="1" dirty="0">
                <a:latin typeface="Courier New" panose="02070309020205020404" pitchFamily="49" charset="0"/>
                <a:cs typeface="Courier New" panose="02070309020205020404" pitchFamily="49" charset="0"/>
              </a:rPr>
              <a:t>: END OF BRETTON WOODS BUT IMF </a:t>
            </a:r>
            <a:r>
              <a:rPr lang="en-US" sz="2800" b="1" dirty="0" smtClean="0">
                <a:latin typeface="Courier New" panose="02070309020205020404" pitchFamily="49" charset="0"/>
                <a:cs typeface="Courier New" panose="02070309020205020404" pitchFamily="49" charset="0"/>
              </a:rPr>
              <a:t>CONTINUES</a:t>
            </a:r>
          </a:p>
        </p:txBody>
      </p:sp>
      <p:sp>
        <p:nvSpPr>
          <p:cNvPr id="2" name="Rectangle 1"/>
          <p:cNvSpPr/>
          <p:nvPr/>
        </p:nvSpPr>
        <p:spPr>
          <a:xfrm>
            <a:off x="1855877" y="3336639"/>
            <a:ext cx="8040413" cy="461665"/>
          </a:xfrm>
          <a:prstGeom prst="rect">
            <a:avLst/>
          </a:prstGeom>
          <a:solidFill>
            <a:srgbClr val="FFFF00"/>
          </a:solidFill>
        </p:spPr>
        <p:txBody>
          <a:bodyPr wrap="square">
            <a:spAutoFit/>
          </a:bodyPr>
          <a:lstStyle/>
          <a:p>
            <a:pPr marL="914400" lvl="1" indent="-457200" algn="ctr">
              <a:buFont typeface="+mj-lt"/>
              <a:buAutoNum type="alphaLcParenR" startAt="3"/>
            </a:pPr>
            <a:r>
              <a:rPr lang="en-US" sz="2400" b="1" dirty="0">
                <a:latin typeface="Courier New" panose="02070309020205020404" pitchFamily="49" charset="0"/>
                <a:cs typeface="Courier New" panose="02070309020205020404" pitchFamily="49" charset="0"/>
              </a:rPr>
              <a:t>IMF’s Money Creation Powers:  </a:t>
            </a:r>
            <a:r>
              <a:rPr lang="en-US" sz="2400" b="1" dirty="0" smtClean="0">
                <a:latin typeface="Courier New" panose="02070309020205020404" pitchFamily="49" charset="0"/>
                <a:cs typeface="Courier New" panose="02070309020205020404" pitchFamily="49" charset="0"/>
              </a:rPr>
              <a:t>Reserves</a:t>
            </a:r>
          </a:p>
        </p:txBody>
      </p:sp>
      <p:sp>
        <p:nvSpPr>
          <p:cNvPr id="4" name="TextBox 3"/>
          <p:cNvSpPr txBox="1"/>
          <p:nvPr/>
        </p:nvSpPr>
        <p:spPr>
          <a:xfrm>
            <a:off x="9711559" y="3105807"/>
            <a:ext cx="184731" cy="923330"/>
          </a:xfrm>
          <a:prstGeom prst="rect">
            <a:avLst/>
          </a:prstGeom>
          <a:noFill/>
        </p:spPr>
        <p:txBody>
          <a:bodyPr wrap="none" rtlCol="0">
            <a:spAutoFit/>
          </a:bodyPr>
          <a:lstStyle/>
          <a:p>
            <a:endParaRPr lang="en-US" dirty="0" smtClean="0"/>
          </a:p>
          <a:p>
            <a:endParaRPr lang="en-US" dirty="0"/>
          </a:p>
          <a:p>
            <a:endParaRPr lang="en-US" dirty="0"/>
          </a:p>
        </p:txBody>
      </p:sp>
      <p:sp>
        <p:nvSpPr>
          <p:cNvPr id="5" name="TextBox 4"/>
          <p:cNvSpPr txBox="1"/>
          <p:nvPr/>
        </p:nvSpPr>
        <p:spPr>
          <a:xfrm>
            <a:off x="0" y="523219"/>
            <a:ext cx="12192000" cy="1200329"/>
          </a:xfrm>
          <a:prstGeom prst="rect">
            <a:avLst/>
          </a:prstGeom>
          <a:solidFill>
            <a:srgbClr val="FFC000"/>
          </a:solidFill>
        </p:spPr>
        <p:txBody>
          <a:bodyPr wrap="square" rtlCol="0">
            <a:spAutoFit/>
          </a:bodyPr>
          <a:lstStyle/>
          <a:p>
            <a:pPr lvl="1" algn="ctr"/>
            <a:r>
              <a:rPr lang="en-US" sz="2400" b="1">
                <a:latin typeface="Courier New" panose="02070309020205020404" pitchFamily="49" charset="0"/>
                <a:cs typeface="Courier New" panose="02070309020205020404" pitchFamily="49" charset="0"/>
              </a:rPr>
              <a:t>Lending to its troubled members became the IMF’s primary activity in the second half of the 1970’s</a:t>
            </a:r>
          </a:p>
          <a:p>
            <a:pPr lvl="1" algn="ctr"/>
            <a:r>
              <a:rPr lang="en-US" sz="2400" b="1">
                <a:latin typeface="Courier New" panose="02070309020205020404" pitchFamily="49" charset="0"/>
                <a:cs typeface="Courier New" panose="02070309020205020404" pitchFamily="49" charset="0"/>
              </a:rPr>
              <a:t>(especially to the U.S. and Britain)</a:t>
            </a:r>
            <a:endParaRPr lang="en-US" sz="24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1498681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400800" cy="984885"/>
          </a:xfrm>
          <a:prstGeom prst="rect">
            <a:avLst/>
          </a:prstGeom>
          <a:solidFill>
            <a:srgbClr val="FFFF00"/>
          </a:solidFill>
        </p:spPr>
        <p:txBody>
          <a:bodyPr wrap="square">
            <a:spAutoFit/>
          </a:bodyPr>
          <a:lstStyle/>
          <a:p>
            <a:pPr marL="514350" indent="-514350" algn="ctr">
              <a:buFont typeface="+mj-lt"/>
              <a:buAutoNum type="arabicPeriod"/>
            </a:pPr>
            <a:r>
              <a:rPr lang="en-US" sz="2400"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1971</a:t>
            </a:r>
            <a:r>
              <a:rPr lang="en-US" b="1" dirty="0">
                <a:latin typeface="Courier New" panose="02070309020205020404" pitchFamily="49" charset="0"/>
                <a:cs typeface="Courier New" panose="02070309020205020404" pitchFamily="49" charset="0"/>
              </a:rPr>
              <a:t>: END OF BRETTON WOODS BUT IMF </a:t>
            </a:r>
            <a:r>
              <a:rPr lang="en-US" b="1" dirty="0" smtClean="0">
                <a:latin typeface="Courier New" panose="02070309020205020404" pitchFamily="49" charset="0"/>
                <a:cs typeface="Courier New" panose="02070309020205020404" pitchFamily="49" charset="0"/>
              </a:rPr>
              <a:t>CONTINUES</a:t>
            </a:r>
          </a:p>
          <a:p>
            <a:pPr marL="914400" lvl="1" indent="-457200" algn="ctr">
              <a:buFont typeface="+mj-lt"/>
              <a:buAutoNum type="alphaLcParenR" startAt="3"/>
            </a:pPr>
            <a:r>
              <a:rPr lang="en-US" sz="1600" b="1" dirty="0">
                <a:latin typeface="Courier New" panose="02070309020205020404" pitchFamily="49" charset="0"/>
                <a:cs typeface="Courier New" panose="02070309020205020404" pitchFamily="49" charset="0"/>
              </a:rPr>
              <a:t>IMF’s Money Creation </a:t>
            </a:r>
            <a:r>
              <a:rPr lang="en-US" sz="1600" b="1" dirty="0" smtClean="0">
                <a:latin typeface="Courier New" panose="02070309020205020404" pitchFamily="49" charset="0"/>
                <a:cs typeface="Courier New" panose="02070309020205020404" pitchFamily="49" charset="0"/>
              </a:rPr>
              <a:t>Powers:  Reserves</a:t>
            </a:r>
            <a:endParaRPr lang="en-US" sz="1600" b="1" dirty="0">
              <a:latin typeface="Courier New" panose="02070309020205020404" pitchFamily="49" charset="0"/>
              <a:cs typeface="Courier New" panose="02070309020205020404" pitchFamily="49" charset="0"/>
            </a:endParaRPr>
          </a:p>
        </p:txBody>
      </p:sp>
      <p:sp>
        <p:nvSpPr>
          <p:cNvPr id="4" name="TextBox 3"/>
          <p:cNvSpPr txBox="1"/>
          <p:nvPr/>
        </p:nvSpPr>
        <p:spPr>
          <a:xfrm>
            <a:off x="879192" y="1766039"/>
            <a:ext cx="4918841" cy="4431983"/>
          </a:xfrm>
          <a:prstGeom prst="rect">
            <a:avLst/>
          </a:prstGeom>
          <a:noFill/>
        </p:spPr>
        <p:txBody>
          <a:bodyPr wrap="square" rtlCol="0">
            <a:spAutoFit/>
          </a:bodyPr>
          <a:lstStyle/>
          <a:p>
            <a:r>
              <a:rPr lang="en-US" sz="2400" dirty="0" smtClean="0"/>
              <a:t>“Originally the primary money creation mechanism of the IMF was the use of dollars as a reserve on which other currencies were created.  U.S. balance of payments deficits could fuel monetary creation in countries such as Germany, which obtained the dollar reserves through foreign trade surpluses.  But this was an automatic structural feature, not a discretionary power.” </a:t>
            </a:r>
          </a:p>
          <a:p>
            <a:r>
              <a:rPr lang="en-US" dirty="0" smtClean="0"/>
              <a:t>      		             </a:t>
            </a:r>
            <a:r>
              <a:rPr lang="en-US" dirty="0" err="1" smtClean="0"/>
              <a:t>Zarlenga</a:t>
            </a:r>
            <a:r>
              <a:rPr lang="en-US" dirty="0" smtClean="0"/>
              <a:t>, </a:t>
            </a:r>
            <a:r>
              <a:rPr lang="en-US" i="1" dirty="0" smtClean="0"/>
              <a:t>LSM</a:t>
            </a:r>
            <a:r>
              <a:rPr lang="en-US" dirty="0" smtClean="0"/>
              <a:t>, p. 615</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0"/>
            <a:ext cx="5791200" cy="6856066"/>
          </a:xfrm>
          <a:prstGeom prst="rect">
            <a:avLst/>
          </a:prstGeom>
        </p:spPr>
      </p:pic>
      <p:sp>
        <p:nvSpPr>
          <p:cNvPr id="12" name="TextBox 11"/>
          <p:cNvSpPr txBox="1"/>
          <p:nvPr/>
        </p:nvSpPr>
        <p:spPr>
          <a:xfrm>
            <a:off x="7606333" y="4985582"/>
            <a:ext cx="3555746" cy="1200329"/>
          </a:xfrm>
          <a:prstGeom prst="rect">
            <a:avLst/>
          </a:prstGeom>
          <a:solidFill>
            <a:schemeClr val="accent2">
              <a:lumMod val="40000"/>
              <a:lumOff val="60000"/>
            </a:schemeClr>
          </a:solidFill>
        </p:spPr>
        <p:txBody>
          <a:bodyPr wrap="square" rtlCol="0">
            <a:spAutoFit/>
          </a:bodyPr>
          <a:lstStyle/>
          <a:p>
            <a:r>
              <a:rPr lang="en-US" sz="1600" b="1" dirty="0" smtClean="0"/>
              <a:t>INTERNATIONAL RESERVES, 1970</a:t>
            </a:r>
          </a:p>
          <a:p>
            <a:endParaRPr lang="en-US" b="1" dirty="0"/>
          </a:p>
          <a:p>
            <a:r>
              <a:rPr lang="en-US" b="1" dirty="0" smtClean="0"/>
              <a:t>Source:  </a:t>
            </a:r>
            <a:r>
              <a:rPr lang="en-US" sz="1600" b="1" dirty="0" smtClean="0"/>
              <a:t>IMF 1970 Annual Report</a:t>
            </a:r>
          </a:p>
          <a:p>
            <a:r>
              <a:rPr lang="en-US" b="1" dirty="0"/>
              <a:t> </a:t>
            </a:r>
            <a:r>
              <a:rPr lang="en-US" b="1" dirty="0" smtClean="0"/>
              <a:t>               imf.org</a:t>
            </a:r>
            <a:endParaRPr lang="en-US" b="1" dirty="0"/>
          </a:p>
        </p:txBody>
      </p:sp>
    </p:spTree>
    <p:extLst>
      <p:ext uri="{BB962C8B-B14F-4D97-AF65-F5344CB8AC3E}">
        <p14:creationId xmlns:p14="http://schemas.microsoft.com/office/powerpoint/2010/main" val="18558766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9848</TotalTime>
  <Words>3823</Words>
  <Application>Microsoft Office PowerPoint</Application>
  <PresentationFormat>Widescreen</PresentationFormat>
  <Paragraphs>392</Paragraphs>
  <Slides>47</Slides>
  <Notes>7</Notes>
  <HiddenSlides>1</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Calibri Light</vt:lpstr>
      <vt:lpstr>Courier New</vt:lpstr>
      <vt:lpstr>Times New Roman</vt:lpstr>
      <vt:lpstr>Wingdings</vt:lpstr>
      <vt:lpstr>Office Theme</vt:lpstr>
      <vt:lpstr>    The Lost Science of Money   </vt:lpstr>
      <vt:lpstr>THEMES OF LOST SCIENCE OF MONEY BOOK</vt:lpstr>
      <vt:lpstr>PARTS OF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Political Economist DAVID RICARDO Supported Free Trade: His Four Conditions Make Free Trade Work</vt:lpstr>
      <vt:lpstr>PowerPoint Presentation</vt:lpstr>
      <vt:lpstr>PowerPoint Presentation</vt:lpstr>
      <vt:lpstr>PowerPoint Presentation</vt:lpstr>
      <vt:lpstr>PowerPoint Presentation</vt:lpstr>
      <vt:lpstr>PowerPoint Presentation</vt:lpstr>
      <vt:lpstr>PowerPoint Presentation</vt:lpstr>
      <vt:lpstr>Today’s Situation:  None of the necessary conditions for free trade, to produce mutual benefits, apply anywhere in today’s world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2 CHAPTER 18</dc:title>
  <dc:creator>Sue Peters</dc:creator>
  <cp:lastModifiedBy>Sue Peters</cp:lastModifiedBy>
  <cp:revision>1136</cp:revision>
  <dcterms:created xsi:type="dcterms:W3CDTF">2015-01-20T02:13:25Z</dcterms:created>
  <dcterms:modified xsi:type="dcterms:W3CDTF">2015-07-18T02:25:59Z</dcterms:modified>
</cp:coreProperties>
</file>