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61"/>
  </p:notesMasterIdLst>
  <p:sldIdLst>
    <p:sldId id="369" r:id="rId2"/>
    <p:sldId id="273" r:id="rId3"/>
    <p:sldId id="274" r:id="rId4"/>
    <p:sldId id="371" r:id="rId5"/>
    <p:sldId id="381" r:id="rId6"/>
    <p:sldId id="377" r:id="rId7"/>
    <p:sldId id="376" r:id="rId8"/>
    <p:sldId id="384" r:id="rId9"/>
    <p:sldId id="383" r:id="rId10"/>
    <p:sldId id="385" r:id="rId11"/>
    <p:sldId id="386" r:id="rId12"/>
    <p:sldId id="387" r:id="rId13"/>
    <p:sldId id="389" r:id="rId14"/>
    <p:sldId id="388" r:id="rId15"/>
    <p:sldId id="393" r:id="rId16"/>
    <p:sldId id="390" r:id="rId17"/>
    <p:sldId id="374" r:id="rId18"/>
    <p:sldId id="375" r:id="rId19"/>
    <p:sldId id="373" r:id="rId20"/>
    <p:sldId id="394" r:id="rId21"/>
    <p:sldId id="402" r:id="rId22"/>
    <p:sldId id="403" r:id="rId23"/>
    <p:sldId id="408" r:id="rId24"/>
    <p:sldId id="409" r:id="rId25"/>
    <p:sldId id="404" r:id="rId26"/>
    <p:sldId id="397" r:id="rId27"/>
    <p:sldId id="398" r:id="rId28"/>
    <p:sldId id="401" r:id="rId29"/>
    <p:sldId id="405" r:id="rId30"/>
    <p:sldId id="399" r:id="rId31"/>
    <p:sldId id="406" r:id="rId32"/>
    <p:sldId id="407" r:id="rId33"/>
    <p:sldId id="410" r:id="rId34"/>
    <p:sldId id="411" r:id="rId35"/>
    <p:sldId id="413" r:id="rId36"/>
    <p:sldId id="418" r:id="rId37"/>
    <p:sldId id="414" r:id="rId38"/>
    <p:sldId id="430" r:id="rId39"/>
    <p:sldId id="419" r:id="rId40"/>
    <p:sldId id="417" r:id="rId41"/>
    <p:sldId id="422" r:id="rId42"/>
    <p:sldId id="425" r:id="rId43"/>
    <p:sldId id="426" r:id="rId44"/>
    <p:sldId id="423" r:id="rId45"/>
    <p:sldId id="427" r:id="rId46"/>
    <p:sldId id="421" r:id="rId47"/>
    <p:sldId id="429" r:id="rId48"/>
    <p:sldId id="431" r:id="rId49"/>
    <p:sldId id="432" r:id="rId50"/>
    <p:sldId id="433" r:id="rId51"/>
    <p:sldId id="434" r:id="rId52"/>
    <p:sldId id="435" r:id="rId53"/>
    <p:sldId id="436" r:id="rId54"/>
    <p:sldId id="437" r:id="rId55"/>
    <p:sldId id="438" r:id="rId56"/>
    <p:sldId id="439" r:id="rId57"/>
    <p:sldId id="440" r:id="rId58"/>
    <p:sldId id="441" r:id="rId59"/>
    <p:sldId id="362"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a:srgbClr val="E1EBFF"/>
    <a:srgbClr val="B2B5F8"/>
    <a:srgbClr val="F5E1FF"/>
    <a:srgbClr val="DE9BFF"/>
    <a:srgbClr val="F0D1FF"/>
    <a:srgbClr val="B625FF"/>
    <a:srgbClr val="AFFFFF"/>
    <a:srgbClr val="FFEB97"/>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52" autoAdjust="0"/>
    <p:restoredTop sz="94434" autoAdjust="0"/>
  </p:normalViewPr>
  <p:slideViewPr>
    <p:cSldViewPr snapToGrid="0">
      <p:cViewPr varScale="1">
        <p:scale>
          <a:sx n="61" d="100"/>
          <a:sy n="61" d="100"/>
        </p:scale>
        <p:origin x="72" y="2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BD217F-0A72-4E8E-9092-9DE18513A66F}" type="datetimeFigureOut">
              <a:rPr lang="en-US" smtClean="0"/>
              <a:t>4/19/2015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2C5D04-5B29-4CE0-B04C-B27DA1EC40D5}" type="slidenum">
              <a:rPr lang="en-US" smtClean="0"/>
              <a:t>‹#›</a:t>
            </a:fld>
            <a:endParaRPr lang="en-US"/>
          </a:p>
        </p:txBody>
      </p:sp>
    </p:spTree>
    <p:extLst>
      <p:ext uri="{BB962C8B-B14F-4D97-AF65-F5344CB8AC3E}">
        <p14:creationId xmlns:p14="http://schemas.microsoft.com/office/powerpoint/2010/main" val="2199523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1</a:t>
            </a:fld>
            <a:endParaRPr lang="en-US" dirty="0"/>
          </a:p>
        </p:txBody>
      </p:sp>
    </p:spTree>
    <p:extLst>
      <p:ext uri="{BB962C8B-B14F-4D97-AF65-F5344CB8AC3E}">
        <p14:creationId xmlns:p14="http://schemas.microsoft.com/office/powerpoint/2010/main" val="2247162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3</a:t>
            </a:fld>
            <a:endParaRPr lang="en-US" dirty="0"/>
          </a:p>
        </p:txBody>
      </p:sp>
    </p:spTree>
    <p:extLst>
      <p:ext uri="{BB962C8B-B14F-4D97-AF65-F5344CB8AC3E}">
        <p14:creationId xmlns:p14="http://schemas.microsoft.com/office/powerpoint/2010/main" val="598513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63B39FC-D0DD-4455-BC25-C7EFE9265554}" type="datetimeFigureOut">
              <a:rPr lang="en-US" smtClean="0"/>
              <a:t>4/19/2015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7F5DF8-4A4E-42D5-8126-165BE8A29F39}" type="slidenum">
              <a:rPr lang="en-US" smtClean="0"/>
              <a:t>‹#›</a:t>
            </a:fld>
            <a:endParaRPr lang="en-US"/>
          </a:p>
        </p:txBody>
      </p:sp>
    </p:spTree>
    <p:extLst>
      <p:ext uri="{BB962C8B-B14F-4D97-AF65-F5344CB8AC3E}">
        <p14:creationId xmlns:p14="http://schemas.microsoft.com/office/powerpoint/2010/main" val="4001103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3B39FC-D0DD-4455-BC25-C7EFE9265554}" type="datetimeFigureOut">
              <a:rPr lang="en-US" smtClean="0"/>
              <a:t>4/19/2015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7F5DF8-4A4E-42D5-8126-165BE8A29F39}" type="slidenum">
              <a:rPr lang="en-US" smtClean="0"/>
              <a:t>‹#›</a:t>
            </a:fld>
            <a:endParaRPr lang="en-US"/>
          </a:p>
        </p:txBody>
      </p:sp>
    </p:spTree>
    <p:extLst>
      <p:ext uri="{BB962C8B-B14F-4D97-AF65-F5344CB8AC3E}">
        <p14:creationId xmlns:p14="http://schemas.microsoft.com/office/powerpoint/2010/main" val="1172847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3B39FC-D0DD-4455-BC25-C7EFE9265554}" type="datetimeFigureOut">
              <a:rPr lang="en-US" smtClean="0"/>
              <a:t>4/19/2015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7F5DF8-4A4E-42D5-8126-165BE8A29F39}" type="slidenum">
              <a:rPr lang="en-US" smtClean="0"/>
              <a:t>‹#›</a:t>
            </a:fld>
            <a:endParaRPr lang="en-US"/>
          </a:p>
        </p:txBody>
      </p:sp>
    </p:spTree>
    <p:extLst>
      <p:ext uri="{BB962C8B-B14F-4D97-AF65-F5344CB8AC3E}">
        <p14:creationId xmlns:p14="http://schemas.microsoft.com/office/powerpoint/2010/main" val="3506157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3B39FC-D0DD-4455-BC25-C7EFE9265554}" type="datetimeFigureOut">
              <a:rPr lang="en-US" smtClean="0"/>
              <a:t>4/19/2015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7F5DF8-4A4E-42D5-8126-165BE8A29F39}" type="slidenum">
              <a:rPr lang="en-US" smtClean="0"/>
              <a:t>‹#›</a:t>
            </a:fld>
            <a:endParaRPr lang="en-US"/>
          </a:p>
        </p:txBody>
      </p:sp>
    </p:spTree>
    <p:extLst>
      <p:ext uri="{BB962C8B-B14F-4D97-AF65-F5344CB8AC3E}">
        <p14:creationId xmlns:p14="http://schemas.microsoft.com/office/powerpoint/2010/main" val="2076673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63B39FC-D0DD-4455-BC25-C7EFE9265554}" type="datetimeFigureOut">
              <a:rPr lang="en-US" smtClean="0"/>
              <a:t>4/19/2015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7F5DF8-4A4E-42D5-8126-165BE8A29F39}" type="slidenum">
              <a:rPr lang="en-US" smtClean="0"/>
              <a:t>‹#›</a:t>
            </a:fld>
            <a:endParaRPr lang="en-US"/>
          </a:p>
        </p:txBody>
      </p:sp>
    </p:spTree>
    <p:extLst>
      <p:ext uri="{BB962C8B-B14F-4D97-AF65-F5344CB8AC3E}">
        <p14:creationId xmlns:p14="http://schemas.microsoft.com/office/powerpoint/2010/main" val="35641140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63B39FC-D0DD-4455-BC25-C7EFE9265554}" type="datetimeFigureOut">
              <a:rPr lang="en-US" smtClean="0"/>
              <a:t>4/19/2015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7F5DF8-4A4E-42D5-8126-165BE8A29F39}" type="slidenum">
              <a:rPr lang="en-US" smtClean="0"/>
              <a:t>‹#›</a:t>
            </a:fld>
            <a:endParaRPr lang="en-US"/>
          </a:p>
        </p:txBody>
      </p:sp>
    </p:spTree>
    <p:extLst>
      <p:ext uri="{BB962C8B-B14F-4D97-AF65-F5344CB8AC3E}">
        <p14:creationId xmlns:p14="http://schemas.microsoft.com/office/powerpoint/2010/main" val="2848732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63B39FC-D0DD-4455-BC25-C7EFE9265554}" type="datetimeFigureOut">
              <a:rPr lang="en-US" smtClean="0"/>
              <a:t>4/19/2015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7F5DF8-4A4E-42D5-8126-165BE8A29F39}" type="slidenum">
              <a:rPr lang="en-US" smtClean="0"/>
              <a:t>‹#›</a:t>
            </a:fld>
            <a:endParaRPr lang="en-US"/>
          </a:p>
        </p:txBody>
      </p:sp>
    </p:spTree>
    <p:extLst>
      <p:ext uri="{BB962C8B-B14F-4D97-AF65-F5344CB8AC3E}">
        <p14:creationId xmlns:p14="http://schemas.microsoft.com/office/powerpoint/2010/main" val="2227397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63B39FC-D0DD-4455-BC25-C7EFE9265554}" type="datetimeFigureOut">
              <a:rPr lang="en-US" smtClean="0"/>
              <a:t>4/19/2015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7F5DF8-4A4E-42D5-8126-165BE8A29F39}" type="slidenum">
              <a:rPr lang="en-US" smtClean="0"/>
              <a:t>‹#›</a:t>
            </a:fld>
            <a:endParaRPr lang="en-US"/>
          </a:p>
        </p:txBody>
      </p:sp>
    </p:spTree>
    <p:extLst>
      <p:ext uri="{BB962C8B-B14F-4D97-AF65-F5344CB8AC3E}">
        <p14:creationId xmlns:p14="http://schemas.microsoft.com/office/powerpoint/2010/main" val="841188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3B39FC-D0DD-4455-BC25-C7EFE9265554}" type="datetimeFigureOut">
              <a:rPr lang="en-US" smtClean="0"/>
              <a:t>4/19/2015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7F5DF8-4A4E-42D5-8126-165BE8A29F39}" type="slidenum">
              <a:rPr lang="en-US" smtClean="0"/>
              <a:t>‹#›</a:t>
            </a:fld>
            <a:endParaRPr lang="en-US"/>
          </a:p>
        </p:txBody>
      </p:sp>
    </p:spTree>
    <p:extLst>
      <p:ext uri="{BB962C8B-B14F-4D97-AF65-F5344CB8AC3E}">
        <p14:creationId xmlns:p14="http://schemas.microsoft.com/office/powerpoint/2010/main" val="2415575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3B39FC-D0DD-4455-BC25-C7EFE9265554}" type="datetimeFigureOut">
              <a:rPr lang="en-US" smtClean="0"/>
              <a:t>4/19/2015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7F5DF8-4A4E-42D5-8126-165BE8A29F39}" type="slidenum">
              <a:rPr lang="en-US" smtClean="0"/>
              <a:t>‹#›</a:t>
            </a:fld>
            <a:endParaRPr lang="en-US"/>
          </a:p>
        </p:txBody>
      </p:sp>
    </p:spTree>
    <p:extLst>
      <p:ext uri="{BB962C8B-B14F-4D97-AF65-F5344CB8AC3E}">
        <p14:creationId xmlns:p14="http://schemas.microsoft.com/office/powerpoint/2010/main" val="309173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3B39FC-D0DD-4455-BC25-C7EFE9265554}" type="datetimeFigureOut">
              <a:rPr lang="en-US" smtClean="0"/>
              <a:t>4/19/2015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7F5DF8-4A4E-42D5-8126-165BE8A29F39}" type="slidenum">
              <a:rPr lang="en-US" smtClean="0"/>
              <a:t>‹#›</a:t>
            </a:fld>
            <a:endParaRPr lang="en-US"/>
          </a:p>
        </p:txBody>
      </p:sp>
    </p:spTree>
    <p:extLst>
      <p:ext uri="{BB962C8B-B14F-4D97-AF65-F5344CB8AC3E}">
        <p14:creationId xmlns:p14="http://schemas.microsoft.com/office/powerpoint/2010/main" val="1221108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3B39FC-D0DD-4455-BC25-C7EFE9265554}" type="datetimeFigureOut">
              <a:rPr lang="en-US" smtClean="0"/>
              <a:t>4/19/2015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7F5DF8-4A4E-42D5-8126-165BE8A29F39}" type="slidenum">
              <a:rPr lang="en-US" smtClean="0"/>
              <a:t>‹#›</a:t>
            </a:fld>
            <a:endParaRPr lang="en-US"/>
          </a:p>
        </p:txBody>
      </p:sp>
    </p:spTree>
    <p:extLst>
      <p:ext uri="{BB962C8B-B14F-4D97-AF65-F5344CB8AC3E}">
        <p14:creationId xmlns:p14="http://schemas.microsoft.com/office/powerpoint/2010/main" val="36946681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jp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42.emf"/><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42.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6.jpeg"/><Relationship Id="rId2" Type="http://schemas.openxmlformats.org/officeDocument/2006/relationships/image" Target="../media/image64.jpeg"/><Relationship Id="rId1" Type="http://schemas.openxmlformats.org/officeDocument/2006/relationships/slideLayout" Target="../slideLayouts/slideLayout7.xml"/><Relationship Id="rId6" Type="http://schemas.openxmlformats.org/officeDocument/2006/relationships/image" Target="../media/image65.jpg"/><Relationship Id="rId5" Type="http://schemas.openxmlformats.org/officeDocument/2006/relationships/image" Target="../media/image62.jpg"/><Relationship Id="rId4" Type="http://schemas.openxmlformats.org/officeDocument/2006/relationships/image" Target="../media/image61.jpg"/></Relationships>
</file>

<file path=ppt/slides/_rels/slide4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3.jpeg"/><Relationship Id="rId1" Type="http://schemas.openxmlformats.org/officeDocument/2006/relationships/slideLayout" Target="../slideLayouts/slideLayout7.xml"/><Relationship Id="rId5" Type="http://schemas.openxmlformats.org/officeDocument/2006/relationships/image" Target="../media/image65.jpg"/><Relationship Id="rId4" Type="http://schemas.openxmlformats.org/officeDocument/2006/relationships/image" Target="../media/image62.jpg"/></Relationships>
</file>

<file path=ppt/slides/_rels/slide4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3.jpeg"/><Relationship Id="rId1" Type="http://schemas.openxmlformats.org/officeDocument/2006/relationships/slideLayout" Target="../slideLayouts/slideLayout7.xml"/><Relationship Id="rId5" Type="http://schemas.openxmlformats.org/officeDocument/2006/relationships/image" Target="../media/image65.jpg"/><Relationship Id="rId4" Type="http://schemas.openxmlformats.org/officeDocument/2006/relationships/image" Target="../media/image62.jpg"/></Relationships>
</file>

<file path=ppt/slides/_rels/slide4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70.jpeg"/><Relationship Id="rId1" Type="http://schemas.openxmlformats.org/officeDocument/2006/relationships/slideLayout" Target="../slideLayouts/slideLayout7.xml"/><Relationship Id="rId5" Type="http://schemas.openxmlformats.org/officeDocument/2006/relationships/image" Target="../media/image72.jpg"/><Relationship Id="rId4" Type="http://schemas.openxmlformats.org/officeDocument/2006/relationships/image" Target="../media/image71.jpg"/></Relationships>
</file>

<file path=ppt/slides/_rels/slide48.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7.xml"/><Relationship Id="rId6" Type="http://schemas.openxmlformats.org/officeDocument/2006/relationships/image" Target="../media/image77.jpg"/><Relationship Id="rId5" Type="http://schemas.openxmlformats.org/officeDocument/2006/relationships/image" Target="../media/image76.gif"/><Relationship Id="rId4" Type="http://schemas.openxmlformats.org/officeDocument/2006/relationships/image" Target="../media/image75.gi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eg"/><Relationship Id="rId1" Type="http://schemas.openxmlformats.org/officeDocument/2006/relationships/slideLayout" Target="../slideLayouts/slideLayout7.xml"/><Relationship Id="rId6" Type="http://schemas.openxmlformats.org/officeDocument/2006/relationships/image" Target="../media/image82.jpeg"/><Relationship Id="rId5" Type="http://schemas.openxmlformats.org/officeDocument/2006/relationships/image" Target="../media/image81.jpg"/><Relationship Id="rId4" Type="http://schemas.openxmlformats.org/officeDocument/2006/relationships/image" Target="../media/image80.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g"/><Relationship Id="rId1" Type="http://schemas.openxmlformats.org/officeDocument/2006/relationships/slideLayout" Target="../slideLayouts/slideLayout7.xml"/><Relationship Id="rId4" Type="http://schemas.openxmlformats.org/officeDocument/2006/relationships/image" Target="../media/image85.jpg"/></Relationships>
</file>

<file path=ppt/slides/_rels/slide5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90.jpg"/><Relationship Id="rId5" Type="http://schemas.openxmlformats.org/officeDocument/2006/relationships/image" Target="../media/image89.jpg"/><Relationship Id="rId4" Type="http://schemas.openxmlformats.org/officeDocument/2006/relationships/image" Target="../media/image88.jpeg"/></Relationships>
</file>

<file path=ppt/slides/_rels/slide55.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gif"/><Relationship Id="rId1" Type="http://schemas.openxmlformats.org/officeDocument/2006/relationships/slideLayout" Target="../slideLayouts/slideLayout7.xml"/><Relationship Id="rId4" Type="http://schemas.openxmlformats.org/officeDocument/2006/relationships/image" Target="../media/image93.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7.xml"/><Relationship Id="rId4" Type="http://schemas.openxmlformats.org/officeDocument/2006/relationships/image" Target="../media/image96.jpg"/></Relationships>
</file>

<file path=ppt/slides/_rels/slide5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2035" y="2727434"/>
            <a:ext cx="5379964" cy="4130566"/>
          </a:xfrm>
          <a:prstGeom prst="rect">
            <a:avLst/>
          </a:prstGeom>
        </p:spPr>
      </p:pic>
      <p:sp>
        <p:nvSpPr>
          <p:cNvPr id="3" name="Subtitle 2"/>
          <p:cNvSpPr>
            <a:spLocks noGrp="1"/>
          </p:cNvSpPr>
          <p:nvPr>
            <p:ph type="subTitle" idx="1"/>
          </p:nvPr>
        </p:nvSpPr>
        <p:spPr>
          <a:xfrm>
            <a:off x="6858000" y="1112599"/>
            <a:ext cx="5333999" cy="1614835"/>
          </a:xfrm>
          <a:solidFill>
            <a:srgbClr val="33CCFF"/>
          </a:solidFill>
        </p:spPr>
        <p:txBody>
          <a:bodyPr>
            <a:normAutofit/>
          </a:bodyPr>
          <a:lstStyle/>
          <a:p>
            <a:r>
              <a:rPr lang="en-US" sz="2800" b="1" dirty="0" smtClean="0"/>
              <a:t>CHAPTER 20 – Part 2</a:t>
            </a:r>
          </a:p>
          <a:p>
            <a:r>
              <a:rPr lang="en-US" sz="2800" b="1" dirty="0" smtClean="0"/>
              <a:t>THE FEDERAL RESERVE</a:t>
            </a:r>
          </a:p>
          <a:p>
            <a:r>
              <a:rPr lang="en-US" sz="2800" b="1" dirty="0" smtClean="0"/>
              <a:t> WRECKS AMERICA</a:t>
            </a:r>
          </a:p>
        </p:txBody>
      </p:sp>
      <p:sp>
        <p:nvSpPr>
          <p:cNvPr id="4" name="Title 3"/>
          <p:cNvSpPr>
            <a:spLocks noGrp="1"/>
          </p:cNvSpPr>
          <p:nvPr>
            <p:ph type="ctrTitle"/>
          </p:nvPr>
        </p:nvSpPr>
        <p:spPr>
          <a:xfrm>
            <a:off x="6858000" y="9013"/>
            <a:ext cx="5334000" cy="1094573"/>
          </a:xfrm>
          <a:solidFill>
            <a:srgbClr val="66FFFF"/>
          </a:solidFill>
        </p:spPr>
        <p:txBody>
          <a:bodyPr>
            <a:normAutofit fontScale="90000"/>
          </a:bodyPr>
          <a:lstStyle/>
          <a:p>
            <a:pPr>
              <a:lnSpc>
                <a:spcPct val="50000"/>
              </a:lnSpc>
            </a:pPr>
            <a:r>
              <a:rPr lang="en-US" b="1" dirty="0" smtClean="0"/>
              <a:t/>
            </a:r>
            <a:br>
              <a:rPr lang="en-US" b="1" dirty="0" smtClean="0"/>
            </a:br>
            <a:r>
              <a:rPr lang="en-US" b="1" dirty="0"/>
              <a:t/>
            </a:r>
            <a:br>
              <a:rPr lang="en-US" b="1" dirty="0"/>
            </a:br>
            <a:r>
              <a:rPr lang="en-US" b="1" dirty="0" smtClean="0"/>
              <a:t/>
            </a:r>
            <a:br>
              <a:rPr lang="en-US" b="1" dirty="0" smtClean="0"/>
            </a:br>
            <a:r>
              <a:rPr lang="en-US" sz="4900" b="1" dirty="0"/>
              <a:t/>
            </a:r>
            <a:br>
              <a:rPr lang="en-US" sz="4900" b="1" dirty="0"/>
            </a:br>
            <a:r>
              <a:rPr lang="en-US" sz="4000" b="1" dirty="0" smtClean="0"/>
              <a:t>The </a:t>
            </a:r>
            <a:r>
              <a:rPr lang="en-US" sz="4000" b="1" dirty="0"/>
              <a:t>Lost Science of Money</a:t>
            </a:r>
            <a:br>
              <a:rPr lang="en-US" sz="4000" b="1" dirty="0"/>
            </a:br>
            <a:r>
              <a:rPr lang="en-US" sz="4000" dirty="0"/>
              <a:t>		</a:t>
            </a:r>
            <a:endParaRPr lang="en-US" sz="4900" dirty="0"/>
          </a:p>
        </p:txBody>
      </p:sp>
      <p:sp>
        <p:nvSpPr>
          <p:cNvPr id="6" name="TextBox 5"/>
          <p:cNvSpPr txBox="1"/>
          <p:nvPr/>
        </p:nvSpPr>
        <p:spPr>
          <a:xfrm>
            <a:off x="1668379" y="6256421"/>
            <a:ext cx="45719" cy="369332"/>
          </a:xfrm>
          <a:prstGeom prst="rect">
            <a:avLst/>
          </a:prstGeom>
          <a:noFill/>
        </p:spPr>
        <p:txBody>
          <a:bodyPr wrap="square" rtlCol="0">
            <a:spAutoFit/>
          </a:bodyPr>
          <a:lstStyle/>
          <a:p>
            <a:endParaRPr lang="en-US"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22" y="0"/>
            <a:ext cx="6858000" cy="6858000"/>
          </a:xfrm>
          <a:prstGeom prst="rect">
            <a:avLst/>
          </a:prstGeom>
        </p:spPr>
      </p:pic>
      <p:pic>
        <p:nvPicPr>
          <p:cNvPr id="31" name="Picture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457700"/>
            <a:ext cx="3810000" cy="2400300"/>
          </a:xfrm>
          <a:prstGeom prst="rect">
            <a:avLst/>
          </a:prstGeom>
        </p:spPr>
      </p:pic>
      <p:sp>
        <p:nvSpPr>
          <p:cNvPr id="11" name="TextBox 10"/>
          <p:cNvSpPr txBox="1"/>
          <p:nvPr/>
        </p:nvSpPr>
        <p:spPr>
          <a:xfrm rot="326868">
            <a:off x="283153" y="4998716"/>
            <a:ext cx="11905054" cy="646331"/>
          </a:xfrm>
          <a:prstGeom prst="rect">
            <a:avLst/>
          </a:prstGeom>
          <a:solidFill>
            <a:srgbClr val="A2FF85"/>
          </a:solidFill>
        </p:spPr>
        <p:txBody>
          <a:bodyPr wrap="none" rtlCol="0">
            <a:spAutoFit/>
          </a:bodyPr>
          <a:lstStyle/>
          <a:p>
            <a:r>
              <a:rPr lang="en-US" sz="3600" b="1" dirty="0" smtClean="0"/>
              <a:t>WHO KNEW THE MONETARY SYSTEM AND LET THIS HAPPEN?</a:t>
            </a:r>
          </a:p>
        </p:txBody>
      </p:sp>
      <p:sp>
        <p:nvSpPr>
          <p:cNvPr id="14" name="TextBox 13"/>
          <p:cNvSpPr txBox="1"/>
          <p:nvPr/>
        </p:nvSpPr>
        <p:spPr>
          <a:xfrm rot="20848841">
            <a:off x="4363828" y="308381"/>
            <a:ext cx="2400016" cy="707886"/>
          </a:xfrm>
          <a:prstGeom prst="rect">
            <a:avLst/>
          </a:prstGeom>
          <a:solidFill>
            <a:srgbClr val="FFFF00"/>
          </a:solidFill>
        </p:spPr>
        <p:txBody>
          <a:bodyPr wrap="none" rtlCol="0">
            <a:spAutoFit/>
          </a:bodyPr>
          <a:lstStyle/>
          <a:p>
            <a:r>
              <a:rPr lang="en-US" sz="4000" b="1" i="1" dirty="0"/>
              <a:t>Cui bono</a:t>
            </a:r>
            <a:r>
              <a:rPr lang="en-US" sz="4000" dirty="0"/>
              <a:t> </a:t>
            </a:r>
            <a:r>
              <a:rPr lang="en-US" sz="4000" dirty="0" smtClean="0"/>
              <a:t>?</a:t>
            </a:r>
            <a:endParaRPr lang="en-US" sz="4000" b="1" dirty="0"/>
          </a:p>
        </p:txBody>
      </p:sp>
    </p:spTree>
    <p:extLst>
      <p:ext uri="{BB962C8B-B14F-4D97-AF65-F5344CB8AC3E}">
        <p14:creationId xmlns:p14="http://schemas.microsoft.com/office/powerpoint/2010/main" val="266586464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100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accel="6000" fill="hold" grpId="0" nodeType="clickEffect" p14:presetBounceEnd="6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000">
                                          <p:cBhvr additive="base">
                                            <p:cTn id="11" dur="500" fill="hold"/>
                                            <p:tgtEl>
                                              <p:spTgt spid="11"/>
                                            </p:tgtEl>
                                            <p:attrNameLst>
                                              <p:attrName>ppt_x</p:attrName>
                                            </p:attrNameLst>
                                          </p:cBhvr>
                                          <p:tavLst>
                                            <p:tav tm="0">
                                              <p:val>
                                                <p:strVal val="0-#ppt_w/2"/>
                                              </p:val>
                                            </p:tav>
                                            <p:tav tm="100000">
                                              <p:val>
                                                <p:strVal val="#ppt_x"/>
                                              </p:val>
                                            </p:tav>
                                          </p:tavLst>
                                        </p:anim>
                                        <p:anim calcmode="lin" valueType="num" p14:bounceEnd="6000">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100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accel="600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1999" cy="461665"/>
          </a:xfrm>
          <a:prstGeom prst="rect">
            <a:avLst/>
          </a:prstGeom>
          <a:solidFill>
            <a:srgbClr val="48D9F6"/>
          </a:solidFill>
        </p:spPr>
        <p:txBody>
          <a:bodyPr wrap="square">
            <a:spAutoFit/>
          </a:bodyPr>
          <a:lstStyle/>
          <a:p>
            <a:pPr marL="457200" indent="-457200" algn="ctr">
              <a:buFont typeface="+mj-lt"/>
              <a:buAutoNum type="arabicPeriod"/>
            </a:pPr>
            <a:r>
              <a:rPr lang="en-US" sz="2400" b="1" dirty="0">
                <a:latin typeface="Courier New" panose="02070309020205020404" pitchFamily="49" charset="0"/>
                <a:cs typeface="Courier New" panose="02070309020205020404" pitchFamily="49" charset="0"/>
              </a:rPr>
              <a:t>THE </a:t>
            </a:r>
            <a:r>
              <a:rPr lang="en-US" sz="2400" b="1" dirty="0" smtClean="0">
                <a:latin typeface="Courier New" panose="02070309020205020404" pitchFamily="49" charset="0"/>
                <a:cs typeface="Courier New" panose="02070309020205020404" pitchFamily="49" charset="0"/>
              </a:rPr>
              <a:t>DEPRESSION -  Money </a:t>
            </a:r>
            <a:r>
              <a:rPr lang="en-US" sz="2400" b="1" dirty="0">
                <a:latin typeface="Courier New" panose="02070309020205020404" pitchFamily="49" charset="0"/>
                <a:cs typeface="Courier New" panose="02070309020205020404" pitchFamily="49" charset="0"/>
              </a:rPr>
              <a:t>Supply </a:t>
            </a:r>
            <a:r>
              <a:rPr lang="en-US" sz="2400" b="1" dirty="0" smtClean="0">
                <a:latin typeface="Courier New" panose="02070309020205020404" pitchFamily="49" charset="0"/>
                <a:cs typeface="Courier New" panose="02070309020205020404" pitchFamily="49" charset="0"/>
              </a:rPr>
              <a:t>Plunges</a:t>
            </a:r>
            <a:endParaRPr lang="en-US" sz="2000" b="1" dirty="0">
              <a:latin typeface="Courier New" panose="02070309020205020404" pitchFamily="49" charset="0"/>
              <a:cs typeface="Courier New" panose="02070309020205020404" pitchFamily="49" charset="0"/>
            </a:endParaRPr>
          </a:p>
        </p:txBody>
      </p:sp>
      <p:sp>
        <p:nvSpPr>
          <p:cNvPr id="5" name="TextBox 4"/>
          <p:cNvSpPr txBox="1"/>
          <p:nvPr/>
        </p:nvSpPr>
        <p:spPr>
          <a:xfrm>
            <a:off x="1" y="461665"/>
            <a:ext cx="12191999" cy="1908215"/>
          </a:xfrm>
          <a:prstGeom prst="rect">
            <a:avLst/>
          </a:prstGeom>
          <a:solidFill>
            <a:srgbClr val="CFF5FD"/>
          </a:solidFill>
        </p:spPr>
        <p:txBody>
          <a:bodyPr wrap="square" rtlCol="0">
            <a:spAutoFit/>
          </a:bodyPr>
          <a:lstStyle/>
          <a:p>
            <a:pPr algn="ctr"/>
            <a:r>
              <a:rPr lang="en-US" sz="2000" b="1" dirty="0" smtClean="0"/>
              <a:t>THE FIRST BANK </a:t>
            </a:r>
            <a:r>
              <a:rPr lang="en-US" sz="2000" b="1" dirty="0"/>
              <a:t>FAILURES, OCTOBER 1930</a:t>
            </a:r>
            <a:endParaRPr lang="en-US" sz="2000" b="1" dirty="0" smtClean="0"/>
          </a:p>
          <a:p>
            <a:pPr algn="ctr"/>
            <a:endParaRPr lang="en-US" sz="2000" b="1" dirty="0"/>
          </a:p>
          <a:p>
            <a:pPr algn="ctr"/>
            <a:endParaRPr lang="en-US" sz="2000" b="1" dirty="0" smtClean="0"/>
          </a:p>
          <a:p>
            <a:r>
              <a:rPr lang="en-US" dirty="0" smtClean="0"/>
              <a:t>“The failure of 256 banks with $180 million of deposits in November 1930 was followed by the failure of 352 with over $370 million of deposits in December…  the most dramatic being the failure on December 11 of the Bank of the United States with over $200 million of deposits.”</a:t>
            </a:r>
            <a:endParaRPr lang="en-US" dirty="0"/>
          </a:p>
        </p:txBody>
      </p:sp>
      <p:pic>
        <p:nvPicPr>
          <p:cNvPr id="10242" name="Picture 2" descr="http://images.fineartamerica.com/images-medium-large/new-york-bank-run-1930-grang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6880" y="2664372"/>
            <a:ext cx="6973614" cy="419362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3283846"/>
            <a:ext cx="5226880" cy="2862322"/>
          </a:xfrm>
          <a:prstGeom prst="rect">
            <a:avLst/>
          </a:prstGeom>
          <a:noFill/>
        </p:spPr>
        <p:txBody>
          <a:bodyPr wrap="none" rtlCol="0">
            <a:spAutoFit/>
          </a:bodyPr>
          <a:lstStyle/>
          <a:p>
            <a:r>
              <a:rPr lang="en-US" dirty="0" smtClean="0"/>
              <a:t>The Bank of the United States was the largest</a:t>
            </a:r>
          </a:p>
          <a:p>
            <a:r>
              <a:rPr lang="en-US" dirty="0" smtClean="0"/>
              <a:t>deposit failure in U.S. history up to that time.</a:t>
            </a:r>
          </a:p>
          <a:p>
            <a:r>
              <a:rPr lang="en-US" dirty="0" smtClean="0"/>
              <a:t>In addition, its name led many to regard it as an</a:t>
            </a:r>
          </a:p>
          <a:p>
            <a:r>
              <a:rPr lang="en-US" dirty="0" smtClean="0"/>
              <a:t>official bank, which it was not, and was a further</a:t>
            </a:r>
          </a:p>
          <a:p>
            <a:r>
              <a:rPr lang="en-US" dirty="0" smtClean="0"/>
              <a:t>blow to confidence. </a:t>
            </a:r>
          </a:p>
          <a:p>
            <a:endParaRPr lang="en-US" dirty="0"/>
          </a:p>
          <a:p>
            <a:r>
              <a:rPr lang="en-US" dirty="0" smtClean="0"/>
              <a:t>It was a member of the Federal Reserve system,</a:t>
            </a:r>
          </a:p>
          <a:p>
            <a:r>
              <a:rPr lang="en-US" dirty="0" smtClean="0"/>
              <a:t>but the Clearing House banks failed to support a plan,</a:t>
            </a:r>
          </a:p>
          <a:p>
            <a:r>
              <a:rPr lang="en-US" dirty="0" smtClean="0"/>
              <a:t>devised by the NY Fed Bank, to reorganize it and save</a:t>
            </a:r>
          </a:p>
          <a:p>
            <a:r>
              <a:rPr lang="en-US" dirty="0" smtClean="0"/>
              <a:t>its depositors.</a:t>
            </a:r>
            <a:endParaRPr lang="en-US" dirty="0"/>
          </a:p>
        </p:txBody>
      </p:sp>
      <p:sp>
        <p:nvSpPr>
          <p:cNvPr id="3" name="TextBox 2"/>
          <p:cNvSpPr txBox="1"/>
          <p:nvPr/>
        </p:nvSpPr>
        <p:spPr>
          <a:xfrm>
            <a:off x="412039" y="784829"/>
            <a:ext cx="11367920" cy="400110"/>
          </a:xfrm>
          <a:prstGeom prst="rect">
            <a:avLst/>
          </a:prstGeom>
          <a:noFill/>
        </p:spPr>
        <p:txBody>
          <a:bodyPr wrap="none" rtlCol="0">
            <a:spAutoFit/>
          </a:bodyPr>
          <a:lstStyle/>
          <a:p>
            <a:r>
              <a:rPr lang="en-US" sz="2000" b="1" dirty="0"/>
              <a:t>“Currency held by the public stopped declining </a:t>
            </a:r>
            <a:r>
              <a:rPr lang="en-US" sz="2000" b="1" dirty="0" smtClean="0"/>
              <a:t>and started </a:t>
            </a:r>
            <a:r>
              <a:rPr lang="en-US" sz="2000" b="1" dirty="0"/>
              <a:t>to rise.”       Friedman &amp; Schwartz, pp. </a:t>
            </a:r>
            <a:r>
              <a:rPr lang="en-US" sz="2000" b="1" dirty="0" smtClean="0"/>
              <a:t>309-311</a:t>
            </a:r>
            <a:endParaRPr lang="en-US" sz="2000" b="1" dirty="0"/>
          </a:p>
        </p:txBody>
      </p:sp>
    </p:spTree>
    <p:extLst>
      <p:ext uri="{BB962C8B-B14F-4D97-AF65-F5344CB8AC3E}">
        <p14:creationId xmlns:p14="http://schemas.microsoft.com/office/powerpoint/2010/main" val="22167945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1999" cy="461665"/>
          </a:xfrm>
          <a:prstGeom prst="rect">
            <a:avLst/>
          </a:prstGeom>
          <a:solidFill>
            <a:srgbClr val="48D9F6"/>
          </a:solidFill>
        </p:spPr>
        <p:txBody>
          <a:bodyPr wrap="square">
            <a:spAutoFit/>
          </a:bodyPr>
          <a:lstStyle/>
          <a:p>
            <a:pPr marL="457200" indent="-457200" algn="ctr">
              <a:buFont typeface="+mj-lt"/>
              <a:buAutoNum type="arabicPeriod"/>
            </a:pPr>
            <a:r>
              <a:rPr lang="en-US" sz="2400" b="1" dirty="0">
                <a:latin typeface="Courier New" panose="02070309020205020404" pitchFamily="49" charset="0"/>
                <a:cs typeface="Courier New" panose="02070309020205020404" pitchFamily="49" charset="0"/>
              </a:rPr>
              <a:t>THE </a:t>
            </a:r>
            <a:r>
              <a:rPr lang="en-US" sz="2400" b="1" dirty="0" smtClean="0">
                <a:latin typeface="Courier New" panose="02070309020205020404" pitchFamily="49" charset="0"/>
                <a:cs typeface="Courier New" panose="02070309020205020404" pitchFamily="49" charset="0"/>
              </a:rPr>
              <a:t>DEPRESSION -  Money </a:t>
            </a:r>
            <a:r>
              <a:rPr lang="en-US" sz="2400" b="1" dirty="0">
                <a:latin typeface="Courier New" panose="02070309020205020404" pitchFamily="49" charset="0"/>
                <a:cs typeface="Courier New" panose="02070309020205020404" pitchFamily="49" charset="0"/>
              </a:rPr>
              <a:t>Supply </a:t>
            </a:r>
            <a:r>
              <a:rPr lang="en-US" sz="2400" b="1" dirty="0" smtClean="0">
                <a:latin typeface="Courier New" panose="02070309020205020404" pitchFamily="49" charset="0"/>
                <a:cs typeface="Courier New" panose="02070309020205020404" pitchFamily="49" charset="0"/>
              </a:rPr>
              <a:t>Plunges</a:t>
            </a:r>
            <a:endParaRPr lang="en-US" sz="2000" b="1" dirty="0">
              <a:latin typeface="Courier New" panose="02070309020205020404" pitchFamily="49" charset="0"/>
              <a:cs typeface="Courier New" panose="02070309020205020404" pitchFamily="49" charset="0"/>
            </a:endParaRPr>
          </a:p>
        </p:txBody>
      </p:sp>
      <p:sp>
        <p:nvSpPr>
          <p:cNvPr id="5" name="TextBox 4"/>
          <p:cNvSpPr txBox="1"/>
          <p:nvPr/>
        </p:nvSpPr>
        <p:spPr>
          <a:xfrm>
            <a:off x="0" y="425470"/>
            <a:ext cx="8686800" cy="6524863"/>
          </a:xfrm>
          <a:prstGeom prst="rect">
            <a:avLst/>
          </a:prstGeom>
          <a:solidFill>
            <a:srgbClr val="CFF5FD"/>
          </a:solidFill>
        </p:spPr>
        <p:txBody>
          <a:bodyPr wrap="square" rtlCol="0">
            <a:spAutoFit/>
          </a:bodyPr>
          <a:lstStyle/>
          <a:p>
            <a:pPr algn="ctr"/>
            <a:r>
              <a:rPr lang="en-US" b="1" dirty="0"/>
              <a:t>THE FIRST BANK FAILURES, OCTOBER 1930</a:t>
            </a:r>
          </a:p>
          <a:p>
            <a:pPr algn="ctr"/>
            <a:r>
              <a:rPr lang="en-US" b="1" dirty="0" smtClean="0"/>
              <a:t>NO HELP FROM THE BIG BANKS</a:t>
            </a:r>
            <a:endParaRPr lang="en-US" b="1" dirty="0"/>
          </a:p>
          <a:p>
            <a:r>
              <a:rPr lang="en-US" dirty="0" smtClean="0"/>
              <a:t>“For two and a half months before its closing, Joseph A. Broderick, NY State Superintendent of Banks, had sponsored various merger plans… which would have saved the bank …   The decision of the Clearing House banks not to save the Bank of United States was reached at a meeting held at the New York [Fed] Bank and was not changed despite personal appeals by Broderick and NYS Lieutenant Governor Herbert H. Lehman.</a:t>
            </a:r>
          </a:p>
          <a:p>
            <a:endParaRPr lang="en-US" dirty="0"/>
          </a:p>
          <a:p>
            <a:r>
              <a:rPr lang="en-US" dirty="0" smtClean="0"/>
              <a:t>Broderick’s account of his statement of the bankers follows in part:</a:t>
            </a:r>
            <a:endParaRPr lang="en-US" dirty="0"/>
          </a:p>
          <a:p>
            <a:pPr lvl="1"/>
            <a:r>
              <a:rPr lang="en-US" dirty="0" smtClean="0"/>
              <a:t>I said it [the Bank of United States] had thousands of borrowers, that it financed small merchants, especially Jewish merchants, and that its closing might and probably would result in widespread bankruptcy among those it served.    I warned that its closing would result in the closing of at least 10 other banks in the city and that it might even affect the savings banks.   The influence of the closing might even extend outside the city, I told them.</a:t>
            </a:r>
          </a:p>
          <a:p>
            <a:pPr lvl="1"/>
            <a:endParaRPr lang="en-US" dirty="0"/>
          </a:p>
          <a:p>
            <a:pPr lvl="1"/>
            <a:r>
              <a:rPr lang="en-US" dirty="0" smtClean="0"/>
              <a:t>I reminded them that only two or three weeks before they had rescued two of the largest private bankers of the city and had willingly put up the money needed…</a:t>
            </a:r>
          </a:p>
          <a:p>
            <a:pPr lvl="1"/>
            <a:endParaRPr lang="en-US" dirty="0"/>
          </a:p>
          <a:p>
            <a:pPr lvl="1"/>
            <a:r>
              <a:rPr lang="en-US" dirty="0" smtClean="0"/>
              <a:t>I asked them if their decision to drop the plan was still final.  They told me it was.   Then I warned them that they were making the most colossal mistake in the banking history of New York.”  </a:t>
            </a:r>
            <a:r>
              <a:rPr lang="en-US" sz="1600" i="1" dirty="0" smtClean="0"/>
              <a:t>Annual Report of Superintendent of Banks, State of New York</a:t>
            </a:r>
            <a:r>
              <a:rPr lang="en-US" sz="1600" dirty="0" smtClean="0"/>
              <a:t>, Part I, Dec. 31, 1930, p. 46</a:t>
            </a:r>
            <a:endParaRPr lang="en-US" sz="1600" dirty="0"/>
          </a:p>
        </p:txBody>
      </p:sp>
      <p:pic>
        <p:nvPicPr>
          <p:cNvPr id="11266" name="Picture 2" descr="http://newyorknatives.com/wp-content/uploads/2013/12/melt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66028" y="3875215"/>
            <a:ext cx="3505199" cy="2706129"/>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http://imgc.allpostersimages.com/images/P-473-488-90/37/3727/19RAF00Z/posters/new-york-city-the-essex-street-market-1930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9072" y="441435"/>
            <a:ext cx="3511382" cy="26353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9196080" y="3106688"/>
            <a:ext cx="2465868" cy="369332"/>
          </a:xfrm>
          <a:prstGeom prst="rect">
            <a:avLst/>
          </a:prstGeom>
          <a:noFill/>
        </p:spPr>
        <p:txBody>
          <a:bodyPr wrap="none" rtlCol="0">
            <a:spAutoFit/>
          </a:bodyPr>
          <a:lstStyle/>
          <a:p>
            <a:r>
              <a:rPr lang="en-US" dirty="0" smtClean="0"/>
              <a:t>NYC Essex Street Market</a:t>
            </a:r>
            <a:endParaRPr lang="en-US" dirty="0"/>
          </a:p>
        </p:txBody>
      </p:sp>
      <p:sp>
        <p:nvSpPr>
          <p:cNvPr id="8" name="TextBox 7"/>
          <p:cNvSpPr txBox="1"/>
          <p:nvPr/>
        </p:nvSpPr>
        <p:spPr>
          <a:xfrm>
            <a:off x="8949508" y="6549852"/>
            <a:ext cx="2917465" cy="369332"/>
          </a:xfrm>
          <a:prstGeom prst="rect">
            <a:avLst/>
          </a:prstGeom>
          <a:noFill/>
        </p:spPr>
        <p:txBody>
          <a:bodyPr wrap="none" rtlCol="0">
            <a:spAutoFit/>
          </a:bodyPr>
          <a:lstStyle/>
          <a:p>
            <a:r>
              <a:rPr lang="en-US" dirty="0" smtClean="0"/>
              <a:t>Run on Bank of United States</a:t>
            </a:r>
            <a:endParaRPr lang="en-US" dirty="0"/>
          </a:p>
        </p:txBody>
      </p:sp>
    </p:spTree>
    <p:extLst>
      <p:ext uri="{BB962C8B-B14F-4D97-AF65-F5344CB8AC3E}">
        <p14:creationId xmlns:p14="http://schemas.microsoft.com/office/powerpoint/2010/main" val="23751146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1999" cy="461665"/>
          </a:xfrm>
          <a:prstGeom prst="rect">
            <a:avLst/>
          </a:prstGeom>
          <a:solidFill>
            <a:srgbClr val="48D9F6"/>
          </a:solidFill>
        </p:spPr>
        <p:txBody>
          <a:bodyPr wrap="square">
            <a:spAutoFit/>
          </a:bodyPr>
          <a:lstStyle/>
          <a:p>
            <a:pPr marL="457200" indent="-457200" algn="ctr">
              <a:buFont typeface="+mj-lt"/>
              <a:buAutoNum type="arabicPeriod"/>
            </a:pPr>
            <a:r>
              <a:rPr lang="en-US" sz="2400" b="1" dirty="0">
                <a:latin typeface="Courier New" panose="02070309020205020404" pitchFamily="49" charset="0"/>
                <a:cs typeface="Courier New" panose="02070309020205020404" pitchFamily="49" charset="0"/>
              </a:rPr>
              <a:t>THE </a:t>
            </a:r>
            <a:r>
              <a:rPr lang="en-US" sz="2400" b="1" dirty="0" smtClean="0">
                <a:latin typeface="Courier New" panose="02070309020205020404" pitchFamily="49" charset="0"/>
                <a:cs typeface="Courier New" panose="02070309020205020404" pitchFamily="49" charset="0"/>
              </a:rPr>
              <a:t>DEPRESSION -  Money </a:t>
            </a:r>
            <a:r>
              <a:rPr lang="en-US" sz="2400" b="1" dirty="0">
                <a:latin typeface="Courier New" panose="02070309020205020404" pitchFamily="49" charset="0"/>
                <a:cs typeface="Courier New" panose="02070309020205020404" pitchFamily="49" charset="0"/>
              </a:rPr>
              <a:t>Supply </a:t>
            </a:r>
            <a:r>
              <a:rPr lang="en-US" sz="2400" b="1" dirty="0" smtClean="0">
                <a:latin typeface="Courier New" panose="02070309020205020404" pitchFamily="49" charset="0"/>
                <a:cs typeface="Courier New" panose="02070309020205020404" pitchFamily="49" charset="0"/>
              </a:rPr>
              <a:t>Plunges</a:t>
            </a:r>
            <a:endParaRPr lang="en-US" sz="2000" b="1" dirty="0">
              <a:latin typeface="Courier New" panose="02070309020205020404" pitchFamily="49" charset="0"/>
              <a:cs typeface="Courier New" panose="02070309020205020404" pitchFamily="49" charset="0"/>
            </a:endParaRPr>
          </a:p>
        </p:txBody>
      </p:sp>
      <p:sp>
        <p:nvSpPr>
          <p:cNvPr id="5" name="TextBox 4"/>
          <p:cNvSpPr txBox="1"/>
          <p:nvPr/>
        </p:nvSpPr>
        <p:spPr>
          <a:xfrm>
            <a:off x="1" y="461665"/>
            <a:ext cx="12191999" cy="2954655"/>
          </a:xfrm>
          <a:prstGeom prst="rect">
            <a:avLst/>
          </a:prstGeom>
          <a:solidFill>
            <a:srgbClr val="CFF5FD"/>
          </a:solidFill>
        </p:spPr>
        <p:txBody>
          <a:bodyPr wrap="square" rtlCol="0">
            <a:spAutoFit/>
          </a:bodyPr>
          <a:lstStyle/>
          <a:p>
            <a:pPr algn="ctr"/>
            <a:r>
              <a:rPr lang="en-US" sz="2000" b="1" dirty="0" smtClean="0"/>
              <a:t>THE FIRST BANK </a:t>
            </a:r>
            <a:r>
              <a:rPr lang="en-US" sz="2000" b="1" dirty="0"/>
              <a:t>FAILURES, OCTOBER </a:t>
            </a:r>
            <a:r>
              <a:rPr lang="en-US" sz="2000" b="1" dirty="0" smtClean="0"/>
              <a:t>1930</a:t>
            </a:r>
          </a:p>
          <a:p>
            <a:pPr algn="ctr"/>
            <a:r>
              <a:rPr lang="en-US" sz="2000" b="1" dirty="0" smtClean="0"/>
              <a:t>NO RESTRICTION OF COVERTING DEPOSITS INTO CURRENCY!</a:t>
            </a:r>
          </a:p>
          <a:p>
            <a:pPr algn="ctr"/>
            <a:endParaRPr lang="en-US" sz="2000" b="1" dirty="0" smtClean="0"/>
          </a:p>
          <a:p>
            <a:r>
              <a:rPr lang="en-US" dirty="0" smtClean="0"/>
              <a:t>“…Under the pre-Federal Reserve banking system, the final months of 1930 would probably have seen a restriction… of convertibility of deposits into currency…</a:t>
            </a:r>
          </a:p>
          <a:p>
            <a:endParaRPr lang="en-US" dirty="0"/>
          </a:p>
          <a:p>
            <a:r>
              <a:rPr lang="en-US" dirty="0" smtClean="0"/>
              <a:t>…  restriction would almost certainly have prevented the subsequent waves of bank failures that were destined to come in 1931, 1932, and 1933, just as restriction in 1893 and 1907 had quickly ended bank suspensions arising primarily from lack of liquidity.”                                  		       							</a:t>
            </a:r>
          </a:p>
          <a:p>
            <a:r>
              <a:rPr lang="en-US" dirty="0"/>
              <a:t>	</a:t>
            </a:r>
            <a:r>
              <a:rPr lang="en-US" dirty="0" smtClean="0"/>
              <a:t>									 </a:t>
            </a:r>
            <a:r>
              <a:rPr lang="en-US" sz="1600" i="1" dirty="0" smtClean="0"/>
              <a:t>Friedman &amp; Schwartz, p. 311</a:t>
            </a:r>
            <a:endParaRPr lang="en-US" sz="1600" i="1" dirty="0"/>
          </a:p>
        </p:txBody>
      </p:sp>
      <p:sp>
        <p:nvSpPr>
          <p:cNvPr id="6" name="Rectangle 5"/>
          <p:cNvSpPr/>
          <p:nvPr/>
        </p:nvSpPr>
        <p:spPr>
          <a:xfrm>
            <a:off x="5087006" y="3927713"/>
            <a:ext cx="6096000" cy="1754326"/>
          </a:xfrm>
          <a:prstGeom prst="rect">
            <a:avLst/>
          </a:prstGeom>
        </p:spPr>
        <p:txBody>
          <a:bodyPr>
            <a:spAutoFit/>
          </a:bodyPr>
          <a:lstStyle/>
          <a:p>
            <a:r>
              <a:rPr lang="en-US" dirty="0"/>
              <a:t>During the early years of the Great Depression, runs on deposits forced hundreds of banks throughout Pennsylvania to liquidate their affairs and close their doors. Allentown lost six of its ten banks, and in Philadelphia more than fifty banks, most of them small, also failed, taking with them all of their depositors" savings. </a:t>
            </a:r>
          </a:p>
        </p:txBody>
      </p:sp>
      <p:pic>
        <p:nvPicPr>
          <p:cNvPr id="12292" name="Picture 4" descr="Customers stand outside the locked doors of the back, reading a sign on one of the do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75081"/>
            <a:ext cx="3799490" cy="319157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799490" y="5934670"/>
            <a:ext cx="3310758" cy="923330"/>
          </a:xfrm>
          <a:prstGeom prst="rect">
            <a:avLst/>
          </a:prstGeom>
        </p:spPr>
        <p:txBody>
          <a:bodyPr wrap="square">
            <a:spAutoFit/>
          </a:bodyPr>
          <a:lstStyle/>
          <a:p>
            <a:r>
              <a:rPr lang="en-US" dirty="0"/>
              <a:t>Run on the Erie National </a:t>
            </a:r>
            <a:r>
              <a:rPr lang="en-US" dirty="0" smtClean="0"/>
              <a:t>Bank</a:t>
            </a:r>
          </a:p>
          <a:p>
            <a:r>
              <a:rPr lang="en-US" dirty="0" smtClean="0"/>
              <a:t>Sixth </a:t>
            </a:r>
            <a:r>
              <a:rPr lang="en-US" dirty="0"/>
              <a:t>and Erie </a:t>
            </a:r>
            <a:r>
              <a:rPr lang="en-US" dirty="0" smtClean="0"/>
              <a:t>Avenue</a:t>
            </a:r>
          </a:p>
          <a:p>
            <a:r>
              <a:rPr lang="en-US" dirty="0" smtClean="0"/>
              <a:t>Philadelphia</a:t>
            </a:r>
            <a:r>
              <a:rPr lang="en-US" dirty="0"/>
              <a:t>, PA, 1931.</a:t>
            </a:r>
          </a:p>
        </p:txBody>
      </p:sp>
    </p:spTree>
    <p:extLst>
      <p:ext uri="{BB962C8B-B14F-4D97-AF65-F5344CB8AC3E}">
        <p14:creationId xmlns:p14="http://schemas.microsoft.com/office/powerpoint/2010/main" val="9882044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1999" cy="461665"/>
          </a:xfrm>
          <a:prstGeom prst="rect">
            <a:avLst/>
          </a:prstGeom>
          <a:solidFill>
            <a:srgbClr val="48D9F6"/>
          </a:solidFill>
        </p:spPr>
        <p:txBody>
          <a:bodyPr wrap="square">
            <a:spAutoFit/>
          </a:bodyPr>
          <a:lstStyle/>
          <a:p>
            <a:pPr marL="457200" indent="-457200" algn="ctr">
              <a:buFont typeface="+mj-lt"/>
              <a:buAutoNum type="arabicPeriod"/>
            </a:pPr>
            <a:r>
              <a:rPr lang="en-US" sz="2400" b="1" dirty="0">
                <a:latin typeface="Courier New" panose="02070309020205020404" pitchFamily="49" charset="0"/>
                <a:cs typeface="Courier New" panose="02070309020205020404" pitchFamily="49" charset="0"/>
              </a:rPr>
              <a:t>THE </a:t>
            </a:r>
            <a:r>
              <a:rPr lang="en-US" sz="2400" b="1" dirty="0" smtClean="0">
                <a:latin typeface="Courier New" panose="02070309020205020404" pitchFamily="49" charset="0"/>
                <a:cs typeface="Courier New" panose="02070309020205020404" pitchFamily="49" charset="0"/>
              </a:rPr>
              <a:t>DEPRESSION -  Money </a:t>
            </a:r>
            <a:r>
              <a:rPr lang="en-US" sz="2400" b="1" dirty="0">
                <a:latin typeface="Courier New" panose="02070309020205020404" pitchFamily="49" charset="0"/>
                <a:cs typeface="Courier New" panose="02070309020205020404" pitchFamily="49" charset="0"/>
              </a:rPr>
              <a:t>Supply </a:t>
            </a:r>
            <a:r>
              <a:rPr lang="en-US" sz="2400" b="1" dirty="0" smtClean="0">
                <a:latin typeface="Courier New" panose="02070309020205020404" pitchFamily="49" charset="0"/>
                <a:cs typeface="Courier New" panose="02070309020205020404" pitchFamily="49" charset="0"/>
              </a:rPr>
              <a:t>Plunges</a:t>
            </a:r>
            <a:endParaRPr lang="en-US" sz="2000" b="1" dirty="0">
              <a:latin typeface="Courier New" panose="02070309020205020404" pitchFamily="49" charset="0"/>
              <a:cs typeface="Courier New" panose="02070309020205020404" pitchFamily="49" charset="0"/>
            </a:endParaRPr>
          </a:p>
        </p:txBody>
      </p:sp>
      <p:sp>
        <p:nvSpPr>
          <p:cNvPr id="5" name="TextBox 4"/>
          <p:cNvSpPr txBox="1"/>
          <p:nvPr/>
        </p:nvSpPr>
        <p:spPr>
          <a:xfrm>
            <a:off x="1" y="461665"/>
            <a:ext cx="12191999" cy="2185214"/>
          </a:xfrm>
          <a:prstGeom prst="rect">
            <a:avLst/>
          </a:prstGeom>
          <a:solidFill>
            <a:srgbClr val="CFF5FD"/>
          </a:solidFill>
        </p:spPr>
        <p:txBody>
          <a:bodyPr wrap="square" rtlCol="0">
            <a:spAutoFit/>
          </a:bodyPr>
          <a:lstStyle/>
          <a:p>
            <a:pPr algn="ctr"/>
            <a:r>
              <a:rPr lang="en-US" sz="2000" b="1" dirty="0" smtClean="0"/>
              <a:t>THE FIRST BANK </a:t>
            </a:r>
            <a:r>
              <a:rPr lang="en-US" sz="2000" b="1" dirty="0"/>
              <a:t>FAILURES, OCTOBER 1930</a:t>
            </a:r>
            <a:endParaRPr lang="en-US" sz="2000" b="1" dirty="0" smtClean="0"/>
          </a:p>
          <a:p>
            <a:pPr algn="ctr"/>
            <a:endParaRPr lang="en-US" sz="2000" b="1" dirty="0"/>
          </a:p>
          <a:p>
            <a:pPr algn="ctr"/>
            <a:endParaRPr lang="en-US" sz="2000" b="1" dirty="0" smtClean="0"/>
          </a:p>
          <a:p>
            <a:r>
              <a:rPr lang="en-US" dirty="0" smtClean="0"/>
              <a:t>“…the existence of the Reserve System prevented concerted restriction…   by reducing the concern of stronger banks… since the System provided them with an escape mechanism in the form of discounting [borrowing from the Fed Bank]…and… by supporting the general assumption that such a move was made unnecessary by the establishment of the System.”</a:t>
            </a:r>
          </a:p>
          <a:p>
            <a:r>
              <a:rPr lang="en-US" dirty="0" smtClean="0"/>
              <a:t>										Friedman &amp; Schwartz, p. 311 </a:t>
            </a:r>
            <a:endParaRPr lang="en-US" dirty="0"/>
          </a:p>
        </p:txBody>
      </p:sp>
      <p:sp>
        <p:nvSpPr>
          <p:cNvPr id="3" name="TextBox 2"/>
          <p:cNvSpPr txBox="1"/>
          <p:nvPr/>
        </p:nvSpPr>
        <p:spPr>
          <a:xfrm>
            <a:off x="0" y="723275"/>
            <a:ext cx="12192000" cy="400110"/>
          </a:xfrm>
          <a:prstGeom prst="rect">
            <a:avLst/>
          </a:prstGeom>
          <a:noFill/>
        </p:spPr>
        <p:txBody>
          <a:bodyPr wrap="square" rtlCol="0">
            <a:spAutoFit/>
          </a:bodyPr>
          <a:lstStyle/>
          <a:p>
            <a:pPr algn="ctr"/>
            <a:r>
              <a:rPr lang="en-US" sz="2000" b="1" dirty="0" smtClean="0"/>
              <a:t>BANKS OUTSIDE THE SYSTEM FACED LIQUIDITY CRISES – NO ACCESS TO FED DISCOUNT WINDOW</a:t>
            </a:r>
            <a:endParaRPr lang="en-US" sz="2000" b="1" dirty="0"/>
          </a:p>
        </p:txBody>
      </p:sp>
      <p:pic>
        <p:nvPicPr>
          <p:cNvPr id="13314" name="Picture 2" descr="In downtown St. Petersburg in 1931, there was panic in the streets and a real live run on a bank - Central National Bank and Trust is no more. Note the time on the clock: 10:05.31St Presidents, Real Living, National Banks, Downtown St, Herbert Hoover, Central Nation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00166"/>
            <a:ext cx="5927834" cy="415783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096000" y="4317417"/>
            <a:ext cx="6096000" cy="923330"/>
          </a:xfrm>
          <a:prstGeom prst="rect">
            <a:avLst/>
          </a:prstGeom>
        </p:spPr>
        <p:txBody>
          <a:bodyPr>
            <a:spAutoFit/>
          </a:bodyPr>
          <a:lstStyle/>
          <a:p>
            <a:r>
              <a:rPr lang="en-US" b="1" dirty="0" smtClean="0"/>
              <a:t>St</a:t>
            </a:r>
            <a:r>
              <a:rPr lang="en-US" b="1" dirty="0"/>
              <a:t>. </a:t>
            </a:r>
            <a:r>
              <a:rPr lang="en-US" b="1" dirty="0" smtClean="0"/>
              <a:t>Petersburg, Florida, 1931:   there </a:t>
            </a:r>
            <a:r>
              <a:rPr lang="en-US" b="1" dirty="0"/>
              <a:t>was panic in the streets and a real live run on a bank - Central National Bank and Trust is no more. </a:t>
            </a:r>
          </a:p>
        </p:txBody>
      </p:sp>
    </p:spTree>
    <p:extLst>
      <p:ext uri="{BB962C8B-B14F-4D97-AF65-F5344CB8AC3E}">
        <p14:creationId xmlns:p14="http://schemas.microsoft.com/office/powerpoint/2010/main" val="23858877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380672"/>
            <a:ext cx="12192000" cy="1200329"/>
          </a:xfrm>
          <a:prstGeom prst="rect">
            <a:avLst/>
          </a:prstGeom>
          <a:solidFill>
            <a:srgbClr val="FFFF00"/>
          </a:solidFill>
        </p:spPr>
        <p:txBody>
          <a:bodyPr wrap="square">
            <a:spAutoFit/>
          </a:bodyPr>
          <a:lstStyle/>
          <a:p>
            <a:pPr algn="ctr"/>
            <a:r>
              <a:rPr lang="en-US" dirty="0" smtClean="0">
                <a:latin typeface="Lucida Sans Unicode" panose="020B0602030504020204" pitchFamily="34" charset="0"/>
              </a:rPr>
              <a:t>BANK MONEY STOCK PLUMMETED:  bank currency and deposits down.</a:t>
            </a:r>
          </a:p>
          <a:p>
            <a:endParaRPr lang="en-US" dirty="0">
              <a:latin typeface="Lucida Sans Unicode" panose="020B0602030504020204" pitchFamily="34" charset="0"/>
            </a:endParaRPr>
          </a:p>
          <a:p>
            <a:r>
              <a:rPr lang="en-US" dirty="0" smtClean="0">
                <a:latin typeface="Lucida Sans Unicode" panose="020B0602030504020204" pitchFamily="34" charset="0"/>
              </a:rPr>
              <a:t>As </a:t>
            </a:r>
            <a:r>
              <a:rPr lang="en-US" dirty="0">
                <a:latin typeface="Lucida Sans Unicode" panose="020B0602030504020204" pitchFamily="34" charset="0"/>
              </a:rPr>
              <a:t>the stock of money declined, the prices of goods necessarily followed</a:t>
            </a:r>
            <a:r>
              <a:rPr lang="en-US" dirty="0" smtClean="0">
                <a:latin typeface="Lucida Sans Unicode" panose="020B0602030504020204" pitchFamily="34" charset="0"/>
              </a:rPr>
              <a:t>.</a:t>
            </a:r>
          </a:p>
          <a:p>
            <a:r>
              <a:rPr lang="en-US" dirty="0" smtClean="0">
                <a:latin typeface="Lucida Sans Unicode" panose="020B0602030504020204" pitchFamily="34" charset="0"/>
              </a:rPr>
              <a:t>Deflation caused bankruptcies, unemployment, hunger, and human misery.</a:t>
            </a:r>
            <a:endParaRPr lang="en-US" dirty="0"/>
          </a:p>
        </p:txBody>
      </p:sp>
      <p:sp>
        <p:nvSpPr>
          <p:cNvPr id="3" name="Rectangle 2"/>
          <p:cNvSpPr/>
          <p:nvPr/>
        </p:nvSpPr>
        <p:spPr>
          <a:xfrm>
            <a:off x="0" y="0"/>
            <a:ext cx="12191999" cy="461665"/>
          </a:xfrm>
          <a:prstGeom prst="rect">
            <a:avLst/>
          </a:prstGeom>
          <a:solidFill>
            <a:srgbClr val="48D9F6"/>
          </a:solidFill>
        </p:spPr>
        <p:txBody>
          <a:bodyPr wrap="square">
            <a:spAutoFit/>
          </a:bodyPr>
          <a:lstStyle/>
          <a:p>
            <a:pPr marL="457200" indent="-457200" algn="ctr">
              <a:buFont typeface="+mj-lt"/>
              <a:buAutoNum type="arabicPeriod"/>
            </a:pPr>
            <a:r>
              <a:rPr lang="en-US" sz="2400" b="1" dirty="0">
                <a:latin typeface="Courier New" panose="02070309020205020404" pitchFamily="49" charset="0"/>
                <a:cs typeface="Courier New" panose="02070309020205020404" pitchFamily="49" charset="0"/>
              </a:rPr>
              <a:t>THE </a:t>
            </a:r>
            <a:r>
              <a:rPr lang="en-US" sz="2400" b="1" dirty="0" smtClean="0">
                <a:latin typeface="Courier New" panose="02070309020205020404" pitchFamily="49" charset="0"/>
                <a:cs typeface="Courier New" panose="02070309020205020404" pitchFamily="49" charset="0"/>
              </a:rPr>
              <a:t>DEPRESSION -  Money </a:t>
            </a:r>
            <a:r>
              <a:rPr lang="en-US" sz="2400" b="1" dirty="0">
                <a:latin typeface="Courier New" panose="02070309020205020404" pitchFamily="49" charset="0"/>
                <a:cs typeface="Courier New" panose="02070309020205020404" pitchFamily="49" charset="0"/>
              </a:rPr>
              <a:t>Supply </a:t>
            </a:r>
            <a:r>
              <a:rPr lang="en-US" sz="2400" b="1" dirty="0" smtClean="0">
                <a:latin typeface="Courier New" panose="02070309020205020404" pitchFamily="49" charset="0"/>
                <a:cs typeface="Courier New" panose="02070309020205020404" pitchFamily="49" charset="0"/>
              </a:rPr>
              <a:t>Plunges</a:t>
            </a:r>
            <a:endParaRPr lang="en-US" sz="2000" b="1" dirty="0">
              <a:latin typeface="Courier New" panose="02070309020205020404" pitchFamily="49" charset="0"/>
              <a:cs typeface="Courier New" panose="02070309020205020404" pitchFamily="49" charset="0"/>
            </a:endParaRPr>
          </a:p>
        </p:txBody>
      </p:sp>
      <p:sp>
        <p:nvSpPr>
          <p:cNvPr id="4" name="TextBox 3"/>
          <p:cNvSpPr txBox="1"/>
          <p:nvPr/>
        </p:nvSpPr>
        <p:spPr>
          <a:xfrm>
            <a:off x="0" y="992347"/>
            <a:ext cx="8371489" cy="3477875"/>
          </a:xfrm>
          <a:prstGeom prst="rect">
            <a:avLst/>
          </a:prstGeom>
          <a:solidFill>
            <a:srgbClr val="CFF5FD"/>
          </a:solidFill>
        </p:spPr>
        <p:txBody>
          <a:bodyPr wrap="square" rtlCol="0">
            <a:spAutoFit/>
          </a:bodyPr>
          <a:lstStyle/>
          <a:p>
            <a:pPr algn="ctr"/>
            <a:r>
              <a:rPr lang="en-US" sz="2000" b="1" dirty="0" smtClean="0"/>
              <a:t>THE SECOND BANKING CRISIS –  MARCH, 1931</a:t>
            </a:r>
          </a:p>
          <a:p>
            <a:pPr algn="ctr"/>
            <a:endParaRPr lang="en-US" sz="2000" b="1" dirty="0"/>
          </a:p>
          <a:p>
            <a:endParaRPr lang="en-US" sz="2000" b="1" dirty="0" smtClean="0"/>
          </a:p>
          <a:p>
            <a:r>
              <a:rPr lang="en-US" sz="2000" b="1" dirty="0" smtClean="0"/>
              <a:t>“From March on, the public resumed converting deposits into currency, and from April on, banks started… liquidating available assets in order to meet both the public’s demand for currency and their own desire for liquidity…</a:t>
            </a:r>
          </a:p>
          <a:p>
            <a:endParaRPr lang="en-US" sz="2000" b="1" dirty="0"/>
          </a:p>
          <a:p>
            <a:r>
              <a:rPr lang="en-US" sz="2000" b="1" dirty="0" smtClean="0"/>
              <a:t>Currency was being withdrawn internally by depositors justifiably fearful for the safety of banks, and gold was being withdrawn externally by foreigners fearful for the maintenance of the gold standard.”  							</a:t>
            </a:r>
            <a:r>
              <a:rPr lang="en-US" b="1" dirty="0" smtClean="0"/>
              <a:t>Friedman &amp; Schwartz, p. 313</a:t>
            </a:r>
          </a:p>
        </p:txBody>
      </p:sp>
      <p:pic>
        <p:nvPicPr>
          <p:cNvPr id="15362" name="Picture 2" descr="http://www.mi2g.com/images/g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71491" y="548697"/>
            <a:ext cx="3820509" cy="474494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167757" y="1310559"/>
            <a:ext cx="4435766" cy="369332"/>
          </a:xfrm>
          <a:prstGeom prst="rect">
            <a:avLst/>
          </a:prstGeom>
          <a:noFill/>
        </p:spPr>
        <p:txBody>
          <a:bodyPr wrap="none" rtlCol="0">
            <a:spAutoFit/>
          </a:bodyPr>
          <a:lstStyle/>
          <a:p>
            <a:r>
              <a:rPr lang="en-US" b="1" dirty="0" smtClean="0"/>
              <a:t>THE PUBLIC RESUMED WITHDRAWING CASH</a:t>
            </a:r>
            <a:endParaRPr lang="en-US" b="1" dirty="0"/>
          </a:p>
        </p:txBody>
      </p:sp>
    </p:spTree>
    <p:extLst>
      <p:ext uri="{BB962C8B-B14F-4D97-AF65-F5344CB8AC3E}">
        <p14:creationId xmlns:p14="http://schemas.microsoft.com/office/powerpoint/2010/main" val="13886002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0"/>
            <a:ext cx="6274676" cy="830997"/>
          </a:xfrm>
          <a:prstGeom prst="rect">
            <a:avLst/>
          </a:prstGeom>
          <a:solidFill>
            <a:srgbClr val="FFFF00"/>
          </a:solidFill>
        </p:spPr>
        <p:txBody>
          <a:bodyPr wrap="square">
            <a:spAutoFit/>
          </a:bodyPr>
          <a:lstStyle/>
          <a:p>
            <a:pPr lvl="1" indent="-457200">
              <a:buFont typeface="+mj-lt"/>
              <a:buAutoNum type="arabicPeriod"/>
            </a:pPr>
            <a:r>
              <a:rPr lang="en-US" sz="2400" b="1" dirty="0">
                <a:latin typeface="Courier New" panose="02070309020205020404" pitchFamily="49" charset="0"/>
                <a:cs typeface="Courier New" panose="02070309020205020404" pitchFamily="49" charset="0"/>
              </a:rPr>
              <a:t>THE </a:t>
            </a:r>
            <a:r>
              <a:rPr lang="en-US" sz="2400" b="1" dirty="0" smtClean="0">
                <a:latin typeface="Courier New" panose="02070309020205020404" pitchFamily="49" charset="0"/>
                <a:cs typeface="Courier New" panose="02070309020205020404" pitchFamily="49" charset="0"/>
              </a:rPr>
              <a:t>DEPRESSION</a:t>
            </a:r>
            <a:r>
              <a:rPr lang="en-US" sz="2000" b="1" dirty="0" smtClean="0">
                <a:latin typeface="Courier New" panose="02070309020205020404" pitchFamily="49" charset="0"/>
                <a:cs typeface="Courier New" panose="02070309020205020404" pitchFamily="49" charset="0"/>
              </a:rPr>
              <a:t> - Britain </a:t>
            </a:r>
            <a:r>
              <a:rPr lang="en-US" sz="2000" b="1" dirty="0">
                <a:latin typeface="Courier New" panose="02070309020205020404" pitchFamily="49" charset="0"/>
                <a:cs typeface="Courier New" panose="02070309020205020404" pitchFamily="49" charset="0"/>
              </a:rPr>
              <a:t>Forced to Abandon Its </a:t>
            </a:r>
            <a:r>
              <a:rPr lang="en-US" sz="2400" b="1" dirty="0">
                <a:latin typeface="Courier New" panose="02070309020205020404" pitchFamily="49" charset="0"/>
                <a:cs typeface="Courier New" panose="02070309020205020404" pitchFamily="49" charset="0"/>
              </a:rPr>
              <a:t>Gold Standard </a:t>
            </a:r>
            <a:r>
              <a:rPr lang="en-US" sz="2400" b="1" dirty="0" smtClean="0">
                <a:latin typeface="Courier New" panose="02070309020205020404" pitchFamily="49" charset="0"/>
                <a:cs typeface="Courier New" panose="02070309020205020404" pitchFamily="49" charset="0"/>
              </a:rPr>
              <a:t>Folly</a:t>
            </a:r>
            <a:endParaRPr lang="en-US" sz="2000" b="1" dirty="0">
              <a:latin typeface="Courier New" panose="02070309020205020404" pitchFamily="49" charset="0"/>
              <a:cs typeface="Courier New" panose="02070309020205020404" pitchFamily="49" charset="0"/>
            </a:endParaRPr>
          </a:p>
        </p:txBody>
      </p:sp>
      <p:sp>
        <p:nvSpPr>
          <p:cNvPr id="2" name="TextBox 1"/>
          <p:cNvSpPr txBox="1"/>
          <p:nvPr/>
        </p:nvSpPr>
        <p:spPr>
          <a:xfrm>
            <a:off x="0" y="830997"/>
            <a:ext cx="6274677" cy="1015663"/>
          </a:xfrm>
          <a:prstGeom prst="rect">
            <a:avLst/>
          </a:prstGeom>
          <a:solidFill>
            <a:srgbClr val="FFFF8F"/>
          </a:solidFill>
        </p:spPr>
        <p:txBody>
          <a:bodyPr wrap="square" rtlCol="0">
            <a:spAutoFit/>
          </a:bodyPr>
          <a:lstStyle/>
          <a:p>
            <a:pPr algn="ctr"/>
            <a:r>
              <a:rPr lang="en-US" sz="2000" b="1" dirty="0" smtClean="0"/>
              <a:t>September 21, 1931</a:t>
            </a:r>
          </a:p>
          <a:p>
            <a:pPr algn="ctr"/>
            <a:r>
              <a:rPr lang="en-US" sz="2000" b="1" dirty="0" smtClean="0"/>
              <a:t>After runs on sterling precipitated by France and the Netherlands, Britain abandoned the gold standard.</a:t>
            </a:r>
            <a:endParaRPr lang="en-US" sz="2000" b="1" dirty="0"/>
          </a:p>
        </p:txBody>
      </p:sp>
      <p:sp>
        <p:nvSpPr>
          <p:cNvPr id="4" name="TextBox 3"/>
          <p:cNvSpPr txBox="1"/>
          <p:nvPr/>
        </p:nvSpPr>
        <p:spPr>
          <a:xfrm>
            <a:off x="1" y="2321004"/>
            <a:ext cx="6212998" cy="4278094"/>
          </a:xfrm>
          <a:prstGeom prst="rect">
            <a:avLst/>
          </a:prstGeom>
          <a:noFill/>
        </p:spPr>
        <p:txBody>
          <a:bodyPr wrap="square" rtlCol="0">
            <a:spAutoFit/>
          </a:bodyPr>
          <a:lstStyle/>
          <a:p>
            <a:r>
              <a:rPr lang="en-US" dirty="0" smtClean="0"/>
              <a:t>“Even after the crash, up to mid-1931, the Fed continued to support the Bank of England’s failing gold standard, extending loans to European banks while denying them to domestic industry.</a:t>
            </a:r>
          </a:p>
          <a:p>
            <a:endParaRPr lang="en-US" dirty="0"/>
          </a:p>
          <a:p>
            <a:r>
              <a:rPr lang="en-US" dirty="0" smtClean="0"/>
              <a:t>In mid-1931, the FRB of New York and other FRBs were buying commercial paper from the Bank of England and the central banks of Austria, Hungary and Germany, totaling $145 million.”</a:t>
            </a:r>
          </a:p>
          <a:p>
            <a:r>
              <a:rPr lang="en-US" dirty="0"/>
              <a:t> </a:t>
            </a:r>
            <a:r>
              <a:rPr lang="en-US" dirty="0" smtClean="0"/>
              <a:t>                                                                   </a:t>
            </a:r>
            <a:r>
              <a:rPr lang="en-US" sz="1600" dirty="0" err="1" smtClean="0"/>
              <a:t>Zarlenga</a:t>
            </a:r>
            <a:r>
              <a:rPr lang="en-US" sz="1600" dirty="0" smtClean="0"/>
              <a:t>, </a:t>
            </a:r>
            <a:r>
              <a:rPr lang="en-US" sz="1600" i="1" dirty="0" smtClean="0"/>
              <a:t>LSM</a:t>
            </a:r>
            <a:r>
              <a:rPr lang="en-US" sz="1600" dirty="0" smtClean="0"/>
              <a:t>, pp. 548-549</a:t>
            </a:r>
          </a:p>
          <a:p>
            <a:endParaRPr lang="en-US" sz="1600" dirty="0"/>
          </a:p>
          <a:p>
            <a:r>
              <a:rPr lang="en-US" sz="1600" dirty="0" smtClean="0"/>
              <a:t>Britain’s departure from gold had little effect on the continuous decline</a:t>
            </a:r>
          </a:p>
          <a:p>
            <a:r>
              <a:rPr lang="en-US" sz="1600" dirty="0" smtClean="0"/>
              <a:t>of the country at an annual rate of:</a:t>
            </a:r>
          </a:p>
          <a:p>
            <a:endParaRPr lang="en-US" sz="1600" dirty="0"/>
          </a:p>
          <a:p>
            <a:pPr lvl="2"/>
            <a:r>
              <a:rPr lang="en-US" sz="1600" dirty="0" smtClean="0"/>
              <a:t>	31% decline in personal income</a:t>
            </a:r>
          </a:p>
          <a:p>
            <a:pPr lvl="2"/>
            <a:r>
              <a:rPr lang="en-US" sz="1600" dirty="0"/>
              <a:t>	32% for production</a:t>
            </a:r>
          </a:p>
          <a:p>
            <a:pPr lvl="2"/>
            <a:r>
              <a:rPr lang="en-US" sz="1600" dirty="0"/>
              <a:t>	</a:t>
            </a:r>
            <a:r>
              <a:rPr lang="en-US" sz="1600" dirty="0" smtClean="0"/>
              <a:t>14% for wholesale prices</a:t>
            </a:r>
            <a:endParaRPr lang="en-US" sz="16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2998" y="0"/>
            <a:ext cx="5979002" cy="6858000"/>
          </a:xfrm>
          <a:prstGeom prst="rect">
            <a:avLst/>
          </a:prstGeom>
        </p:spPr>
      </p:pic>
    </p:spTree>
    <p:extLst>
      <p:ext uri="{BB962C8B-B14F-4D97-AF65-F5344CB8AC3E}">
        <p14:creationId xmlns:p14="http://schemas.microsoft.com/office/powerpoint/2010/main" val="29722193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http://hobosofthegd.yolasite.com/resources/hobo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399"/>
            <a:ext cx="6858000" cy="59436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858000" y="1718440"/>
            <a:ext cx="5334000" cy="3416320"/>
          </a:xfrm>
          <a:prstGeom prst="rect">
            <a:avLst/>
          </a:prstGeom>
        </p:spPr>
        <p:txBody>
          <a:bodyPr wrap="square">
            <a:spAutoFit/>
          </a:bodyPr>
          <a:lstStyle/>
          <a:p>
            <a:r>
              <a:rPr lang="en-US" dirty="0"/>
              <a:t>To support the family and decrease the financial burden, many teenagers left their home and hopped onto freight trains. They were called hoboes and they said they “ride the rails</a:t>
            </a:r>
            <a:r>
              <a:rPr lang="en-US" b="1" dirty="0" smtClean="0"/>
              <a:t>”...   </a:t>
            </a:r>
            <a:r>
              <a:rPr lang="en-US" dirty="0" smtClean="0"/>
              <a:t>They </a:t>
            </a:r>
            <a:r>
              <a:rPr lang="en-US" dirty="0"/>
              <a:t>made shelters with cardboard boxes, branches, and abandoned stuffs. In the camp, they shared food and slept</a:t>
            </a:r>
            <a:r>
              <a:rPr lang="en-US" dirty="0" smtClean="0"/>
              <a:t>.</a:t>
            </a:r>
          </a:p>
          <a:p>
            <a:endParaRPr lang="en-US" dirty="0"/>
          </a:p>
          <a:p>
            <a:r>
              <a:rPr lang="en-US" dirty="0" smtClean="0"/>
              <a:t>… shacks </a:t>
            </a:r>
            <a:r>
              <a:rPr lang="en-US" dirty="0"/>
              <a:t>were built near a town dump to make it easier to find food, clothes, and trash. They named themselves Hoovervilles because many people thought President Herbert Hoover didn’t try hard enough to solve the economic difficulties.</a:t>
            </a:r>
          </a:p>
        </p:txBody>
      </p:sp>
      <p:sp>
        <p:nvSpPr>
          <p:cNvPr id="5" name="Rectangle 4"/>
          <p:cNvSpPr/>
          <p:nvPr/>
        </p:nvSpPr>
        <p:spPr>
          <a:xfrm>
            <a:off x="0" y="0"/>
            <a:ext cx="12191999" cy="461665"/>
          </a:xfrm>
          <a:prstGeom prst="rect">
            <a:avLst/>
          </a:prstGeom>
          <a:solidFill>
            <a:srgbClr val="48D9F6"/>
          </a:solidFill>
        </p:spPr>
        <p:txBody>
          <a:bodyPr wrap="square">
            <a:spAutoFit/>
          </a:bodyPr>
          <a:lstStyle/>
          <a:p>
            <a:pPr marL="457200" indent="-457200" algn="ctr">
              <a:buFont typeface="+mj-lt"/>
              <a:buAutoNum type="arabicPeriod"/>
            </a:pPr>
            <a:r>
              <a:rPr lang="en-US" sz="2400" b="1" dirty="0">
                <a:latin typeface="Courier New" panose="02070309020205020404" pitchFamily="49" charset="0"/>
                <a:cs typeface="Courier New" panose="02070309020205020404" pitchFamily="49" charset="0"/>
              </a:rPr>
              <a:t>THE </a:t>
            </a:r>
            <a:r>
              <a:rPr lang="en-US" sz="2400" b="1" dirty="0" smtClean="0">
                <a:latin typeface="Courier New" panose="02070309020205020404" pitchFamily="49" charset="0"/>
                <a:cs typeface="Courier New" panose="02070309020205020404" pitchFamily="49" charset="0"/>
              </a:rPr>
              <a:t>DEPRESSION -  Hoboes</a:t>
            </a:r>
            <a:endParaRPr lang="en-US" sz="20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852113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461665"/>
            <a:ext cx="12191999" cy="400110"/>
          </a:xfrm>
          <a:prstGeom prst="rect">
            <a:avLst/>
          </a:prstGeom>
          <a:solidFill>
            <a:srgbClr val="E7FFE7"/>
          </a:solidFill>
        </p:spPr>
        <p:txBody>
          <a:bodyPr wrap="square" rtlCol="0">
            <a:spAutoFit/>
          </a:bodyPr>
          <a:lstStyle/>
          <a:p>
            <a:pPr algn="ctr"/>
            <a:r>
              <a:rPr lang="en-US" sz="2000" dirty="0"/>
              <a:t>Every major town and city had a “</a:t>
            </a:r>
            <a:r>
              <a:rPr lang="en-US" sz="2000" dirty="0" err="1"/>
              <a:t>Hooverville</a:t>
            </a:r>
            <a:r>
              <a:rPr lang="en-US" sz="2000" dirty="0"/>
              <a:t>”, which was a collection of huts and shacks housing the </a:t>
            </a:r>
            <a:r>
              <a:rPr lang="en-US" sz="2000" dirty="0" smtClean="0"/>
              <a:t>homeless.</a:t>
            </a:r>
            <a:endParaRPr lang="en-US" sz="16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5636" y="884907"/>
            <a:ext cx="4553863" cy="3216166"/>
          </a:xfrm>
          <a:prstGeom prst="rect">
            <a:avLst/>
          </a:prstGeom>
        </p:spPr>
      </p:pic>
      <p:sp>
        <p:nvSpPr>
          <p:cNvPr id="3" name="Rectangle 2"/>
          <p:cNvSpPr/>
          <p:nvPr/>
        </p:nvSpPr>
        <p:spPr>
          <a:xfrm>
            <a:off x="7541173" y="923330"/>
            <a:ext cx="3589282" cy="615553"/>
          </a:xfrm>
          <a:prstGeom prst="rect">
            <a:avLst/>
          </a:prstGeom>
        </p:spPr>
        <p:txBody>
          <a:bodyPr wrap="square">
            <a:spAutoFit/>
          </a:bodyPr>
          <a:lstStyle/>
          <a:p>
            <a:r>
              <a:rPr lang="en-US" dirty="0" smtClean="0"/>
              <a:t>“</a:t>
            </a:r>
            <a:r>
              <a:rPr lang="en-US" dirty="0" err="1" smtClean="0"/>
              <a:t>Hooverville</a:t>
            </a:r>
            <a:r>
              <a:rPr lang="en-US" dirty="0" smtClean="0"/>
              <a:t>, Central Ohio, 1938</a:t>
            </a:r>
            <a:r>
              <a:rPr lang="en-US" dirty="0"/>
              <a:t>. </a:t>
            </a:r>
            <a:endParaRPr lang="en-US" dirty="0" smtClean="0"/>
          </a:p>
          <a:p>
            <a:r>
              <a:rPr lang="en-US" sz="1600" dirty="0" smtClean="0"/>
              <a:t>Farm Security Administration/Office</a:t>
            </a:r>
            <a:endParaRPr lang="en-US" sz="1600" dirty="0"/>
          </a:p>
        </p:txBody>
      </p:sp>
      <p:sp>
        <p:nvSpPr>
          <p:cNvPr id="4" name="Rectangle 3"/>
          <p:cNvSpPr/>
          <p:nvPr/>
        </p:nvSpPr>
        <p:spPr>
          <a:xfrm>
            <a:off x="0" y="4463874"/>
            <a:ext cx="7408478" cy="2031325"/>
          </a:xfrm>
          <a:prstGeom prst="rect">
            <a:avLst/>
          </a:prstGeom>
        </p:spPr>
        <p:txBody>
          <a:bodyPr wrap="square">
            <a:spAutoFit/>
          </a:bodyPr>
          <a:lstStyle/>
          <a:p>
            <a:r>
              <a:rPr lang="en-US" dirty="0"/>
              <a:t>By 1932, one of every four workers was unemployed. </a:t>
            </a:r>
            <a:r>
              <a:rPr lang="en-US" dirty="0" smtClean="0"/>
              <a:t> Banks </a:t>
            </a:r>
            <a:r>
              <a:rPr lang="en-US" dirty="0"/>
              <a:t>failed and life savings were lost, leaving many Americans destitute. </a:t>
            </a:r>
            <a:r>
              <a:rPr lang="en-US" dirty="0" smtClean="0"/>
              <a:t> With </a:t>
            </a:r>
            <a:r>
              <a:rPr lang="en-US" dirty="0"/>
              <a:t>no job and no savings, thousands of Americans lost their homes. </a:t>
            </a:r>
            <a:r>
              <a:rPr lang="en-US" dirty="0" smtClean="0"/>
              <a:t> The </a:t>
            </a:r>
            <a:r>
              <a:rPr lang="en-US" dirty="0"/>
              <a:t>poor congregated in cardboard shacks in so-called Hoovervilles on the edges of cities across the nation; hundreds of thousands of the unemployed roamed the country on foot and in boxcars in futile search of jobs. </a:t>
            </a:r>
            <a:r>
              <a:rPr lang="en-US" dirty="0" smtClean="0"/>
              <a:t>  Although </a:t>
            </a:r>
            <a:r>
              <a:rPr lang="en-US" dirty="0"/>
              <a:t>few starved, hunger and malnutrition affected many.</a:t>
            </a:r>
          </a:p>
        </p:txBody>
      </p:sp>
      <p:sp>
        <p:nvSpPr>
          <p:cNvPr id="5" name="Rectangle 4"/>
          <p:cNvSpPr/>
          <p:nvPr/>
        </p:nvSpPr>
        <p:spPr>
          <a:xfrm>
            <a:off x="0" y="0"/>
            <a:ext cx="12191999" cy="461665"/>
          </a:xfrm>
          <a:prstGeom prst="rect">
            <a:avLst/>
          </a:prstGeom>
          <a:solidFill>
            <a:srgbClr val="ADFF93"/>
          </a:solidFill>
        </p:spPr>
        <p:txBody>
          <a:bodyPr wrap="square">
            <a:spAutoFit/>
          </a:bodyPr>
          <a:lstStyle/>
          <a:p>
            <a:pPr marL="457200" indent="-457200" algn="ctr">
              <a:buFont typeface="+mj-lt"/>
              <a:buAutoNum type="arabicPeriod"/>
            </a:pPr>
            <a:r>
              <a:rPr lang="en-US" sz="2400" b="1" dirty="0">
                <a:latin typeface="Courier New" panose="02070309020205020404" pitchFamily="49" charset="0"/>
                <a:cs typeface="Courier New" panose="02070309020205020404" pitchFamily="49" charset="0"/>
              </a:rPr>
              <a:t>THE </a:t>
            </a:r>
            <a:r>
              <a:rPr lang="en-US" sz="2400" b="1" dirty="0" smtClean="0">
                <a:latin typeface="Courier New" panose="02070309020205020404" pitchFamily="49" charset="0"/>
                <a:cs typeface="Courier New" panose="02070309020205020404" pitchFamily="49" charset="0"/>
              </a:rPr>
              <a:t>DEPRESSION - </a:t>
            </a:r>
            <a:r>
              <a:rPr lang="en-US" sz="2400" b="1" dirty="0" err="1" smtClean="0">
                <a:latin typeface="Courier New" panose="02070309020205020404" pitchFamily="49" charset="0"/>
                <a:cs typeface="Courier New" panose="02070309020205020404" pitchFamily="49" charset="0"/>
              </a:rPr>
              <a:t>Hoovervilles</a:t>
            </a:r>
            <a:endParaRPr lang="en-US" sz="2000" b="1" dirty="0">
              <a:latin typeface="Courier New" panose="02070309020205020404" pitchFamily="49" charset="0"/>
              <a:cs typeface="Courier New" panose="02070309020205020404" pitchFamily="49" charset="0"/>
            </a:endParaRPr>
          </a:p>
        </p:txBody>
      </p:sp>
      <p:pic>
        <p:nvPicPr>
          <p:cNvPr id="7" name="Picture 2" descr="http://3219a2.medialib.glogster.com/media/cb/cbdc738fbb2d816f4b60199eb001171001e9871beab9deaff8899df6c7cedb42/hooverville072seattlepzf8-jp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499" y="2790824"/>
            <a:ext cx="4762500" cy="4067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19700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0" y="461665"/>
            <a:ext cx="12191999" cy="646331"/>
          </a:xfrm>
          <a:prstGeom prst="rect">
            <a:avLst/>
          </a:prstGeom>
          <a:solidFill>
            <a:srgbClr val="E7FFE7"/>
          </a:solidFill>
        </p:spPr>
        <p:txBody>
          <a:bodyPr wrap="square" rtlCol="0">
            <a:spAutoFit/>
          </a:bodyPr>
          <a:lstStyle/>
          <a:p>
            <a:r>
              <a:rPr lang="en-US" dirty="0" smtClean="0"/>
              <a:t>“The collapse spread from the U.S. to Europe and the rest of the world, except China, which was on a silver standard, not a gold standard, and was hardly affected.”                                                                                                                                      </a:t>
            </a:r>
            <a:r>
              <a:rPr lang="en-US" sz="1400" dirty="0" err="1" smtClean="0"/>
              <a:t>Zarlenga</a:t>
            </a:r>
            <a:r>
              <a:rPr lang="en-US" sz="1400" dirty="0" smtClean="0"/>
              <a:t>, </a:t>
            </a:r>
            <a:r>
              <a:rPr lang="en-US" sz="1400" i="1" dirty="0" smtClean="0"/>
              <a:t>LSM</a:t>
            </a:r>
            <a:r>
              <a:rPr lang="en-US" sz="1400" dirty="0" smtClean="0"/>
              <a:t>, p. 548</a:t>
            </a:r>
            <a:r>
              <a:rPr lang="en-US" dirty="0"/>
              <a:t>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9" y="2945289"/>
            <a:ext cx="6086475" cy="3688404"/>
          </a:xfrm>
          <a:prstGeom prst="rect">
            <a:avLst/>
          </a:prstGeom>
        </p:spPr>
      </p:pic>
      <p:sp>
        <p:nvSpPr>
          <p:cNvPr id="5" name="Rectangle 4"/>
          <p:cNvSpPr/>
          <p:nvPr/>
        </p:nvSpPr>
        <p:spPr>
          <a:xfrm>
            <a:off x="7151305" y="6567570"/>
            <a:ext cx="4440621" cy="369332"/>
          </a:xfrm>
          <a:prstGeom prst="rect">
            <a:avLst/>
          </a:prstGeom>
        </p:spPr>
        <p:txBody>
          <a:bodyPr wrap="square">
            <a:spAutoFit/>
          </a:bodyPr>
          <a:lstStyle/>
          <a:p>
            <a:r>
              <a:rPr lang="en-US" b="1" dirty="0"/>
              <a:t>Riot outside Colonial Building, 5 April </a:t>
            </a:r>
            <a:r>
              <a:rPr lang="en-US" b="1" dirty="0" smtClean="0"/>
              <a:t>1932</a:t>
            </a:r>
            <a:endParaRPr lang="en-US" dirty="0"/>
          </a:p>
        </p:txBody>
      </p:sp>
      <p:sp>
        <p:nvSpPr>
          <p:cNvPr id="6" name="Rectangle 5"/>
          <p:cNvSpPr/>
          <p:nvPr/>
        </p:nvSpPr>
        <p:spPr>
          <a:xfrm>
            <a:off x="-37716" y="3430379"/>
            <a:ext cx="6096000" cy="3416320"/>
          </a:xfrm>
          <a:prstGeom prst="rect">
            <a:avLst/>
          </a:prstGeom>
        </p:spPr>
        <p:txBody>
          <a:bodyPr>
            <a:spAutoFit/>
          </a:bodyPr>
          <a:lstStyle/>
          <a:p>
            <a:r>
              <a:rPr lang="en-US" dirty="0"/>
              <a:t>As the Great Depression deepened, many people in Newfoundland and Labrador became increasingly dissatisfied with government efforts to relieve poverty and unemployment. On 5 April 1932, a public demonstration outside the Colonial Building in St. John’s escalated into a riot numbering 10,000 people. Prime Minister Sir Richard Squires escaped from the building with a police escort, but was voted out of office in an ensuing election.</a:t>
            </a:r>
            <a:br>
              <a:rPr lang="en-US" dirty="0"/>
            </a:br>
            <a:r>
              <a:rPr lang="en-US" dirty="0"/>
              <a:t/>
            </a:r>
            <a:br>
              <a:rPr lang="en-US" dirty="0"/>
            </a:br>
            <a:r>
              <a:rPr lang="en-US" sz="1600" dirty="0"/>
              <a:t>Photographer unknown. Reproduced by permission of the Provincial Archives of Newfoundland and Labrador (PANL A2-160), St. John’s, Newfoundland. </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0274" y="1091089"/>
            <a:ext cx="2186557" cy="18542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9236" y="1091089"/>
            <a:ext cx="2540000" cy="1854200"/>
          </a:xfrm>
          <a:prstGeom prst="rect">
            <a:avLst/>
          </a:prstGeom>
        </p:spPr>
      </p:pic>
      <p:sp>
        <p:nvSpPr>
          <p:cNvPr id="9" name="Rectangle 8"/>
          <p:cNvSpPr/>
          <p:nvPr/>
        </p:nvSpPr>
        <p:spPr>
          <a:xfrm>
            <a:off x="-28191" y="1390305"/>
            <a:ext cx="6096000" cy="2308324"/>
          </a:xfrm>
          <a:prstGeom prst="rect">
            <a:avLst/>
          </a:prstGeom>
        </p:spPr>
        <p:txBody>
          <a:bodyPr>
            <a:spAutoFit/>
          </a:bodyPr>
          <a:lstStyle/>
          <a:p>
            <a:r>
              <a:rPr lang="en-US" dirty="0"/>
              <a:t>Poverty was common among Newfoundland and Labrador fishers during the Great Depression as prices for dried cod tumbled throughout the 1930s. Many became continuously indebted to merchants who loaned them gear, food, and other supplies on credit and took their catch as payment. Some fishers fell into such deep debt that merchants refused to give them any more supplies on credit.</a:t>
            </a:r>
            <a:br>
              <a:rPr lang="en-US" dirty="0"/>
            </a:br>
            <a:endParaRPr lang="en-US" dirty="0"/>
          </a:p>
        </p:txBody>
      </p:sp>
      <p:sp>
        <p:nvSpPr>
          <p:cNvPr id="18" name="Rectangle 17"/>
          <p:cNvSpPr/>
          <p:nvPr/>
        </p:nvSpPr>
        <p:spPr>
          <a:xfrm>
            <a:off x="0" y="0"/>
            <a:ext cx="12191999" cy="461665"/>
          </a:xfrm>
          <a:prstGeom prst="rect">
            <a:avLst/>
          </a:prstGeom>
          <a:solidFill>
            <a:srgbClr val="ADFF93"/>
          </a:solidFill>
        </p:spPr>
        <p:txBody>
          <a:bodyPr wrap="square">
            <a:spAutoFit/>
          </a:bodyPr>
          <a:lstStyle/>
          <a:p>
            <a:pPr marL="457200" indent="-457200" algn="ctr">
              <a:buFont typeface="+mj-lt"/>
              <a:buAutoNum type="arabicPeriod"/>
            </a:pPr>
            <a:r>
              <a:rPr lang="en-US" sz="2400" b="1" dirty="0">
                <a:latin typeface="Courier New" panose="02070309020205020404" pitchFamily="49" charset="0"/>
                <a:cs typeface="Courier New" panose="02070309020205020404" pitchFamily="49" charset="0"/>
              </a:rPr>
              <a:t>THE </a:t>
            </a:r>
            <a:r>
              <a:rPr lang="en-US" sz="2400" b="1" dirty="0" smtClean="0">
                <a:latin typeface="Courier New" panose="02070309020205020404" pitchFamily="49" charset="0"/>
                <a:cs typeface="Courier New" panose="02070309020205020404" pitchFamily="49" charset="0"/>
              </a:rPr>
              <a:t>DEPRESSION – Around the World</a:t>
            </a:r>
            <a:endParaRPr lang="en-US" sz="2000" b="1" dirty="0">
              <a:latin typeface="Courier New" panose="02070309020205020404" pitchFamily="49" charset="0"/>
              <a:cs typeface="Courier New" panose="02070309020205020404" pitchFamily="49" charset="0"/>
            </a:endParaRPr>
          </a:p>
        </p:txBody>
      </p:sp>
      <p:pic>
        <p:nvPicPr>
          <p:cNvPr id="1028" name="Picture 4" descr="single_pixe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single_pixe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ingle_pixe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46403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0792" y="604973"/>
            <a:ext cx="11850414" cy="2893100"/>
          </a:xfrm>
          <a:prstGeom prst="rect">
            <a:avLst/>
          </a:prstGeom>
        </p:spPr>
        <p:txBody>
          <a:bodyPr wrap="square">
            <a:spAutoFit/>
          </a:bodyPr>
          <a:lstStyle/>
          <a:p>
            <a:r>
              <a:rPr lang="en-US" sz="1400" dirty="0" smtClean="0"/>
              <a:t>The Great Depression … hit </a:t>
            </a:r>
            <a:r>
              <a:rPr lang="en-US" sz="1400" dirty="0"/>
              <a:t>the South hard. </a:t>
            </a:r>
            <a:r>
              <a:rPr lang="en-US" sz="1400" dirty="0" smtClean="0"/>
              <a:t>  A </a:t>
            </a:r>
            <a:r>
              <a:rPr lang="en-US" sz="1400" dirty="0"/>
              <a:t>report by the federal government described the South during the Depression as a "belt of sickness, misery, and unnecessary death</a:t>
            </a:r>
            <a:r>
              <a:rPr lang="en-US" sz="1400" dirty="0" smtClean="0"/>
              <a:t>.“     </a:t>
            </a:r>
            <a:r>
              <a:rPr lang="en-US" sz="1400" dirty="0"/>
              <a:t>Out of 140,000 school children examined in 41 Carolina counties, 23,000 were malnourished</a:t>
            </a:r>
            <a:r>
              <a:rPr lang="en-US" sz="1400" dirty="0" smtClean="0"/>
              <a:t>.    </a:t>
            </a:r>
            <a:endParaRPr lang="en-US" sz="1400" dirty="0"/>
          </a:p>
          <a:p>
            <a:endParaRPr lang="en-US" sz="1400" dirty="0" smtClean="0"/>
          </a:p>
          <a:p>
            <a:r>
              <a:rPr lang="en-US" sz="1400" dirty="0" smtClean="0"/>
              <a:t>During </a:t>
            </a:r>
            <a:r>
              <a:rPr lang="en-US" sz="1400" dirty="0"/>
              <a:t>the Great Depression, Americans wondered how so many people could be hungry when the country's farmers were producing so much food</a:t>
            </a:r>
            <a:r>
              <a:rPr lang="en-US" sz="1400" dirty="0" smtClean="0"/>
              <a:t>.   </a:t>
            </a:r>
            <a:r>
              <a:rPr lang="en-US" sz="1400" dirty="0"/>
              <a:t>North Carolina's farmers were producing plenty of so-called "cash crops" like cotton and tobacco, but they were not making enough money from these crops to afford food</a:t>
            </a:r>
            <a:r>
              <a:rPr lang="en-US" sz="1400" dirty="0" smtClean="0"/>
              <a:t>.   </a:t>
            </a:r>
            <a:r>
              <a:rPr lang="en-US" sz="1400" dirty="0"/>
              <a:t>Food was available and cash crops were being grown, but many people simply could not afford it</a:t>
            </a:r>
            <a:r>
              <a:rPr lang="en-US" sz="1400" dirty="0" smtClean="0"/>
              <a:t>.   </a:t>
            </a:r>
            <a:r>
              <a:rPr lang="en-US" sz="1400" dirty="0"/>
              <a:t>Between 1929 and 1932, the total amount that North Carolinians made from agriculture plummeted from $310.5 million to less than half that, $144.3 million. </a:t>
            </a:r>
            <a:r>
              <a:rPr lang="en-US" sz="1400" dirty="0" smtClean="0"/>
              <a:t>  With </a:t>
            </a:r>
            <a:r>
              <a:rPr lang="en-US" sz="1400" dirty="0"/>
              <a:t>too much cotton and tobacco and too little money to buy food, one government study reported that "too many southern families have simply done without, and as a result they have suffered severely from malnutrition and dietary diseases</a:t>
            </a:r>
            <a:r>
              <a:rPr lang="en-US" sz="1400" dirty="0" smtClean="0"/>
              <a:t>.“</a:t>
            </a:r>
          </a:p>
          <a:p>
            <a:endParaRPr lang="en-US" sz="1400" dirty="0"/>
          </a:p>
          <a:p>
            <a:r>
              <a:rPr lang="en-US" sz="1400" dirty="0"/>
              <a:t>One of these diseases was pellagra, a </a:t>
            </a:r>
            <a:r>
              <a:rPr lang="en-US" sz="1400" dirty="0" smtClean="0"/>
              <a:t>devastating </a:t>
            </a:r>
            <a:r>
              <a:rPr lang="en-US" sz="1400" dirty="0"/>
              <a:t>condition resulting from a chronic lack of niacin (vitamin B</a:t>
            </a:r>
            <a:r>
              <a:rPr lang="en-US" sz="1400" baseline="-25000" dirty="0"/>
              <a:t>3</a:t>
            </a:r>
            <a:r>
              <a:rPr lang="en-US" sz="1400" dirty="0"/>
              <a:t>). </a:t>
            </a:r>
            <a:r>
              <a:rPr lang="en-US" sz="1400" dirty="0" smtClean="0"/>
              <a:t> Pellagra </a:t>
            </a:r>
            <a:r>
              <a:rPr lang="en-US" sz="1400" dirty="0"/>
              <a:t>caused a person's skin to crack and boil up in a similar fashion to leprosy, and victims eventually succumbed to dementia and death. </a:t>
            </a:r>
            <a:r>
              <a:rPr lang="en-US" sz="1400" dirty="0" smtClean="0"/>
              <a:t>  "</a:t>
            </a:r>
            <a:r>
              <a:rPr lang="en-US" sz="1400" dirty="0"/>
              <a:t>The </a:t>
            </a:r>
            <a:r>
              <a:rPr lang="en-US" sz="1400" dirty="0" smtClean="0"/>
              <a:t>scourge </a:t>
            </a:r>
            <a:r>
              <a:rPr lang="en-US" sz="1400" dirty="0"/>
              <a:t>of pellagra," wrote government officials, "that affects the South almost exclusively, is a disease chiefly due to inadequate diet; it responds to rather simple preventative measure, including suitable nourishing food</a:t>
            </a:r>
            <a:r>
              <a:rPr lang="en-US" sz="1400" dirty="0" smtClean="0"/>
              <a:t>."</a:t>
            </a:r>
            <a:endParaRPr lang="en-US" sz="1400" dirty="0"/>
          </a:p>
        </p:txBody>
      </p:sp>
      <p:sp>
        <p:nvSpPr>
          <p:cNvPr id="3" name="Rectangle 2"/>
          <p:cNvSpPr/>
          <p:nvPr/>
        </p:nvSpPr>
        <p:spPr>
          <a:xfrm>
            <a:off x="170792" y="3474159"/>
            <a:ext cx="11590284" cy="307777"/>
          </a:xfrm>
          <a:prstGeom prst="rect">
            <a:avLst/>
          </a:prstGeom>
        </p:spPr>
        <p:txBody>
          <a:bodyPr wrap="square">
            <a:spAutoFit/>
          </a:bodyPr>
          <a:lstStyle/>
          <a:p>
            <a:pPr algn="r"/>
            <a:r>
              <a:rPr lang="en-US" sz="1400" dirty="0"/>
              <a:t>http://history.ncsu.edu/projects/ncsuhistory/nceats/exhibits/show/consumerism/section2</a:t>
            </a:r>
          </a:p>
        </p:txBody>
      </p:sp>
      <p:sp>
        <p:nvSpPr>
          <p:cNvPr id="4" name="Rectangle 3"/>
          <p:cNvSpPr/>
          <p:nvPr/>
        </p:nvSpPr>
        <p:spPr>
          <a:xfrm>
            <a:off x="0" y="0"/>
            <a:ext cx="12191999" cy="461665"/>
          </a:xfrm>
          <a:prstGeom prst="rect">
            <a:avLst/>
          </a:prstGeom>
          <a:solidFill>
            <a:srgbClr val="ADFF93"/>
          </a:solidFill>
        </p:spPr>
        <p:txBody>
          <a:bodyPr wrap="square">
            <a:spAutoFit/>
          </a:bodyPr>
          <a:lstStyle/>
          <a:p>
            <a:pPr marL="457200" indent="-457200" algn="ctr">
              <a:buFont typeface="+mj-lt"/>
              <a:buAutoNum type="arabicPeriod"/>
            </a:pPr>
            <a:r>
              <a:rPr lang="en-US" sz="2400" b="1" dirty="0">
                <a:latin typeface="Courier New" panose="02070309020205020404" pitchFamily="49" charset="0"/>
                <a:cs typeface="Courier New" panose="02070309020205020404" pitchFamily="49" charset="0"/>
              </a:rPr>
              <a:t>THE </a:t>
            </a:r>
            <a:r>
              <a:rPr lang="en-US" sz="2400" b="1" dirty="0" smtClean="0">
                <a:latin typeface="Courier New" panose="02070309020205020404" pitchFamily="49" charset="0"/>
                <a:cs typeface="Courier New" panose="02070309020205020404" pitchFamily="49" charset="0"/>
              </a:rPr>
              <a:t>DEPRESSION – In the South</a:t>
            </a:r>
            <a:endParaRPr lang="en-US" sz="2000" b="1" dirty="0">
              <a:latin typeface="Courier New" panose="02070309020205020404" pitchFamily="49" charset="0"/>
              <a:cs typeface="Courier New" panose="02070309020205020404" pitchFamily="49" charset="0"/>
            </a:endParaRPr>
          </a:p>
        </p:txBody>
      </p:sp>
      <p:pic>
        <p:nvPicPr>
          <p:cNvPr id="1026" name="Picture 2" descr="http://img1.wikia.nocookie.net/__cb20141004015235/prowrestling/images/a/a6/Wadesboro%2C_North_Carolin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7007" y="3879927"/>
            <a:ext cx="3594537" cy="29780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rs. Daisy Stamp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1396" y="3884266"/>
            <a:ext cx="5065986" cy="2973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01984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4013" y="188662"/>
            <a:ext cx="10515600" cy="967729"/>
          </a:xfrm>
          <a:solidFill>
            <a:schemeClr val="accent2">
              <a:lumMod val="60000"/>
              <a:lumOff val="40000"/>
            </a:schemeClr>
          </a:solidFill>
        </p:spPr>
        <p:txBody>
          <a:bodyPr>
            <a:normAutofit/>
          </a:bodyPr>
          <a:lstStyle/>
          <a:p>
            <a:pPr algn="ctr"/>
            <a:r>
              <a:rPr lang="en-US" dirty="0" smtClean="0"/>
              <a:t>THEMES OF LOST SCIENCE OF MONEY BOOK</a:t>
            </a:r>
            <a:endParaRPr lang="en-US" dirty="0"/>
          </a:p>
        </p:txBody>
      </p:sp>
      <p:sp>
        <p:nvSpPr>
          <p:cNvPr id="3" name="Content Placeholder 2"/>
          <p:cNvSpPr>
            <a:spLocks noGrp="1"/>
          </p:cNvSpPr>
          <p:nvPr>
            <p:ph idx="1"/>
          </p:nvPr>
        </p:nvSpPr>
        <p:spPr>
          <a:xfrm>
            <a:off x="1354811" y="1379622"/>
            <a:ext cx="9494004" cy="5301916"/>
          </a:xfrm>
          <a:solidFill>
            <a:schemeClr val="accent2">
              <a:lumMod val="20000"/>
              <a:lumOff val="80000"/>
            </a:schemeClr>
          </a:solidFill>
        </p:spPr>
        <p:txBody>
          <a:bodyPr>
            <a:normAutofit fontScale="85000" lnSpcReduction="10000"/>
          </a:bodyPr>
          <a:lstStyle/>
          <a:p>
            <a:pPr marL="514350" indent="-514350">
              <a:buFont typeface="+mj-lt"/>
              <a:buAutoNum type="arabicPeriod"/>
            </a:pPr>
            <a:r>
              <a:rPr lang="en-US" sz="2400" dirty="0" smtClean="0"/>
              <a:t>Primary importance of the money power (power to create money and regulate it)</a:t>
            </a:r>
          </a:p>
          <a:p>
            <a:pPr marL="514350" indent="-514350">
              <a:buFont typeface="+mj-lt"/>
              <a:buAutoNum type="arabicPeriod"/>
            </a:pPr>
            <a:endParaRPr lang="en-US" sz="2400" dirty="0" smtClean="0"/>
          </a:p>
          <a:p>
            <a:pPr marL="514350" indent="-514350">
              <a:buFont typeface="+mj-lt"/>
              <a:buAutoNum type="arabicPeriod"/>
            </a:pPr>
            <a:r>
              <a:rPr lang="en-US" sz="2400" dirty="0" smtClean="0"/>
              <a:t>Nature of money </a:t>
            </a:r>
            <a:r>
              <a:rPr lang="en-US" sz="2400" u="sng" dirty="0" smtClean="0"/>
              <a:t>purposely</a:t>
            </a:r>
            <a:r>
              <a:rPr lang="en-US" sz="2400" dirty="0" smtClean="0"/>
              <a:t> kept </a:t>
            </a:r>
            <a:r>
              <a:rPr lang="en-US" sz="2400" u="sng" dirty="0" smtClean="0"/>
              <a:t>secret and confused</a:t>
            </a:r>
          </a:p>
          <a:p>
            <a:pPr marL="514350" indent="-514350">
              <a:buFont typeface="+mj-lt"/>
              <a:buAutoNum type="arabicPeriod"/>
            </a:pPr>
            <a:endParaRPr lang="en-US" sz="2400" dirty="0" smtClean="0"/>
          </a:p>
          <a:p>
            <a:pPr marL="514350" indent="-514350">
              <a:buFont typeface="+mj-lt"/>
              <a:buAutoNum type="arabicPeriod"/>
            </a:pPr>
            <a:r>
              <a:rPr lang="en-US" sz="2400" dirty="0" smtClean="0"/>
              <a:t>How a society defines money determines who controls the society</a:t>
            </a:r>
          </a:p>
          <a:p>
            <a:pPr marL="514350" indent="-514350">
              <a:buFont typeface="+mj-lt"/>
              <a:buAutoNum type="arabicPeriod"/>
            </a:pPr>
            <a:endParaRPr lang="en-US" sz="2400" dirty="0" smtClean="0"/>
          </a:p>
          <a:p>
            <a:pPr marL="514350" indent="-514350">
              <a:buFont typeface="+mj-lt"/>
              <a:buAutoNum type="arabicPeriod"/>
            </a:pPr>
            <a:r>
              <a:rPr lang="en-US" sz="2400" dirty="0" smtClean="0"/>
              <a:t>Battle over control of money has raged </a:t>
            </a:r>
            <a:r>
              <a:rPr lang="en-US" sz="2400" u="sng" dirty="0" smtClean="0"/>
              <a:t>for millennia</a:t>
            </a:r>
            <a:r>
              <a:rPr lang="en-US" sz="2400" dirty="0" smtClean="0"/>
              <a:t>:     public vs private</a:t>
            </a:r>
          </a:p>
          <a:p>
            <a:pPr marL="514350" indent="-514350">
              <a:buFont typeface="+mj-lt"/>
              <a:buAutoNum type="arabicPeriod"/>
            </a:pPr>
            <a:endParaRPr lang="en-US" sz="2400" dirty="0" smtClean="0"/>
          </a:p>
          <a:p>
            <a:pPr marL="514350" indent="-514350">
              <a:buFont typeface="+mj-lt"/>
              <a:buAutoNum type="arabicPeriod"/>
            </a:pPr>
            <a:r>
              <a:rPr lang="en-US" sz="2400" dirty="0" smtClean="0"/>
              <a:t>The misuse of the monetary system causes tremendous misery and suffering for the ordinary people.    Will Decker &amp; Martin Dunn, February 2014</a:t>
            </a:r>
          </a:p>
          <a:p>
            <a:pPr marL="514350" indent="-514350">
              <a:buFont typeface="+mj-lt"/>
              <a:buAutoNum type="arabicPeriod"/>
            </a:pPr>
            <a:endParaRPr lang="en-US" sz="2400" dirty="0"/>
          </a:p>
          <a:p>
            <a:pPr marL="514350" indent="-514350">
              <a:buFont typeface="+mj-lt"/>
              <a:buAutoNum type="arabicPeriod"/>
            </a:pPr>
            <a:r>
              <a:rPr lang="en-US" sz="2400" dirty="0" smtClean="0"/>
              <a:t>Whenever the public has owned a significant fraction of the money power, great public benefit has ensued:  Sparta, the Roman Republic, the American Colonies in the 18</a:t>
            </a:r>
            <a:r>
              <a:rPr lang="en-US" sz="2400" baseline="30000" dirty="0" smtClean="0"/>
              <a:t>th</a:t>
            </a:r>
            <a:r>
              <a:rPr lang="en-US" sz="2400" dirty="0" smtClean="0"/>
              <a:t> </a:t>
            </a:r>
            <a:r>
              <a:rPr lang="en-US" sz="2400" dirty="0"/>
              <a:t>century, </a:t>
            </a:r>
            <a:r>
              <a:rPr lang="en-US" sz="2400" dirty="0" smtClean="0"/>
              <a:t>GREENBACKS after the Civil War, Canada </a:t>
            </a:r>
            <a:r>
              <a:rPr lang="en-US" sz="2400" dirty="0"/>
              <a:t>after the Great </a:t>
            </a:r>
            <a:r>
              <a:rPr lang="en-US" sz="2400" dirty="0" smtClean="0"/>
              <a:t>Depression, </a:t>
            </a:r>
            <a:r>
              <a:rPr lang="en-US" sz="2400" dirty="0"/>
              <a:t>British experience after World War II</a:t>
            </a:r>
            <a:r>
              <a:rPr lang="en-US" sz="2400" dirty="0" smtClean="0"/>
              <a:t>.  Martin Dunn, July 2014. </a:t>
            </a:r>
          </a:p>
          <a:p>
            <a:pPr marL="514350" indent="-514350">
              <a:buFont typeface="+mj-lt"/>
              <a:buAutoNum type="arabicPeriod"/>
            </a:pPr>
            <a:endParaRPr lang="en-US" sz="2400" dirty="0" smtClean="0"/>
          </a:p>
          <a:p>
            <a:pPr marL="514350" indent="-514350">
              <a:buFont typeface="+mj-lt"/>
              <a:buAutoNum type="arabicPeriod"/>
            </a:pPr>
            <a:endParaRPr lang="en-US" sz="2400" dirty="0"/>
          </a:p>
        </p:txBody>
      </p:sp>
    </p:spTree>
    <p:extLst>
      <p:ext uri="{BB962C8B-B14F-4D97-AF65-F5344CB8AC3E}">
        <p14:creationId xmlns:p14="http://schemas.microsoft.com/office/powerpoint/2010/main" val="13193166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461665"/>
          </a:xfrm>
          <a:prstGeom prst="rect">
            <a:avLst/>
          </a:prstGeom>
          <a:solidFill>
            <a:srgbClr val="FFC000"/>
          </a:solidFill>
        </p:spPr>
        <p:txBody>
          <a:bodyPr wrap="square">
            <a:spAutoFit/>
          </a:bodyPr>
          <a:lstStyle/>
          <a:p>
            <a:pPr marL="457200" indent="-457200" algn="ctr">
              <a:buFont typeface="+mj-lt"/>
              <a:buAutoNum type="arabicPeriod" startAt="2"/>
            </a:pPr>
            <a:r>
              <a:rPr lang="en-US" sz="2400" b="1" dirty="0" smtClean="0">
                <a:latin typeface="Courier New" panose="02070309020205020404" pitchFamily="49" charset="0"/>
                <a:cs typeface="Courier New" panose="02070309020205020404" pitchFamily="49" charset="0"/>
              </a:rPr>
              <a:t>REACTIONS - The </a:t>
            </a:r>
            <a:r>
              <a:rPr lang="en-US" sz="2400" b="1" dirty="0">
                <a:latin typeface="Courier New" panose="02070309020205020404" pitchFamily="49" charset="0"/>
                <a:cs typeface="Courier New" panose="02070309020205020404" pitchFamily="49" charset="0"/>
              </a:rPr>
              <a:t>Bankers Didn’t Help End the Depression</a:t>
            </a:r>
            <a:endParaRPr lang="en-US" sz="2000" b="1" dirty="0">
              <a:latin typeface="Courier New" panose="02070309020205020404" pitchFamily="49" charset="0"/>
              <a:cs typeface="Courier New" panose="02070309020205020404" pitchFamily="49" charset="0"/>
            </a:endParaRPr>
          </a:p>
        </p:txBody>
      </p:sp>
      <p:sp>
        <p:nvSpPr>
          <p:cNvPr id="3" name="TextBox 2"/>
          <p:cNvSpPr txBox="1"/>
          <p:nvPr/>
        </p:nvSpPr>
        <p:spPr>
          <a:xfrm>
            <a:off x="0" y="461665"/>
            <a:ext cx="12192000" cy="584775"/>
          </a:xfrm>
          <a:prstGeom prst="rect">
            <a:avLst/>
          </a:prstGeom>
          <a:solidFill>
            <a:srgbClr val="FED582"/>
          </a:solidFill>
        </p:spPr>
        <p:txBody>
          <a:bodyPr wrap="square" rtlCol="0">
            <a:spAutoFit/>
          </a:bodyPr>
          <a:lstStyle/>
          <a:p>
            <a:pPr algn="ctr"/>
            <a:r>
              <a:rPr lang="en-US" sz="3200" b="1" dirty="0" smtClean="0"/>
              <a:t>The FED would not create reserves!</a:t>
            </a:r>
            <a:endParaRPr lang="en-US" sz="3200" b="1" dirty="0"/>
          </a:p>
        </p:txBody>
      </p:sp>
      <p:sp>
        <p:nvSpPr>
          <p:cNvPr id="4" name="TextBox 3"/>
          <p:cNvSpPr txBox="1"/>
          <p:nvPr/>
        </p:nvSpPr>
        <p:spPr>
          <a:xfrm>
            <a:off x="0" y="1046440"/>
            <a:ext cx="12192000" cy="2031325"/>
          </a:xfrm>
          <a:prstGeom prst="rect">
            <a:avLst/>
          </a:prstGeom>
          <a:solidFill>
            <a:srgbClr val="FED582"/>
          </a:solidFill>
        </p:spPr>
        <p:txBody>
          <a:bodyPr wrap="square" rtlCol="0">
            <a:spAutoFit/>
          </a:bodyPr>
          <a:lstStyle/>
          <a:p>
            <a:r>
              <a:rPr lang="en-US" dirty="0" smtClean="0"/>
              <a:t>#1   </a:t>
            </a:r>
            <a:r>
              <a:rPr lang="en-US" u="sng" dirty="0" smtClean="0"/>
              <a:t>The Fed was not set up to serve the nation</a:t>
            </a:r>
          </a:p>
          <a:p>
            <a:endParaRPr lang="en-US" dirty="0"/>
          </a:p>
          <a:p>
            <a:r>
              <a:rPr lang="en-US" dirty="0" smtClean="0"/>
              <a:t>“… it was not really set up to serve the nation’s monetary needs.   … The privately owned Fed was designed and set up to promote the short term profits of the largest bankers, while taking minimal risks…   In the Great Depression the bankers demonstrated that they felt little or no responsibility towards the American people whose financial lives they controlled.”														</a:t>
            </a:r>
            <a:r>
              <a:rPr lang="en-US" sz="1600" dirty="0" err="1" smtClean="0"/>
              <a:t>Zarlenga</a:t>
            </a:r>
            <a:r>
              <a:rPr lang="en-US" sz="1600" dirty="0" smtClean="0"/>
              <a:t>, </a:t>
            </a:r>
            <a:r>
              <a:rPr lang="en-US" sz="1600" i="1" dirty="0" smtClean="0"/>
              <a:t>LSM</a:t>
            </a:r>
            <a:r>
              <a:rPr lang="en-US" sz="1600" dirty="0" smtClean="0"/>
              <a:t>, p. 552</a:t>
            </a:r>
            <a:endParaRPr lang="en-US" sz="1600" dirty="0"/>
          </a:p>
        </p:txBody>
      </p:sp>
      <p:sp>
        <p:nvSpPr>
          <p:cNvPr id="6" name="TextBox 5"/>
          <p:cNvSpPr txBox="1"/>
          <p:nvPr/>
        </p:nvSpPr>
        <p:spPr>
          <a:xfrm>
            <a:off x="662151" y="3662540"/>
            <a:ext cx="8071945" cy="2677656"/>
          </a:xfrm>
          <a:prstGeom prst="rect">
            <a:avLst/>
          </a:prstGeom>
          <a:solidFill>
            <a:srgbClr val="FDECD3"/>
          </a:solidFill>
        </p:spPr>
        <p:txBody>
          <a:bodyPr wrap="square" rtlCol="0">
            <a:spAutoFit/>
          </a:bodyPr>
          <a:lstStyle/>
          <a:p>
            <a:r>
              <a:rPr lang="en-US" sz="2400" b="1" dirty="0" smtClean="0"/>
              <a:t>“The System’s holdings of government securities plus bills bought were nearly $200 million lower at the end of July 1930 than they were at the end of December 1929.”   Friedman &amp; Schwartz, p. 375</a:t>
            </a:r>
          </a:p>
          <a:p>
            <a:endParaRPr lang="en-US" sz="2400" b="1" dirty="0"/>
          </a:p>
          <a:p>
            <a:r>
              <a:rPr lang="en-US" sz="2400" b="1" dirty="0" smtClean="0"/>
              <a:t>The Fed was not buying securities in the open market to create reserves!</a:t>
            </a:r>
            <a:endParaRPr lang="en-US" sz="2400" b="1" dirty="0"/>
          </a:p>
        </p:txBody>
      </p:sp>
      <p:pic>
        <p:nvPicPr>
          <p:cNvPr id="1026" name="Picture 2" descr="http://www.lovethispic.com/uploaded_images/29985-Consequences-If-You-Do-Noth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69668" y="3238522"/>
            <a:ext cx="2622331" cy="3619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81424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461665"/>
          </a:xfrm>
          <a:prstGeom prst="rect">
            <a:avLst/>
          </a:prstGeom>
          <a:solidFill>
            <a:srgbClr val="FFC000"/>
          </a:solidFill>
        </p:spPr>
        <p:txBody>
          <a:bodyPr wrap="square">
            <a:spAutoFit/>
          </a:bodyPr>
          <a:lstStyle/>
          <a:p>
            <a:pPr marL="457200" indent="-457200" algn="ctr">
              <a:buFont typeface="+mj-lt"/>
              <a:buAutoNum type="arabicPeriod" startAt="2"/>
            </a:pPr>
            <a:r>
              <a:rPr lang="en-US" sz="2400" b="1" dirty="0" smtClean="0">
                <a:latin typeface="Courier New" panose="02070309020205020404" pitchFamily="49" charset="0"/>
                <a:cs typeface="Courier New" panose="02070309020205020404" pitchFamily="49" charset="0"/>
              </a:rPr>
              <a:t>REACTIONS - The </a:t>
            </a:r>
            <a:r>
              <a:rPr lang="en-US" sz="2400" b="1" dirty="0">
                <a:latin typeface="Courier New" panose="02070309020205020404" pitchFamily="49" charset="0"/>
                <a:cs typeface="Courier New" panose="02070309020205020404" pitchFamily="49" charset="0"/>
              </a:rPr>
              <a:t>Bankers Didn’t Help End the Depression</a:t>
            </a:r>
            <a:endParaRPr lang="en-US" sz="2000" b="1" dirty="0">
              <a:latin typeface="Courier New" panose="02070309020205020404" pitchFamily="49" charset="0"/>
              <a:cs typeface="Courier New" panose="02070309020205020404" pitchFamily="49" charset="0"/>
            </a:endParaRPr>
          </a:p>
        </p:txBody>
      </p:sp>
      <p:sp>
        <p:nvSpPr>
          <p:cNvPr id="3" name="TextBox 2"/>
          <p:cNvSpPr txBox="1"/>
          <p:nvPr/>
        </p:nvSpPr>
        <p:spPr>
          <a:xfrm>
            <a:off x="0" y="461665"/>
            <a:ext cx="12192000" cy="584775"/>
          </a:xfrm>
          <a:prstGeom prst="rect">
            <a:avLst/>
          </a:prstGeom>
          <a:solidFill>
            <a:srgbClr val="FED582"/>
          </a:solidFill>
        </p:spPr>
        <p:txBody>
          <a:bodyPr wrap="square" rtlCol="0">
            <a:spAutoFit/>
          </a:bodyPr>
          <a:lstStyle/>
          <a:p>
            <a:pPr algn="ctr"/>
            <a:r>
              <a:rPr lang="en-US" sz="3200" b="1" dirty="0" smtClean="0"/>
              <a:t>The FED would not create reserves!</a:t>
            </a:r>
            <a:endParaRPr lang="en-US" sz="3200" b="1" dirty="0"/>
          </a:p>
        </p:txBody>
      </p:sp>
      <p:sp>
        <p:nvSpPr>
          <p:cNvPr id="4" name="TextBox 3"/>
          <p:cNvSpPr txBox="1"/>
          <p:nvPr/>
        </p:nvSpPr>
        <p:spPr>
          <a:xfrm>
            <a:off x="0" y="1046440"/>
            <a:ext cx="12192000" cy="369332"/>
          </a:xfrm>
          <a:prstGeom prst="rect">
            <a:avLst/>
          </a:prstGeom>
          <a:solidFill>
            <a:srgbClr val="FED582"/>
          </a:solidFill>
        </p:spPr>
        <p:txBody>
          <a:bodyPr wrap="square" rtlCol="0">
            <a:spAutoFit/>
          </a:bodyPr>
          <a:lstStyle/>
          <a:p>
            <a:r>
              <a:rPr lang="en-US" dirty="0" smtClean="0"/>
              <a:t>#2  </a:t>
            </a:r>
            <a:r>
              <a:rPr lang="en-US" u="sng" dirty="0" smtClean="0"/>
              <a:t>The Fed could not restore the public’s confidence in a fractional reserve system.</a:t>
            </a:r>
            <a:r>
              <a:rPr lang="en-US" dirty="0" smtClean="0"/>
              <a:t>			</a:t>
            </a:r>
            <a:r>
              <a:rPr lang="en-US" sz="1600" dirty="0" err="1" smtClean="0"/>
              <a:t>Zarlenga</a:t>
            </a:r>
            <a:r>
              <a:rPr lang="en-US" sz="1600" dirty="0" smtClean="0"/>
              <a:t>, </a:t>
            </a:r>
            <a:r>
              <a:rPr lang="en-US" sz="1600" i="1" dirty="0" smtClean="0"/>
              <a:t>LSM</a:t>
            </a:r>
            <a:r>
              <a:rPr lang="en-US" sz="1600" dirty="0" smtClean="0"/>
              <a:t>, p. 552</a:t>
            </a:r>
            <a:endParaRPr lang="en-US" sz="1600" dirty="0"/>
          </a:p>
        </p:txBody>
      </p:sp>
      <p:sp>
        <p:nvSpPr>
          <p:cNvPr id="6" name="TextBox 5"/>
          <p:cNvSpPr txBox="1"/>
          <p:nvPr/>
        </p:nvSpPr>
        <p:spPr>
          <a:xfrm>
            <a:off x="609599" y="1648990"/>
            <a:ext cx="10972801" cy="1938992"/>
          </a:xfrm>
          <a:prstGeom prst="rect">
            <a:avLst/>
          </a:prstGeom>
          <a:solidFill>
            <a:srgbClr val="FDECD3"/>
          </a:solidFill>
        </p:spPr>
        <p:txBody>
          <a:bodyPr wrap="square" rtlCol="0">
            <a:spAutoFit/>
          </a:bodyPr>
          <a:lstStyle/>
          <a:p>
            <a:r>
              <a:rPr lang="en-US" sz="2400" b="1" dirty="0" smtClean="0"/>
              <a:t>“… the Board described its policy for the year 1930 as one of ‘monetary ease’…   It seems paradoxical to describe as ‘monetary ease’ a policy which permitted the stock of money to decline in fourteen months by a percentage exceeded only four times in the preceding fifty-four years and then only during extremely severe business-cycle contractions.”    							</a:t>
            </a:r>
            <a:r>
              <a:rPr lang="en-US" sz="1400" b="1" dirty="0" smtClean="0"/>
              <a:t>Friedman &amp; Schwartz, p. 375</a:t>
            </a:r>
            <a:endParaRPr lang="en-US" sz="4400" b="1" dirty="0"/>
          </a:p>
        </p:txBody>
      </p:sp>
      <p:pic>
        <p:nvPicPr>
          <p:cNvPr id="2050" name="Picture 2" descr="http://4.bp.blogspot.com/_sdcxO6UvE24/S8I4ALfn9MI/AAAAAAAAAB0/SS3JtCwzBvs/s1600/parado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2555" y="3668483"/>
            <a:ext cx="4873625" cy="3189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26434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461665"/>
          </a:xfrm>
          <a:prstGeom prst="rect">
            <a:avLst/>
          </a:prstGeom>
          <a:solidFill>
            <a:srgbClr val="FFC000"/>
          </a:solidFill>
        </p:spPr>
        <p:txBody>
          <a:bodyPr wrap="square">
            <a:spAutoFit/>
          </a:bodyPr>
          <a:lstStyle/>
          <a:p>
            <a:pPr marL="457200" indent="-457200" algn="ctr">
              <a:buFont typeface="+mj-lt"/>
              <a:buAutoNum type="arabicPeriod" startAt="2"/>
            </a:pPr>
            <a:r>
              <a:rPr lang="en-US" sz="2400" b="1" dirty="0" smtClean="0">
                <a:latin typeface="Courier New" panose="02070309020205020404" pitchFamily="49" charset="0"/>
                <a:cs typeface="Courier New" panose="02070309020205020404" pitchFamily="49" charset="0"/>
              </a:rPr>
              <a:t>REACTIONS - The </a:t>
            </a:r>
            <a:r>
              <a:rPr lang="en-US" sz="2400" b="1" dirty="0">
                <a:latin typeface="Courier New" panose="02070309020205020404" pitchFamily="49" charset="0"/>
                <a:cs typeface="Courier New" panose="02070309020205020404" pitchFamily="49" charset="0"/>
              </a:rPr>
              <a:t>Bankers Didn’t Help End the Depression</a:t>
            </a:r>
            <a:endParaRPr lang="en-US" sz="2000" b="1" dirty="0">
              <a:latin typeface="Courier New" panose="02070309020205020404" pitchFamily="49" charset="0"/>
              <a:cs typeface="Courier New" panose="02070309020205020404" pitchFamily="49" charset="0"/>
            </a:endParaRPr>
          </a:p>
        </p:txBody>
      </p:sp>
      <p:sp>
        <p:nvSpPr>
          <p:cNvPr id="3" name="TextBox 2"/>
          <p:cNvSpPr txBox="1"/>
          <p:nvPr/>
        </p:nvSpPr>
        <p:spPr>
          <a:xfrm>
            <a:off x="0" y="461665"/>
            <a:ext cx="12192000" cy="584775"/>
          </a:xfrm>
          <a:prstGeom prst="rect">
            <a:avLst/>
          </a:prstGeom>
          <a:solidFill>
            <a:srgbClr val="FED582"/>
          </a:solidFill>
        </p:spPr>
        <p:txBody>
          <a:bodyPr wrap="square" rtlCol="0">
            <a:spAutoFit/>
          </a:bodyPr>
          <a:lstStyle/>
          <a:p>
            <a:pPr algn="ctr"/>
            <a:r>
              <a:rPr lang="en-US" sz="3200" b="1" dirty="0" smtClean="0"/>
              <a:t>The NY FED Bank – Did Not Lead</a:t>
            </a:r>
            <a:endParaRPr lang="en-US" sz="3200" b="1" dirty="0"/>
          </a:p>
        </p:txBody>
      </p:sp>
      <p:sp>
        <p:nvSpPr>
          <p:cNvPr id="4" name="TextBox 3"/>
          <p:cNvSpPr txBox="1"/>
          <p:nvPr/>
        </p:nvSpPr>
        <p:spPr>
          <a:xfrm>
            <a:off x="0" y="1046440"/>
            <a:ext cx="12192000" cy="1815882"/>
          </a:xfrm>
          <a:prstGeom prst="rect">
            <a:avLst/>
          </a:prstGeom>
          <a:solidFill>
            <a:srgbClr val="FED582"/>
          </a:solidFill>
        </p:spPr>
        <p:txBody>
          <a:bodyPr wrap="square" rtlCol="0">
            <a:spAutoFit/>
          </a:bodyPr>
          <a:lstStyle/>
          <a:p>
            <a:r>
              <a:rPr lang="en-US" sz="1600" dirty="0" smtClean="0"/>
              <a:t>“Years of primary and direct responsibility for the conduct of monetary policy in the central money market of the country and of cooperation with men similarly placed in the other leading money markets of the world had developed in the technical personnel, officers, and directors of the New York Bank a profound awareness of monetary relations and a sensitive recognition of the effects of monetary policy actions.</a:t>
            </a:r>
          </a:p>
          <a:p>
            <a:endParaRPr lang="en-US" sz="1600" dirty="0"/>
          </a:p>
          <a:p>
            <a:r>
              <a:rPr lang="en-US" sz="1600" dirty="0" smtClean="0"/>
              <a:t>Those qualities were clearly absent at most other Reserve Banks, which had of necessity been concerned primarily with local and regional matters, or at the Federal Reserve Board, which had played only a minor role in the general conduct of policy and had had no important operating functions.”										</a:t>
            </a:r>
            <a:r>
              <a:rPr lang="en-US" sz="1400" dirty="0" smtClean="0"/>
              <a:t>Friedman &amp; Schwartz, p. 374</a:t>
            </a:r>
            <a:endParaRPr lang="en-US" sz="1400" dirty="0"/>
          </a:p>
        </p:txBody>
      </p:sp>
      <p:sp>
        <p:nvSpPr>
          <p:cNvPr id="6" name="TextBox 5"/>
          <p:cNvSpPr txBox="1"/>
          <p:nvPr/>
        </p:nvSpPr>
        <p:spPr>
          <a:xfrm>
            <a:off x="155575" y="3205064"/>
            <a:ext cx="7096563" cy="2308324"/>
          </a:xfrm>
          <a:prstGeom prst="rect">
            <a:avLst/>
          </a:prstGeom>
          <a:solidFill>
            <a:srgbClr val="FFC000"/>
          </a:solidFill>
        </p:spPr>
        <p:txBody>
          <a:bodyPr wrap="square" rtlCol="0">
            <a:spAutoFit/>
          </a:bodyPr>
          <a:lstStyle/>
          <a:p>
            <a:r>
              <a:rPr lang="en-US" sz="2400" b="1" dirty="0" smtClean="0"/>
              <a:t>“At the time of the stock market crash, the New York Reserve Bank acted in the tradition of its earlier dominance, moving rapidly, decisively, and on its own.  The adverse reaction of the Board greatly inhibited further independent measures by New York.”					    </a:t>
            </a:r>
            <a:r>
              <a:rPr lang="en-US" b="1" dirty="0" smtClean="0"/>
              <a:t>Friedman &amp; Schwartz, p. 362</a:t>
            </a:r>
            <a:endParaRPr lang="en-US"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87103" y="3730876"/>
            <a:ext cx="2958662" cy="2958662"/>
          </a:xfrm>
          <a:prstGeom prst="rect">
            <a:avLst/>
          </a:prstGeom>
        </p:spPr>
      </p:pic>
    </p:spTree>
    <p:extLst>
      <p:ext uri="{BB962C8B-B14F-4D97-AF65-F5344CB8AC3E}">
        <p14:creationId xmlns:p14="http://schemas.microsoft.com/office/powerpoint/2010/main" val="5409034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461665"/>
          </a:xfrm>
          <a:prstGeom prst="rect">
            <a:avLst/>
          </a:prstGeom>
          <a:solidFill>
            <a:srgbClr val="FFC000"/>
          </a:solidFill>
        </p:spPr>
        <p:txBody>
          <a:bodyPr wrap="square">
            <a:spAutoFit/>
          </a:bodyPr>
          <a:lstStyle/>
          <a:p>
            <a:pPr marL="457200" indent="-457200" algn="ctr">
              <a:buFont typeface="+mj-lt"/>
              <a:buAutoNum type="arabicPeriod" startAt="2"/>
            </a:pPr>
            <a:r>
              <a:rPr lang="en-US" sz="2400" b="1" dirty="0" smtClean="0">
                <a:latin typeface="Courier New" panose="02070309020205020404" pitchFamily="49" charset="0"/>
                <a:cs typeface="Courier New" panose="02070309020205020404" pitchFamily="49" charset="0"/>
              </a:rPr>
              <a:t>REACTIONS - The </a:t>
            </a:r>
            <a:r>
              <a:rPr lang="en-US" sz="2400" b="1" dirty="0">
                <a:latin typeface="Courier New" panose="02070309020205020404" pitchFamily="49" charset="0"/>
                <a:cs typeface="Courier New" panose="02070309020205020404" pitchFamily="49" charset="0"/>
              </a:rPr>
              <a:t>Bankers Didn’t Help End the Depression</a:t>
            </a:r>
            <a:endParaRPr lang="en-US" sz="2000" b="1" dirty="0">
              <a:latin typeface="Courier New" panose="02070309020205020404" pitchFamily="49" charset="0"/>
              <a:cs typeface="Courier New" panose="02070309020205020404" pitchFamily="49" charset="0"/>
            </a:endParaRPr>
          </a:p>
        </p:txBody>
      </p:sp>
      <p:sp>
        <p:nvSpPr>
          <p:cNvPr id="3" name="TextBox 2"/>
          <p:cNvSpPr txBox="1"/>
          <p:nvPr/>
        </p:nvSpPr>
        <p:spPr>
          <a:xfrm>
            <a:off x="0" y="461665"/>
            <a:ext cx="12192000" cy="584775"/>
          </a:xfrm>
          <a:prstGeom prst="rect">
            <a:avLst/>
          </a:prstGeom>
          <a:solidFill>
            <a:srgbClr val="FED582"/>
          </a:solidFill>
        </p:spPr>
        <p:txBody>
          <a:bodyPr wrap="square" rtlCol="0">
            <a:spAutoFit/>
          </a:bodyPr>
          <a:lstStyle/>
          <a:p>
            <a:pPr algn="ctr"/>
            <a:r>
              <a:rPr lang="en-US" sz="3200" b="1" dirty="0" smtClean="0"/>
              <a:t>Some Reasons the Fed Bankers Did Nothing</a:t>
            </a:r>
            <a:endParaRPr lang="en-US" sz="3200" b="1" dirty="0"/>
          </a:p>
        </p:txBody>
      </p:sp>
      <p:sp>
        <p:nvSpPr>
          <p:cNvPr id="4" name="TextBox 3"/>
          <p:cNvSpPr txBox="1"/>
          <p:nvPr/>
        </p:nvSpPr>
        <p:spPr>
          <a:xfrm>
            <a:off x="0" y="1046440"/>
            <a:ext cx="12192000" cy="2523768"/>
          </a:xfrm>
          <a:prstGeom prst="rect">
            <a:avLst/>
          </a:prstGeom>
          <a:solidFill>
            <a:srgbClr val="FED582"/>
          </a:solidFill>
        </p:spPr>
        <p:txBody>
          <a:bodyPr wrap="square" rtlCol="0">
            <a:spAutoFit/>
          </a:bodyPr>
          <a:lstStyle/>
          <a:p>
            <a:pPr marL="342900" indent="-342900">
              <a:buAutoNum type="arabicParenBoth"/>
            </a:pPr>
            <a:r>
              <a:rPr lang="en-US" sz="2400" dirty="0" smtClean="0"/>
              <a:t> </a:t>
            </a:r>
            <a:r>
              <a:rPr lang="en-US" sz="2000" dirty="0" smtClean="0"/>
              <a:t>Federal Reserve officials had </a:t>
            </a:r>
            <a:r>
              <a:rPr lang="en-US" sz="2000" smtClean="0"/>
              <a:t>no feeling </a:t>
            </a:r>
            <a:r>
              <a:rPr lang="en-US" sz="2000" dirty="0" smtClean="0"/>
              <a:t>of responsibility for nonmember banks.</a:t>
            </a:r>
          </a:p>
          <a:p>
            <a:pPr marL="342900" indent="-342900">
              <a:buAutoNum type="arabicParenBoth"/>
            </a:pPr>
            <a:endParaRPr lang="en-US" sz="2000" dirty="0"/>
          </a:p>
          <a:p>
            <a:pPr marL="342900" indent="-342900">
              <a:buAutoNum type="arabicParenBoth"/>
            </a:pPr>
            <a:r>
              <a:rPr lang="en-US" sz="2000" dirty="0" smtClean="0"/>
              <a:t> The bank failures were concentrated in smaller banks, and their disappearance were viewed with complacency by big-city bankers.</a:t>
            </a:r>
          </a:p>
          <a:p>
            <a:pPr marL="342900" indent="-342900">
              <a:buAutoNum type="arabicParenBoth"/>
            </a:pPr>
            <a:endParaRPr lang="en-US" sz="2000" dirty="0"/>
          </a:p>
          <a:p>
            <a:pPr marL="342900" indent="-342900">
              <a:buAutoNum type="arabicParenBoth"/>
            </a:pPr>
            <a:r>
              <a:rPr lang="en-US" sz="2000" dirty="0" smtClean="0"/>
              <a:t> The relatively few large member banks that failed at the end of 1930 were regarded by many Reserve officials as unfortunate cases of bad management and therefore not subject to correction by central bank action.</a:t>
            </a:r>
          </a:p>
          <a:p>
            <a:pPr marL="342900" indent="-342900">
              <a:buAutoNum type="arabicParenBoth"/>
            </a:pPr>
            <a:endParaRPr lang="en-US" sz="1200"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70208"/>
            <a:ext cx="4253612" cy="3287792"/>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9554" y="3570468"/>
            <a:ext cx="2442446" cy="3287532"/>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78" y="3570208"/>
            <a:ext cx="4931688" cy="3287792"/>
          </a:xfrm>
          <a:prstGeom prst="rect">
            <a:avLst/>
          </a:prstGeom>
        </p:spPr>
      </p:pic>
    </p:spTree>
    <p:extLst>
      <p:ext uri="{BB962C8B-B14F-4D97-AF65-F5344CB8AC3E}">
        <p14:creationId xmlns:p14="http://schemas.microsoft.com/office/powerpoint/2010/main" val="3340073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461665"/>
          </a:xfrm>
          <a:prstGeom prst="rect">
            <a:avLst/>
          </a:prstGeom>
          <a:solidFill>
            <a:srgbClr val="FFC000"/>
          </a:solidFill>
        </p:spPr>
        <p:txBody>
          <a:bodyPr wrap="square">
            <a:spAutoFit/>
          </a:bodyPr>
          <a:lstStyle/>
          <a:p>
            <a:pPr marL="457200" indent="-457200" algn="ctr">
              <a:buFont typeface="+mj-lt"/>
              <a:buAutoNum type="arabicPeriod" startAt="2"/>
            </a:pPr>
            <a:r>
              <a:rPr lang="en-US" sz="2400" b="1" dirty="0" smtClean="0">
                <a:latin typeface="Courier New" panose="02070309020205020404" pitchFamily="49" charset="0"/>
                <a:cs typeface="Courier New" panose="02070309020205020404" pitchFamily="49" charset="0"/>
              </a:rPr>
              <a:t>REACTIONS - The </a:t>
            </a:r>
            <a:r>
              <a:rPr lang="en-US" sz="2400" b="1" dirty="0">
                <a:latin typeface="Courier New" panose="02070309020205020404" pitchFamily="49" charset="0"/>
                <a:cs typeface="Courier New" panose="02070309020205020404" pitchFamily="49" charset="0"/>
              </a:rPr>
              <a:t>Bankers Didn’t Help End the Depression</a:t>
            </a:r>
            <a:endParaRPr lang="en-US" sz="2000" b="1" dirty="0">
              <a:latin typeface="Courier New" panose="02070309020205020404" pitchFamily="49" charset="0"/>
              <a:cs typeface="Courier New" panose="02070309020205020404" pitchFamily="49" charset="0"/>
            </a:endParaRPr>
          </a:p>
        </p:txBody>
      </p:sp>
      <p:sp>
        <p:nvSpPr>
          <p:cNvPr id="3" name="TextBox 2"/>
          <p:cNvSpPr txBox="1"/>
          <p:nvPr/>
        </p:nvSpPr>
        <p:spPr>
          <a:xfrm>
            <a:off x="0" y="461665"/>
            <a:ext cx="12192000" cy="584775"/>
          </a:xfrm>
          <a:prstGeom prst="rect">
            <a:avLst/>
          </a:prstGeom>
          <a:solidFill>
            <a:srgbClr val="FED582"/>
          </a:solidFill>
        </p:spPr>
        <p:txBody>
          <a:bodyPr wrap="square" rtlCol="0">
            <a:spAutoFit/>
          </a:bodyPr>
          <a:lstStyle/>
          <a:p>
            <a:pPr algn="ctr"/>
            <a:r>
              <a:rPr lang="en-US" sz="3200" b="1" dirty="0" smtClean="0"/>
              <a:t>The Free Market Ideology Dominated the 1920’s </a:t>
            </a:r>
            <a:endParaRPr lang="en-US" sz="3200" b="1" dirty="0"/>
          </a:p>
        </p:txBody>
      </p:sp>
      <p:sp>
        <p:nvSpPr>
          <p:cNvPr id="4" name="TextBox 3"/>
          <p:cNvSpPr txBox="1"/>
          <p:nvPr/>
        </p:nvSpPr>
        <p:spPr>
          <a:xfrm>
            <a:off x="0" y="1046440"/>
            <a:ext cx="12192000" cy="461665"/>
          </a:xfrm>
          <a:prstGeom prst="rect">
            <a:avLst/>
          </a:prstGeom>
          <a:solidFill>
            <a:srgbClr val="FED582"/>
          </a:solidFill>
        </p:spPr>
        <p:txBody>
          <a:bodyPr wrap="square" rtlCol="0">
            <a:spAutoFit/>
          </a:bodyPr>
          <a:lstStyle/>
          <a:p>
            <a:pPr marL="342900" indent="-342900">
              <a:buAutoNum type="arabicParenBoth"/>
            </a:pPr>
            <a:r>
              <a:rPr lang="en-US" sz="2400" dirty="0" smtClean="0"/>
              <a:t> </a:t>
            </a:r>
            <a:endParaRPr lang="en-US" sz="12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67960"/>
            <a:ext cx="4840014" cy="329004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0855" y="3649981"/>
            <a:ext cx="4572000" cy="3019425"/>
          </a:xfrm>
          <a:prstGeom prst="rect">
            <a:avLst/>
          </a:prstGeom>
        </p:spPr>
      </p:pic>
    </p:spTree>
    <p:extLst>
      <p:ext uri="{BB962C8B-B14F-4D97-AF65-F5344CB8AC3E}">
        <p14:creationId xmlns:p14="http://schemas.microsoft.com/office/powerpoint/2010/main" val="21605752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830997"/>
          </a:xfrm>
          <a:prstGeom prst="rect">
            <a:avLst/>
          </a:prstGeom>
          <a:solidFill>
            <a:srgbClr val="FFC000"/>
          </a:solidFill>
        </p:spPr>
        <p:txBody>
          <a:bodyPr wrap="square">
            <a:spAutoFit/>
          </a:bodyPr>
          <a:lstStyle/>
          <a:p>
            <a:pPr marL="457200" indent="-457200" algn="ctr">
              <a:buFont typeface="+mj-lt"/>
              <a:buAutoNum type="arabicPeriod" startAt="2"/>
            </a:pPr>
            <a:r>
              <a:rPr lang="en-US" sz="2400" b="1" dirty="0" smtClean="0">
                <a:latin typeface="Courier New" panose="02070309020205020404" pitchFamily="49" charset="0"/>
                <a:cs typeface="Courier New" panose="02070309020205020404" pitchFamily="49" charset="0"/>
              </a:rPr>
              <a:t>REACTIONS - The </a:t>
            </a:r>
            <a:r>
              <a:rPr lang="en-US" sz="2400" b="1" dirty="0">
                <a:latin typeface="Courier New" panose="02070309020205020404" pitchFamily="49" charset="0"/>
                <a:cs typeface="Courier New" panose="02070309020205020404" pitchFamily="49" charset="0"/>
              </a:rPr>
              <a:t>Bankers Didn’t Help End the </a:t>
            </a:r>
            <a:r>
              <a:rPr lang="en-US" sz="2400" b="1" dirty="0" smtClean="0">
                <a:latin typeface="Courier New" panose="02070309020205020404" pitchFamily="49" charset="0"/>
                <a:cs typeface="Courier New" panose="02070309020205020404" pitchFamily="49" charset="0"/>
              </a:rPr>
              <a:t>Depression</a:t>
            </a:r>
          </a:p>
          <a:p>
            <a:pPr algn="ctr"/>
            <a:r>
              <a:rPr lang="en-US" sz="2400" b="1" dirty="0" smtClean="0">
                <a:latin typeface="Courier New" panose="02070309020205020404" pitchFamily="49" charset="0"/>
                <a:cs typeface="Courier New" panose="02070309020205020404" pitchFamily="49" charset="0"/>
              </a:rPr>
              <a:t>THE MONETARY SYSTEM WAS INHERENTLY UNSTABLE</a:t>
            </a:r>
            <a:endParaRPr lang="en-US" sz="2000" b="1" dirty="0">
              <a:latin typeface="Courier New" panose="02070309020205020404" pitchFamily="49" charset="0"/>
              <a:cs typeface="Courier New" panose="02070309020205020404" pitchFamily="49" charset="0"/>
            </a:endParaRPr>
          </a:p>
        </p:txBody>
      </p:sp>
      <p:sp>
        <p:nvSpPr>
          <p:cNvPr id="6" name="TextBox 5"/>
          <p:cNvSpPr txBox="1"/>
          <p:nvPr/>
        </p:nvSpPr>
        <p:spPr>
          <a:xfrm>
            <a:off x="-2080" y="830997"/>
            <a:ext cx="12194080" cy="830997"/>
          </a:xfrm>
          <a:prstGeom prst="rect">
            <a:avLst/>
          </a:prstGeom>
          <a:solidFill>
            <a:srgbClr val="FFC000"/>
          </a:solidFill>
        </p:spPr>
        <p:txBody>
          <a:bodyPr wrap="square" rtlCol="0">
            <a:spAutoFit/>
          </a:bodyPr>
          <a:lstStyle/>
          <a:p>
            <a:r>
              <a:rPr lang="en-US" sz="2400" dirty="0"/>
              <a:t>“The existence of such a financial system is, of course the ultimate explanation for the financial </a:t>
            </a:r>
            <a:r>
              <a:rPr lang="en-US" sz="2400" dirty="0" smtClean="0"/>
              <a:t>collapse…”</a:t>
            </a:r>
            <a:r>
              <a:rPr lang="en-US" sz="2400" dirty="0"/>
              <a:t>					</a:t>
            </a:r>
            <a:r>
              <a:rPr lang="en-US" sz="2400" dirty="0" smtClean="0"/>
              <a:t>                                                  </a:t>
            </a:r>
            <a:r>
              <a:rPr lang="en-US" sz="2000" dirty="0" smtClean="0"/>
              <a:t> </a:t>
            </a:r>
            <a:r>
              <a:rPr lang="en-US" sz="2000" dirty="0"/>
              <a:t>Friedman &amp; Schwartz, p. 122</a:t>
            </a:r>
          </a:p>
        </p:txBody>
      </p:sp>
      <p:sp>
        <p:nvSpPr>
          <p:cNvPr id="7" name="Rectangle 6"/>
          <p:cNvSpPr/>
          <p:nvPr/>
        </p:nvSpPr>
        <p:spPr>
          <a:xfrm>
            <a:off x="407823" y="3981374"/>
            <a:ext cx="7112328" cy="2185214"/>
          </a:xfrm>
          <a:prstGeom prst="rect">
            <a:avLst/>
          </a:prstGeom>
          <a:solidFill>
            <a:schemeClr val="accent2">
              <a:lumMod val="20000"/>
              <a:lumOff val="80000"/>
            </a:schemeClr>
          </a:solidFill>
        </p:spPr>
        <p:txBody>
          <a:bodyPr wrap="square">
            <a:spAutoFit/>
          </a:bodyPr>
          <a:lstStyle/>
          <a:p>
            <a:r>
              <a:rPr lang="en-US" sz="2000" dirty="0"/>
              <a:t>“Until 1928, the New York Bank was the prime mover in Federal Reserve policy both at home and abroad, and Benjamin Strong, its governor from its inception, was the dominant figure in the Federal Reserve </a:t>
            </a:r>
            <a:r>
              <a:rPr lang="en-US" sz="2000" dirty="0" smtClean="0"/>
              <a:t>System.”     [Upon his death, power shifted within </a:t>
            </a:r>
            <a:r>
              <a:rPr lang="en-US" sz="2000" dirty="0"/>
              <a:t>the </a:t>
            </a:r>
            <a:r>
              <a:rPr lang="en-US" sz="2000" dirty="0" smtClean="0"/>
              <a:t>System to those with a lack </a:t>
            </a:r>
            <a:r>
              <a:rPr lang="en-US" sz="2000" dirty="0"/>
              <a:t>of understanding </a:t>
            </a:r>
            <a:r>
              <a:rPr lang="en-US" sz="2000" dirty="0" smtClean="0"/>
              <a:t>and experience.]</a:t>
            </a:r>
            <a:r>
              <a:rPr lang="en-US" dirty="0" smtClean="0"/>
              <a:t>											       </a:t>
            </a:r>
            <a:r>
              <a:rPr lang="en-US" dirty="0"/>
              <a:t>Friedman &amp; Schwartz</a:t>
            </a:r>
            <a:r>
              <a:rPr lang="en-US" dirty="0" smtClean="0"/>
              <a:t>, p. 122</a:t>
            </a:r>
            <a:endParaRPr lang="en-US" dirty="0"/>
          </a:p>
        </p:txBody>
      </p:sp>
      <p:sp>
        <p:nvSpPr>
          <p:cNvPr id="5" name="TextBox 4"/>
          <p:cNvSpPr txBox="1"/>
          <p:nvPr/>
        </p:nvSpPr>
        <p:spPr>
          <a:xfrm>
            <a:off x="425669" y="2409509"/>
            <a:ext cx="7110248" cy="1384995"/>
          </a:xfrm>
          <a:prstGeom prst="rect">
            <a:avLst/>
          </a:prstGeom>
          <a:solidFill>
            <a:schemeClr val="accent2">
              <a:lumMod val="20000"/>
              <a:lumOff val="80000"/>
            </a:schemeClr>
          </a:solidFill>
        </p:spPr>
        <p:txBody>
          <a:bodyPr wrap="square" rtlCol="0">
            <a:spAutoFit/>
          </a:bodyPr>
          <a:lstStyle/>
          <a:p>
            <a:r>
              <a:rPr lang="en-US" sz="2000" b="1" dirty="0" smtClean="0"/>
              <a:t>“… </a:t>
            </a:r>
            <a:r>
              <a:rPr lang="en-US" sz="2000" dirty="0" smtClean="0"/>
              <a:t>an </a:t>
            </a:r>
            <a:r>
              <a:rPr lang="en-US" sz="2000" dirty="0"/>
              <a:t>active, vigorous, self-confident policy in the 1920's </a:t>
            </a:r>
            <a:r>
              <a:rPr lang="en-US" sz="2000" dirty="0" smtClean="0"/>
              <a:t>was followed </a:t>
            </a:r>
            <a:r>
              <a:rPr lang="en-US" sz="2000" dirty="0"/>
              <a:t>by a passive, defensive, hesitant policy from 1929 to </a:t>
            </a:r>
            <a:r>
              <a:rPr lang="en-US" sz="2000" dirty="0" smtClean="0"/>
              <a:t>1933…   the </a:t>
            </a:r>
            <a:r>
              <a:rPr lang="en-US" sz="2000" dirty="0"/>
              <a:t>System failed to meet an internal drain in the way </a:t>
            </a:r>
            <a:r>
              <a:rPr lang="en-US" sz="2000" dirty="0" smtClean="0"/>
              <a:t>intended by </a:t>
            </a:r>
            <a:r>
              <a:rPr lang="en-US" sz="2000" dirty="0"/>
              <a:t>its founders</a:t>
            </a:r>
            <a:r>
              <a:rPr lang="en-US" sz="2000" b="1" dirty="0" smtClean="0"/>
              <a:t>.”</a:t>
            </a:r>
            <a:r>
              <a:rPr lang="en-US" sz="2400" b="1" dirty="0" smtClean="0"/>
              <a:t>		          </a:t>
            </a:r>
            <a:r>
              <a:rPr lang="en-US" sz="1600" dirty="0" smtClean="0"/>
              <a:t>Friedman &amp; Schwartz, p. 115</a:t>
            </a:r>
            <a:endParaRPr lang="en-US" sz="16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1347" y="1986847"/>
            <a:ext cx="3385591" cy="4179741"/>
          </a:xfrm>
          <a:prstGeom prst="rect">
            <a:avLst/>
          </a:prstGeom>
        </p:spPr>
      </p:pic>
    </p:spTree>
    <p:extLst>
      <p:ext uri="{BB962C8B-B14F-4D97-AF65-F5344CB8AC3E}">
        <p14:creationId xmlns:p14="http://schemas.microsoft.com/office/powerpoint/2010/main" val="31522746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461665"/>
          </a:xfrm>
          <a:prstGeom prst="rect">
            <a:avLst/>
          </a:prstGeom>
          <a:solidFill>
            <a:srgbClr val="FFD1FF"/>
          </a:solidFill>
        </p:spPr>
        <p:txBody>
          <a:bodyPr wrap="square">
            <a:spAutoFit/>
          </a:bodyPr>
          <a:lstStyle/>
          <a:p>
            <a:pPr lvl="1" indent="-457200" algn="ctr">
              <a:buFont typeface="+mj-lt"/>
              <a:buAutoNum type="arabicPeriod" startAt="2"/>
            </a:pPr>
            <a:r>
              <a:rPr lang="en-US" sz="2400" b="1" dirty="0" smtClean="0">
                <a:latin typeface="Courier New" panose="02070309020205020404" pitchFamily="49" charset="0"/>
                <a:cs typeface="Courier New" panose="02070309020205020404" pitchFamily="49" charset="0"/>
              </a:rPr>
              <a:t>REACTIONS - </a:t>
            </a:r>
            <a:r>
              <a:rPr lang="en-US" sz="2400" b="1" dirty="0">
                <a:latin typeface="Courier New" panose="02070309020205020404" pitchFamily="49" charset="0"/>
                <a:cs typeface="Courier New" panose="02070309020205020404" pitchFamily="49" charset="0"/>
              </a:rPr>
              <a:t>The Silent </a:t>
            </a:r>
            <a:r>
              <a:rPr lang="en-US" sz="2400" b="1" dirty="0" smtClean="0">
                <a:latin typeface="Courier New" panose="02070309020205020404" pitchFamily="49" charset="0"/>
                <a:cs typeface="Courier New" panose="02070309020205020404" pitchFamily="49" charset="0"/>
              </a:rPr>
              <a:t>Economists</a:t>
            </a:r>
            <a:endParaRPr lang="en-US" sz="2000" b="1" dirty="0">
              <a:latin typeface="Courier New" panose="02070309020205020404" pitchFamily="49" charset="0"/>
              <a:cs typeface="Courier New" panose="02070309020205020404" pitchFamily="49" charset="0"/>
            </a:endParaRPr>
          </a:p>
        </p:txBody>
      </p:sp>
      <p:sp>
        <p:nvSpPr>
          <p:cNvPr id="3" name="TextBox 2"/>
          <p:cNvSpPr txBox="1"/>
          <p:nvPr/>
        </p:nvSpPr>
        <p:spPr>
          <a:xfrm>
            <a:off x="0" y="461665"/>
            <a:ext cx="12192000" cy="1569660"/>
          </a:xfrm>
          <a:prstGeom prst="rect">
            <a:avLst/>
          </a:prstGeom>
          <a:solidFill>
            <a:srgbClr val="FFE1FF"/>
          </a:solidFill>
        </p:spPr>
        <p:txBody>
          <a:bodyPr wrap="square" rtlCol="0">
            <a:spAutoFit/>
          </a:bodyPr>
          <a:lstStyle/>
          <a:p>
            <a:r>
              <a:rPr lang="en-US" sz="2400" dirty="0" smtClean="0"/>
              <a:t>“One can read through the </a:t>
            </a:r>
            <a:r>
              <a:rPr lang="en-US" sz="2400" dirty="0"/>
              <a:t>annual Proceedings of the American Economic </a:t>
            </a:r>
            <a:r>
              <a:rPr lang="en-US" sz="2400" dirty="0" smtClean="0"/>
              <a:t>Association </a:t>
            </a:r>
            <a:r>
              <a:rPr lang="en-US" sz="2400" dirty="0"/>
              <a:t>or of the</a:t>
            </a:r>
          </a:p>
          <a:p>
            <a:r>
              <a:rPr lang="en-US" sz="2400" dirty="0"/>
              <a:t>Academy of Political </a:t>
            </a:r>
            <a:r>
              <a:rPr lang="en-US" sz="2400" dirty="0" smtClean="0"/>
              <a:t>Science and find only an occasional sign the academic world even knew about the unprecedented banking collapse in progress, let alone that it understood the cause and the remedy.”   </a:t>
            </a:r>
            <a:r>
              <a:rPr lang="en-US" sz="2000" dirty="0" smtClean="0"/>
              <a:t>	</a:t>
            </a:r>
            <a:r>
              <a:rPr lang="en-US" dirty="0" smtClean="0"/>
              <a:t>							</a:t>
            </a:r>
            <a:r>
              <a:rPr lang="en-US" sz="1600" dirty="0" smtClean="0"/>
              <a:t>Friedman &amp; Schwartz, p. 115</a:t>
            </a:r>
            <a:endParaRPr lang="en-US" sz="1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959" y="2311158"/>
            <a:ext cx="5610979" cy="4199999"/>
          </a:xfrm>
          <a:prstGeom prst="rect">
            <a:avLst/>
          </a:prstGeom>
        </p:spPr>
      </p:pic>
      <p:sp>
        <p:nvSpPr>
          <p:cNvPr id="6" name="TextBox 5"/>
          <p:cNvSpPr txBox="1"/>
          <p:nvPr/>
        </p:nvSpPr>
        <p:spPr>
          <a:xfrm>
            <a:off x="1904562" y="3090041"/>
            <a:ext cx="1091324" cy="646331"/>
          </a:xfrm>
          <a:prstGeom prst="rect">
            <a:avLst/>
          </a:prstGeom>
          <a:noFill/>
        </p:spPr>
        <p:txBody>
          <a:bodyPr wrap="none" rtlCol="0">
            <a:spAutoFit/>
          </a:bodyPr>
          <a:lstStyle/>
          <a:p>
            <a:r>
              <a:rPr lang="en-US" b="1" dirty="0" smtClean="0"/>
              <a:t>BANKING</a:t>
            </a:r>
          </a:p>
          <a:p>
            <a:r>
              <a:rPr lang="en-US" b="1" dirty="0" smtClean="0"/>
              <a:t>CRISIS</a:t>
            </a:r>
            <a:endParaRPr lang="en-US" b="1" dirty="0"/>
          </a:p>
        </p:txBody>
      </p:sp>
      <p:sp>
        <p:nvSpPr>
          <p:cNvPr id="7" name="TextBox 6"/>
          <p:cNvSpPr txBox="1"/>
          <p:nvPr/>
        </p:nvSpPr>
        <p:spPr>
          <a:xfrm>
            <a:off x="4253624" y="3551706"/>
            <a:ext cx="1513490" cy="369332"/>
          </a:xfrm>
          <a:prstGeom prst="rect">
            <a:avLst/>
          </a:prstGeom>
          <a:noFill/>
        </p:spPr>
        <p:txBody>
          <a:bodyPr wrap="square" rtlCol="0">
            <a:spAutoFit/>
          </a:bodyPr>
          <a:lstStyle/>
          <a:p>
            <a:r>
              <a:rPr lang="en-US" b="1" dirty="0" smtClean="0"/>
              <a:t>ECONOMISTS</a:t>
            </a:r>
            <a:endParaRPr lang="en-US" b="1" dirty="0"/>
          </a:p>
        </p:txBody>
      </p:sp>
      <p:sp>
        <p:nvSpPr>
          <p:cNvPr id="8" name="Rectangle 7"/>
          <p:cNvSpPr/>
          <p:nvPr/>
        </p:nvSpPr>
        <p:spPr>
          <a:xfrm>
            <a:off x="7024852" y="2951542"/>
            <a:ext cx="3090041" cy="2308324"/>
          </a:xfrm>
          <a:prstGeom prst="rect">
            <a:avLst/>
          </a:prstGeom>
          <a:solidFill>
            <a:srgbClr val="FFF7F7"/>
          </a:solidFill>
        </p:spPr>
        <p:txBody>
          <a:bodyPr wrap="square">
            <a:spAutoFit/>
          </a:bodyPr>
          <a:lstStyle/>
          <a:p>
            <a:r>
              <a:rPr lang="en-US" dirty="0" smtClean="0">
                <a:latin typeface="Times New Roman" panose="02020603050405020304" pitchFamily="18" charset="0"/>
              </a:rPr>
              <a:t>“That </a:t>
            </a:r>
            <a:r>
              <a:rPr lang="en-US" dirty="0">
                <a:latin typeface="Times New Roman" panose="02020603050405020304" pitchFamily="18" charset="0"/>
              </a:rPr>
              <a:t>climate of intellectual opinion helps to explain why the </a:t>
            </a:r>
            <a:r>
              <a:rPr lang="en-US" dirty="0" smtClean="0">
                <a:latin typeface="Times New Roman" panose="02020603050405020304" pitchFamily="18" charset="0"/>
              </a:rPr>
              <a:t>behavior of </a:t>
            </a:r>
            <a:r>
              <a:rPr lang="en-US" dirty="0">
                <a:latin typeface="Times New Roman" panose="02020603050405020304" pitchFamily="18" charset="0"/>
              </a:rPr>
              <a:t>the Federal Reserve System from 1929 to 1933 </a:t>
            </a:r>
            <a:r>
              <a:rPr lang="en-US" dirty="0" smtClean="0">
                <a:latin typeface="Times New Roman" panose="02020603050405020304" pitchFamily="18" charset="0"/>
              </a:rPr>
              <a:t>was </a:t>
            </a:r>
            <a:r>
              <a:rPr lang="en-US" dirty="0">
                <a:latin typeface="Times New Roman" panose="02020603050405020304" pitchFamily="18" charset="0"/>
              </a:rPr>
              <a:t>not checked </a:t>
            </a:r>
            <a:r>
              <a:rPr lang="en-US" dirty="0" smtClean="0">
                <a:latin typeface="Times New Roman" panose="02020603050405020304" pitchFamily="18" charset="0"/>
              </a:rPr>
              <a:t>or reversed by vigorous </a:t>
            </a:r>
            <a:r>
              <a:rPr lang="en-US" dirty="0">
                <a:latin typeface="Times New Roman" panose="02020603050405020304" pitchFamily="18" charset="0"/>
              </a:rPr>
              <a:t>and informed outside </a:t>
            </a:r>
            <a:r>
              <a:rPr lang="en-US" dirty="0" smtClean="0">
                <a:latin typeface="Times New Roman" panose="02020603050405020304" pitchFamily="18" charset="0"/>
              </a:rPr>
              <a:t> criticism.” </a:t>
            </a:r>
          </a:p>
          <a:p>
            <a:r>
              <a:rPr lang="en-US" dirty="0" smtClean="0">
                <a:latin typeface="Times New Roman" panose="02020603050405020304" pitchFamily="18" charset="0"/>
              </a:rPr>
              <a:t>       </a:t>
            </a:r>
            <a:r>
              <a:rPr lang="en-US" sz="1600" dirty="0" smtClean="0">
                <a:latin typeface="Times New Roman" panose="02020603050405020304" pitchFamily="18" charset="0"/>
              </a:rPr>
              <a:t>Friedman &amp; Schwartz,  p. 115</a:t>
            </a:r>
            <a:endParaRPr lang="en-US" sz="1600" dirty="0"/>
          </a:p>
        </p:txBody>
      </p:sp>
    </p:spTree>
    <p:extLst>
      <p:ext uri="{BB962C8B-B14F-4D97-AF65-F5344CB8AC3E}">
        <p14:creationId xmlns:p14="http://schemas.microsoft.com/office/powerpoint/2010/main" val="36871294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461665"/>
          </a:xfrm>
          <a:prstGeom prst="rect">
            <a:avLst/>
          </a:prstGeom>
          <a:solidFill>
            <a:srgbClr val="FFD1FF"/>
          </a:solidFill>
        </p:spPr>
        <p:txBody>
          <a:bodyPr wrap="square">
            <a:spAutoFit/>
          </a:bodyPr>
          <a:lstStyle/>
          <a:p>
            <a:pPr lvl="1" indent="-457200" algn="ctr">
              <a:buFont typeface="+mj-lt"/>
              <a:buAutoNum type="arabicPeriod" startAt="2"/>
            </a:pPr>
            <a:r>
              <a:rPr lang="en-US" sz="2400" b="1" dirty="0" smtClean="0">
                <a:latin typeface="Courier New" panose="02070309020205020404" pitchFamily="49" charset="0"/>
                <a:cs typeface="Courier New" panose="02070309020205020404" pitchFamily="49" charset="0"/>
              </a:rPr>
              <a:t>REACTIONS - </a:t>
            </a:r>
            <a:r>
              <a:rPr lang="en-US" sz="2400" b="1" dirty="0">
                <a:latin typeface="Courier New" panose="02070309020205020404" pitchFamily="49" charset="0"/>
                <a:cs typeface="Courier New" panose="02070309020205020404" pitchFamily="49" charset="0"/>
              </a:rPr>
              <a:t>But Some Congressmen </a:t>
            </a:r>
            <a:r>
              <a:rPr lang="en-US" sz="2400" b="1" dirty="0" smtClean="0">
                <a:latin typeface="Courier New" panose="02070309020205020404" pitchFamily="49" charset="0"/>
                <a:cs typeface="Courier New" panose="02070309020205020404" pitchFamily="49" charset="0"/>
              </a:rPr>
              <a:t>Understood </a:t>
            </a:r>
            <a:endParaRPr lang="en-US" sz="2000" b="1" dirty="0">
              <a:latin typeface="Courier New" panose="02070309020205020404" pitchFamily="49" charset="0"/>
              <a:cs typeface="Courier New" panose="02070309020205020404" pitchFamily="49" charset="0"/>
            </a:endParaRPr>
          </a:p>
        </p:txBody>
      </p:sp>
      <p:sp>
        <p:nvSpPr>
          <p:cNvPr id="4" name="TextBox 3"/>
          <p:cNvSpPr txBox="1"/>
          <p:nvPr/>
        </p:nvSpPr>
        <p:spPr>
          <a:xfrm>
            <a:off x="0" y="461665"/>
            <a:ext cx="12192000" cy="830997"/>
          </a:xfrm>
          <a:prstGeom prst="rect">
            <a:avLst/>
          </a:prstGeom>
          <a:solidFill>
            <a:srgbClr val="FFE5FA"/>
          </a:solidFill>
        </p:spPr>
        <p:txBody>
          <a:bodyPr wrap="square" rtlCol="0">
            <a:spAutoFit/>
          </a:bodyPr>
          <a:lstStyle/>
          <a:p>
            <a:pPr algn="ctr"/>
            <a:r>
              <a:rPr lang="en-US" sz="2400" dirty="0" smtClean="0"/>
              <a:t>In January 1931 Congressman A.J. Sabath asked the Fed to be the lender of last resort</a:t>
            </a:r>
          </a:p>
          <a:p>
            <a:pPr algn="ctr"/>
            <a:r>
              <a:rPr lang="en-US" sz="2400" dirty="0" smtClean="0"/>
              <a:t> and relax discount window requirements.</a:t>
            </a:r>
            <a:endParaRPr lang="en-US" sz="2400" dirty="0"/>
          </a:p>
        </p:txBody>
      </p:sp>
      <p:sp>
        <p:nvSpPr>
          <p:cNvPr id="7" name="TextBox 6"/>
          <p:cNvSpPr txBox="1"/>
          <p:nvPr/>
        </p:nvSpPr>
        <p:spPr>
          <a:xfrm>
            <a:off x="0" y="1754327"/>
            <a:ext cx="12192000" cy="1754326"/>
          </a:xfrm>
          <a:prstGeom prst="rect">
            <a:avLst/>
          </a:prstGeom>
          <a:solidFill>
            <a:srgbClr val="FFF7F7"/>
          </a:solidFill>
        </p:spPr>
        <p:txBody>
          <a:bodyPr wrap="square" rtlCol="0">
            <a:spAutoFit/>
          </a:bodyPr>
          <a:lstStyle/>
          <a:p>
            <a:r>
              <a:rPr lang="en-US" dirty="0" smtClean="0"/>
              <a:t>“Congressman A.J. Sabath of Illinois wrote to Eugene Meyer in January, 1931:  ‘Does the board maintain that there is no emergency existing at this time?  To my mind if ever there was an emergency, it is now, and this I feel, no one can successfully deny.  For while 439 banks closed their doors in 1929, during the year 1930, 934 banks were forced to suspend business.’</a:t>
            </a:r>
          </a:p>
          <a:p>
            <a:endParaRPr lang="en-US" dirty="0"/>
          </a:p>
          <a:p>
            <a:r>
              <a:rPr lang="en-US" dirty="0" smtClean="0"/>
              <a:t>On the floor of the House, Sabath said, ‘I insist it is within the power of the Federal Reserve Board to relieve the financial and commercial distress.’ ”  								</a:t>
            </a:r>
            <a:r>
              <a:rPr lang="en-US" sz="1400" dirty="0" smtClean="0"/>
              <a:t>Friedman and Schwartz, pp. 113-114</a:t>
            </a:r>
            <a:endParaRPr lang="en-US" sz="1400"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6187" y="3508653"/>
            <a:ext cx="2352999" cy="3349347"/>
          </a:xfrm>
          <a:prstGeom prst="rect">
            <a:avLst/>
          </a:prstGeom>
        </p:spPr>
      </p:pic>
      <p:sp>
        <p:nvSpPr>
          <p:cNvPr id="9" name="Rectangle 8"/>
          <p:cNvSpPr/>
          <p:nvPr/>
        </p:nvSpPr>
        <p:spPr>
          <a:xfrm>
            <a:off x="2957302" y="6132566"/>
            <a:ext cx="2418739" cy="646331"/>
          </a:xfrm>
          <a:prstGeom prst="rect">
            <a:avLst/>
          </a:prstGeom>
        </p:spPr>
        <p:txBody>
          <a:bodyPr wrap="none">
            <a:spAutoFit/>
          </a:bodyPr>
          <a:lstStyle/>
          <a:p>
            <a:r>
              <a:rPr lang="en-US" b="1" dirty="0"/>
              <a:t>Adolph Joachim </a:t>
            </a:r>
            <a:r>
              <a:rPr lang="en-US" b="1" dirty="0" smtClean="0"/>
              <a:t>Sabath</a:t>
            </a:r>
          </a:p>
          <a:p>
            <a:r>
              <a:rPr lang="en-US" b="1" dirty="0" smtClean="0"/>
              <a:t>(1866 </a:t>
            </a:r>
            <a:r>
              <a:rPr lang="en-US" b="1" dirty="0"/>
              <a:t>– </a:t>
            </a:r>
            <a:r>
              <a:rPr lang="en-US" b="1" dirty="0" smtClean="0"/>
              <a:t>1952</a:t>
            </a:r>
            <a:r>
              <a:rPr lang="en-US" b="1" dirty="0"/>
              <a:t>)</a:t>
            </a:r>
          </a:p>
        </p:txBody>
      </p:sp>
    </p:spTree>
    <p:extLst>
      <p:ext uri="{BB962C8B-B14F-4D97-AF65-F5344CB8AC3E}">
        <p14:creationId xmlns:p14="http://schemas.microsoft.com/office/powerpoint/2010/main" val="20879959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461665"/>
          </a:xfrm>
          <a:prstGeom prst="rect">
            <a:avLst/>
          </a:prstGeom>
          <a:solidFill>
            <a:srgbClr val="FFD1FF"/>
          </a:solidFill>
        </p:spPr>
        <p:txBody>
          <a:bodyPr wrap="square">
            <a:spAutoFit/>
          </a:bodyPr>
          <a:lstStyle/>
          <a:p>
            <a:pPr lvl="1" indent="-457200" algn="ctr">
              <a:buFont typeface="+mj-lt"/>
              <a:buAutoNum type="arabicPeriod" startAt="2"/>
            </a:pPr>
            <a:r>
              <a:rPr lang="en-US" sz="2400" b="1" dirty="0" smtClean="0">
                <a:latin typeface="Courier New" panose="02070309020205020404" pitchFamily="49" charset="0"/>
                <a:cs typeface="Courier New" panose="02070309020205020404" pitchFamily="49" charset="0"/>
              </a:rPr>
              <a:t>REACTIONS - </a:t>
            </a:r>
            <a:r>
              <a:rPr lang="en-US" sz="2400" b="1" dirty="0">
                <a:latin typeface="Courier New" panose="02070309020205020404" pitchFamily="49" charset="0"/>
                <a:cs typeface="Courier New" panose="02070309020205020404" pitchFamily="49" charset="0"/>
              </a:rPr>
              <a:t>Some Economists </a:t>
            </a:r>
            <a:r>
              <a:rPr lang="en-US" sz="2400" b="1" dirty="0" smtClean="0">
                <a:latin typeface="Courier New" panose="02070309020205020404" pitchFamily="49" charset="0"/>
                <a:cs typeface="Courier New" panose="02070309020205020404" pitchFamily="49" charset="0"/>
              </a:rPr>
              <a:t>Understood – Irving Fisher </a:t>
            </a:r>
            <a:endParaRPr lang="en-US" sz="2000" b="1" dirty="0">
              <a:latin typeface="Courier New" panose="02070309020205020404" pitchFamily="49" charset="0"/>
              <a:cs typeface="Courier New" panose="02070309020205020404" pitchFamily="49"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67106"/>
            <a:ext cx="4855779" cy="449089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6703" y="2210406"/>
            <a:ext cx="3095297" cy="4647593"/>
          </a:xfrm>
          <a:prstGeom prst="rect">
            <a:avLst/>
          </a:prstGeom>
        </p:spPr>
      </p:pic>
      <p:sp>
        <p:nvSpPr>
          <p:cNvPr id="6" name="TextBox 5"/>
          <p:cNvSpPr txBox="1"/>
          <p:nvPr/>
        </p:nvSpPr>
        <p:spPr>
          <a:xfrm>
            <a:off x="9394729" y="6027003"/>
            <a:ext cx="2422715" cy="830997"/>
          </a:xfrm>
          <a:prstGeom prst="rect">
            <a:avLst/>
          </a:prstGeom>
          <a:solidFill>
            <a:schemeClr val="bg1"/>
          </a:solidFill>
        </p:spPr>
        <p:txBody>
          <a:bodyPr wrap="none" rtlCol="0">
            <a:spAutoFit/>
          </a:bodyPr>
          <a:lstStyle/>
          <a:p>
            <a:pPr algn="ctr"/>
            <a:r>
              <a:rPr lang="en-US" sz="1600" dirty="0" smtClean="0"/>
              <a:t>Originally Published in</a:t>
            </a:r>
          </a:p>
          <a:p>
            <a:pPr algn="ctr"/>
            <a:r>
              <a:rPr lang="en-US" sz="1600" i="1" dirty="0" err="1" smtClean="0"/>
              <a:t>Econometrica</a:t>
            </a:r>
            <a:r>
              <a:rPr lang="en-US" sz="1600" dirty="0" smtClean="0"/>
              <a:t>, Vol. 1, No. 4</a:t>
            </a:r>
          </a:p>
          <a:p>
            <a:pPr algn="ctr"/>
            <a:r>
              <a:rPr lang="en-US" sz="1600" dirty="0" smtClean="0"/>
              <a:t> (Oct 5., 1933) pp. 337-357</a:t>
            </a:r>
            <a:endParaRPr lang="en-US" sz="1600" dirty="0"/>
          </a:p>
        </p:txBody>
      </p:sp>
      <p:sp>
        <p:nvSpPr>
          <p:cNvPr id="7" name="TextBox 6"/>
          <p:cNvSpPr txBox="1"/>
          <p:nvPr/>
        </p:nvSpPr>
        <p:spPr>
          <a:xfrm>
            <a:off x="0" y="461665"/>
            <a:ext cx="12192000" cy="1477328"/>
          </a:xfrm>
          <a:prstGeom prst="rect">
            <a:avLst/>
          </a:prstGeom>
          <a:noFill/>
        </p:spPr>
        <p:txBody>
          <a:bodyPr wrap="square" rtlCol="0">
            <a:spAutoFit/>
          </a:bodyPr>
          <a:lstStyle/>
          <a:p>
            <a:r>
              <a:rPr lang="en-US" dirty="0" smtClean="0"/>
              <a:t>“…over-investment and over-speculation are often important; but they would have far less serious results were they not</a:t>
            </a:r>
          </a:p>
          <a:p>
            <a:r>
              <a:rPr lang="en-US" dirty="0" smtClean="0"/>
              <a:t> conducted with borrowed money…</a:t>
            </a:r>
          </a:p>
          <a:p>
            <a:endParaRPr lang="en-US" dirty="0"/>
          </a:p>
          <a:p>
            <a:r>
              <a:rPr lang="en-US" dirty="0" smtClean="0"/>
              <a:t>…if debt and deflation are absent, other disturbances are powerless to bring on crises comparable in severity to those of 1837, 1773, or 1929-33.”					 </a:t>
            </a:r>
            <a:r>
              <a:rPr lang="en-US" sz="1600" dirty="0" smtClean="0"/>
              <a:t>Irving Fisher, </a:t>
            </a:r>
            <a:r>
              <a:rPr lang="en-US" sz="1600" i="1" dirty="0" smtClean="0"/>
              <a:t>The Debt-Deflation Theory of Great Depressions</a:t>
            </a:r>
            <a:r>
              <a:rPr lang="en-US" sz="1600" dirty="0" smtClean="0"/>
              <a:t>, p. 9  </a:t>
            </a:r>
            <a:endParaRPr lang="en-US" sz="1600" dirty="0"/>
          </a:p>
        </p:txBody>
      </p:sp>
    </p:spTree>
    <p:extLst>
      <p:ext uri="{BB962C8B-B14F-4D97-AF65-F5344CB8AC3E}">
        <p14:creationId xmlns:p14="http://schemas.microsoft.com/office/powerpoint/2010/main" val="8105410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461665"/>
          </a:xfrm>
          <a:prstGeom prst="rect">
            <a:avLst/>
          </a:prstGeom>
          <a:solidFill>
            <a:srgbClr val="FFD1FF"/>
          </a:solidFill>
        </p:spPr>
        <p:txBody>
          <a:bodyPr wrap="square">
            <a:spAutoFit/>
          </a:bodyPr>
          <a:lstStyle/>
          <a:p>
            <a:pPr lvl="1" indent="-457200" algn="ctr">
              <a:buFont typeface="+mj-lt"/>
              <a:buAutoNum type="arabicPeriod" startAt="2"/>
            </a:pPr>
            <a:r>
              <a:rPr lang="en-US" sz="2400" b="1" dirty="0" smtClean="0">
                <a:latin typeface="Courier New" panose="02070309020205020404" pitchFamily="49" charset="0"/>
                <a:cs typeface="Courier New" panose="02070309020205020404" pitchFamily="49" charset="0"/>
              </a:rPr>
              <a:t>REACTIONS - </a:t>
            </a:r>
            <a:r>
              <a:rPr lang="en-US" sz="2400" b="1" dirty="0">
                <a:latin typeface="Courier New" panose="02070309020205020404" pitchFamily="49" charset="0"/>
                <a:cs typeface="Courier New" panose="02070309020205020404" pitchFamily="49" charset="0"/>
              </a:rPr>
              <a:t>Some Economists </a:t>
            </a:r>
            <a:r>
              <a:rPr lang="en-US" sz="2400" b="1" dirty="0" smtClean="0">
                <a:latin typeface="Courier New" panose="02070309020205020404" pitchFamily="49" charset="0"/>
                <a:cs typeface="Courier New" panose="02070309020205020404" pitchFamily="49" charset="0"/>
              </a:rPr>
              <a:t>Understood – Irving Fisher </a:t>
            </a:r>
            <a:endParaRPr lang="en-US" sz="2000" b="1" dirty="0">
              <a:latin typeface="Courier New" panose="02070309020205020404" pitchFamily="49" charset="0"/>
              <a:cs typeface="Courier New" panose="02070309020205020404" pitchFamily="49"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6801" y="4427763"/>
            <a:ext cx="1813034" cy="2430237"/>
          </a:xfrm>
          <a:prstGeom prst="rect">
            <a:avLst/>
          </a:prstGeom>
        </p:spPr>
      </p:pic>
      <p:sp>
        <p:nvSpPr>
          <p:cNvPr id="7" name="TextBox 6"/>
          <p:cNvSpPr txBox="1"/>
          <p:nvPr/>
        </p:nvSpPr>
        <p:spPr>
          <a:xfrm>
            <a:off x="0" y="461665"/>
            <a:ext cx="12192000" cy="338554"/>
          </a:xfrm>
          <a:prstGeom prst="rect">
            <a:avLst/>
          </a:prstGeom>
          <a:noFill/>
        </p:spPr>
        <p:txBody>
          <a:bodyPr wrap="square" rtlCol="0">
            <a:spAutoFit/>
          </a:bodyPr>
          <a:lstStyle/>
          <a:p>
            <a:pPr algn="ctr"/>
            <a:endParaRPr lang="en-US" sz="1600" dirty="0"/>
          </a:p>
        </p:txBody>
      </p:sp>
      <p:sp>
        <p:nvSpPr>
          <p:cNvPr id="8" name="Rectangle 4"/>
          <p:cNvSpPr>
            <a:spLocks noChangeArrowheads="1"/>
          </p:cNvSpPr>
          <p:nvPr/>
        </p:nvSpPr>
        <p:spPr bwMode="auto">
          <a:xfrm flipV="1">
            <a:off x="0" y="-1"/>
            <a:ext cx="1133754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9" name="Object 8"/>
          <p:cNvGraphicFramePr>
            <a:graphicFrameLocks noChangeAspect="1"/>
          </p:cNvGraphicFramePr>
          <p:nvPr>
            <p:extLst>
              <p:ext uri="{D42A27DB-BD31-4B8C-83A1-F6EECF244321}">
                <p14:modId xmlns:p14="http://schemas.microsoft.com/office/powerpoint/2010/main" val="1842050822"/>
              </p:ext>
            </p:extLst>
          </p:nvPr>
        </p:nvGraphicFramePr>
        <p:xfrm>
          <a:off x="1" y="461664"/>
          <a:ext cx="7400204" cy="6396335"/>
        </p:xfrm>
        <a:graphic>
          <a:graphicData uri="http://schemas.openxmlformats.org/presentationml/2006/ole">
            <mc:AlternateContent xmlns:mc="http://schemas.openxmlformats.org/markup-compatibility/2006">
              <mc:Choice xmlns:v="urn:schemas-microsoft-com:vml" Requires="v">
                <p:oleObj spid="_x0000_s1232" r:id="rId4" imgW="8340003" imgH="7196969" progId="Visio.Drawing.11">
                  <p:embed/>
                </p:oleObj>
              </mc:Choice>
              <mc:Fallback>
                <p:oleObj r:id="rId4" imgW="8340003" imgH="7196969" progId="Visio.Drawing.11">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461664"/>
                        <a:ext cx="7400204" cy="6396335"/>
                      </a:xfrm>
                      <a:prstGeom prst="rect">
                        <a:avLst/>
                      </a:prstGeom>
                      <a:noFill/>
                    </p:spPr>
                  </p:pic>
                </p:oleObj>
              </mc:Fallback>
            </mc:AlternateContent>
          </a:graphicData>
        </a:graphic>
      </p:graphicFrame>
      <p:sp>
        <p:nvSpPr>
          <p:cNvPr id="11" name="TextBox 10"/>
          <p:cNvSpPr txBox="1"/>
          <p:nvPr/>
        </p:nvSpPr>
        <p:spPr>
          <a:xfrm>
            <a:off x="6227380" y="461663"/>
            <a:ext cx="5964620" cy="2031325"/>
          </a:xfrm>
          <a:prstGeom prst="rect">
            <a:avLst/>
          </a:prstGeom>
          <a:noFill/>
        </p:spPr>
        <p:txBody>
          <a:bodyPr wrap="square" rtlCol="0">
            <a:spAutoFit/>
          </a:bodyPr>
          <a:lstStyle/>
          <a:p>
            <a:r>
              <a:rPr lang="en-US" dirty="0" smtClean="0"/>
              <a:t>“…it is always economically possible to stop or prevent such a</a:t>
            </a:r>
          </a:p>
          <a:p>
            <a:r>
              <a:rPr lang="en-US" dirty="0" smtClean="0"/>
              <a:t>depression simply by reflating the price level…</a:t>
            </a:r>
          </a:p>
          <a:p>
            <a:r>
              <a:rPr lang="en-US" dirty="0" smtClean="0"/>
              <a:t>In fact, under President Hoover, recovery was apparently well</a:t>
            </a:r>
          </a:p>
          <a:p>
            <a:r>
              <a:rPr lang="en-US" dirty="0" smtClean="0"/>
              <a:t>started by the Federal Reserve open-market purchases, which</a:t>
            </a:r>
          </a:p>
          <a:p>
            <a:r>
              <a:rPr lang="en-US" dirty="0" smtClean="0"/>
              <a:t>revived prices and business from May to September 1932.</a:t>
            </a:r>
          </a:p>
          <a:p>
            <a:r>
              <a:rPr lang="en-US" dirty="0" smtClean="0"/>
              <a:t>The efforts were not kept up and recovery was stopped…”</a:t>
            </a:r>
          </a:p>
          <a:p>
            <a:r>
              <a:rPr lang="en-US" dirty="0"/>
              <a:t>	</a:t>
            </a:r>
            <a:r>
              <a:rPr lang="en-US" dirty="0" smtClean="0"/>
              <a:t>			              Fisher, p. 20 </a:t>
            </a:r>
            <a:endParaRPr lang="en-US" dirty="0"/>
          </a:p>
        </p:txBody>
      </p:sp>
      <p:sp>
        <p:nvSpPr>
          <p:cNvPr id="12" name="TextBox 11"/>
          <p:cNvSpPr txBox="1"/>
          <p:nvPr/>
        </p:nvSpPr>
        <p:spPr>
          <a:xfrm>
            <a:off x="7157546" y="2680138"/>
            <a:ext cx="5034454" cy="1754326"/>
          </a:xfrm>
          <a:prstGeom prst="rect">
            <a:avLst/>
          </a:prstGeom>
          <a:noFill/>
        </p:spPr>
        <p:txBody>
          <a:bodyPr wrap="square" rtlCol="0">
            <a:spAutoFit/>
          </a:bodyPr>
          <a:lstStyle/>
          <a:p>
            <a:r>
              <a:rPr lang="en-US" dirty="0" smtClean="0"/>
              <a:t>“It would have been still easier to have prevented</a:t>
            </a:r>
          </a:p>
          <a:p>
            <a:r>
              <a:rPr lang="en-US" dirty="0" smtClean="0"/>
              <a:t>the depression…  had his [Gov. Strong] policies been</a:t>
            </a:r>
          </a:p>
          <a:p>
            <a:r>
              <a:rPr lang="en-US" dirty="0" smtClean="0"/>
              <a:t>embraced… there would have been nothing worse than the first crash.   We would have had the debt disease, but not the dollar disease – the bad cold but not the pneumonia.”	              Fisher, p. 20</a:t>
            </a:r>
            <a:endParaRPr lang="en-US" dirty="0"/>
          </a:p>
        </p:txBody>
      </p:sp>
    </p:spTree>
    <p:extLst>
      <p:ext uri="{BB962C8B-B14F-4D97-AF65-F5344CB8AC3E}">
        <p14:creationId xmlns:p14="http://schemas.microsoft.com/office/powerpoint/2010/main" val="14959651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482264"/>
          </a:xfrm>
        </p:spPr>
        <p:txBody>
          <a:bodyPr>
            <a:normAutofit fontScale="90000"/>
          </a:bodyPr>
          <a:lstStyle/>
          <a:p>
            <a:pPr algn="ctr"/>
            <a:r>
              <a:rPr lang="en-US" sz="3600" dirty="0" smtClean="0"/>
              <a:t>PARTS OF PRESENTATION</a:t>
            </a:r>
            <a:endParaRPr lang="en-US" sz="3600" dirty="0"/>
          </a:p>
        </p:txBody>
      </p:sp>
      <p:sp>
        <p:nvSpPr>
          <p:cNvPr id="3" name="Content Placeholder 2"/>
          <p:cNvSpPr>
            <a:spLocks noGrp="1"/>
          </p:cNvSpPr>
          <p:nvPr>
            <p:ph idx="1"/>
          </p:nvPr>
        </p:nvSpPr>
        <p:spPr>
          <a:xfrm>
            <a:off x="696310" y="630989"/>
            <a:ext cx="10799380" cy="5958997"/>
          </a:xfrm>
        </p:spPr>
        <p:txBody>
          <a:bodyPr>
            <a:noAutofit/>
          </a:bodyPr>
          <a:lstStyle/>
          <a:p>
            <a:pPr marL="457200" indent="-457200">
              <a:spcBef>
                <a:spcPts val="0"/>
              </a:spcBef>
              <a:buFont typeface="+mj-lt"/>
              <a:buAutoNum type="arabicPeriod"/>
            </a:pPr>
            <a:r>
              <a:rPr lang="en-US" sz="2000" dirty="0" smtClean="0">
                <a:latin typeface="Courier New" panose="02070309020205020404" pitchFamily="49" charset="0"/>
                <a:cs typeface="Courier New" panose="02070309020205020404" pitchFamily="49" charset="0"/>
              </a:rPr>
              <a:t>THE DEPRESSION:   </a:t>
            </a:r>
          </a:p>
          <a:p>
            <a:pPr marL="914400" lvl="1" indent="-457200">
              <a:spcBef>
                <a:spcPts val="0"/>
              </a:spcBef>
              <a:buFont typeface="+mj-lt"/>
              <a:buAutoNum type="alphaLcParenR"/>
            </a:pPr>
            <a:r>
              <a:rPr lang="en-US" sz="2000" dirty="0" smtClean="0">
                <a:latin typeface="Courier New" panose="02070309020205020404" pitchFamily="49" charset="0"/>
                <a:cs typeface="Courier New" panose="02070309020205020404" pitchFamily="49" charset="0"/>
              </a:rPr>
              <a:t>The Crash</a:t>
            </a:r>
          </a:p>
          <a:p>
            <a:pPr marL="914400" lvl="1" indent="-457200">
              <a:spcBef>
                <a:spcPts val="0"/>
              </a:spcBef>
              <a:buFont typeface="+mj-lt"/>
              <a:buAutoNum type="alphaLcParenR"/>
            </a:pPr>
            <a:r>
              <a:rPr lang="en-US" sz="2000" dirty="0" smtClean="0">
                <a:latin typeface="Courier New" panose="02070309020205020404" pitchFamily="49" charset="0"/>
                <a:cs typeface="Courier New" panose="02070309020205020404" pitchFamily="49" charset="0"/>
              </a:rPr>
              <a:t>Bank Failures:  Money Supply Plunges</a:t>
            </a:r>
          </a:p>
          <a:p>
            <a:pPr marL="914400" lvl="1" indent="-457200">
              <a:spcBef>
                <a:spcPts val="0"/>
              </a:spcBef>
              <a:buFont typeface="+mj-lt"/>
              <a:buAutoNum type="alphaLcParenR"/>
            </a:pPr>
            <a:r>
              <a:rPr lang="en-US" sz="2000" dirty="0" smtClean="0">
                <a:latin typeface="Courier New" panose="02070309020205020404" pitchFamily="49" charset="0"/>
                <a:cs typeface="Courier New" panose="02070309020205020404" pitchFamily="49" charset="0"/>
              </a:rPr>
              <a:t>Britain Forced to Abandon Its Gold Standard Folly</a:t>
            </a:r>
          </a:p>
          <a:p>
            <a:pPr marL="914400" lvl="1" indent="-457200">
              <a:spcBef>
                <a:spcPts val="0"/>
              </a:spcBef>
              <a:buFont typeface="+mj-lt"/>
              <a:buAutoNum type="alphaLcParenR"/>
            </a:pPr>
            <a:r>
              <a:rPr lang="en-US" sz="2000" dirty="0" smtClean="0">
                <a:latin typeface="Courier New" panose="02070309020205020404" pitchFamily="49" charset="0"/>
                <a:cs typeface="Courier New" panose="02070309020205020404" pitchFamily="49" charset="0"/>
              </a:rPr>
              <a:t>Depression – Some Descriptions</a:t>
            </a:r>
          </a:p>
          <a:p>
            <a:pPr marL="457200" indent="-457200">
              <a:spcBef>
                <a:spcPts val="0"/>
              </a:spcBef>
              <a:buFont typeface="+mj-lt"/>
              <a:buAutoNum type="arabicPeriod"/>
            </a:pPr>
            <a:r>
              <a:rPr lang="en-US" sz="2000" dirty="0" smtClean="0">
                <a:latin typeface="Courier New" panose="02070309020205020404" pitchFamily="49" charset="0"/>
                <a:cs typeface="Courier New" panose="02070309020205020404" pitchFamily="49" charset="0"/>
              </a:rPr>
              <a:t>REACTIONS:  </a:t>
            </a:r>
          </a:p>
          <a:p>
            <a:pPr marL="914400" lvl="1" indent="-457200">
              <a:spcBef>
                <a:spcPts val="0"/>
              </a:spcBef>
              <a:buFont typeface="+mj-lt"/>
              <a:buAutoNum type="alphaLcParenR"/>
            </a:pPr>
            <a:r>
              <a:rPr lang="en-US" sz="2000" dirty="0">
                <a:latin typeface="Courier New" panose="02070309020205020404" pitchFamily="49" charset="0"/>
                <a:cs typeface="Courier New" panose="02070309020205020404" pitchFamily="49" charset="0"/>
              </a:rPr>
              <a:t>The Bankers Didn’t Help End the </a:t>
            </a:r>
            <a:r>
              <a:rPr lang="en-US" sz="2000" dirty="0" smtClean="0">
                <a:latin typeface="Courier New" panose="02070309020205020404" pitchFamily="49" charset="0"/>
                <a:cs typeface="Courier New" panose="02070309020205020404" pitchFamily="49" charset="0"/>
              </a:rPr>
              <a:t>Depression</a:t>
            </a:r>
          </a:p>
          <a:p>
            <a:pPr marL="914400" lvl="1" indent="-457200">
              <a:spcBef>
                <a:spcPts val="0"/>
              </a:spcBef>
              <a:buFont typeface="+mj-lt"/>
              <a:buAutoNum type="alphaLcParenR"/>
            </a:pPr>
            <a:r>
              <a:rPr lang="en-US" sz="2000" dirty="0" smtClean="0">
                <a:latin typeface="Courier New" panose="02070309020205020404" pitchFamily="49" charset="0"/>
                <a:cs typeface="Courier New" panose="02070309020205020404" pitchFamily="49" charset="0"/>
              </a:rPr>
              <a:t>The </a:t>
            </a:r>
            <a:r>
              <a:rPr lang="en-US" sz="2000" dirty="0">
                <a:latin typeface="Courier New" panose="02070309020205020404" pitchFamily="49" charset="0"/>
                <a:cs typeface="Courier New" panose="02070309020205020404" pitchFamily="49" charset="0"/>
              </a:rPr>
              <a:t>Silent </a:t>
            </a:r>
            <a:r>
              <a:rPr lang="en-US" sz="2000" dirty="0" smtClean="0">
                <a:latin typeface="Courier New" panose="02070309020205020404" pitchFamily="49" charset="0"/>
                <a:cs typeface="Courier New" panose="02070309020205020404" pitchFamily="49" charset="0"/>
              </a:rPr>
              <a:t>Economists</a:t>
            </a:r>
            <a:endParaRPr lang="en-US" sz="2000" dirty="0">
              <a:latin typeface="Courier New" panose="02070309020205020404" pitchFamily="49" charset="0"/>
              <a:cs typeface="Courier New" panose="02070309020205020404" pitchFamily="49" charset="0"/>
            </a:endParaRPr>
          </a:p>
          <a:p>
            <a:pPr marL="914400" lvl="1" indent="-457200">
              <a:spcBef>
                <a:spcPts val="0"/>
              </a:spcBef>
              <a:buFont typeface="+mj-lt"/>
              <a:buAutoNum type="alphaLcParenR"/>
            </a:pPr>
            <a:r>
              <a:rPr lang="en-US" sz="2000" dirty="0" smtClean="0">
                <a:latin typeface="Courier New" panose="02070309020205020404" pitchFamily="49" charset="0"/>
                <a:cs typeface="Courier New" panose="02070309020205020404" pitchFamily="49" charset="0"/>
              </a:rPr>
              <a:t>But Some Congressmen Understood</a:t>
            </a:r>
          </a:p>
          <a:p>
            <a:pPr marL="914400" lvl="1" indent="-457200">
              <a:spcBef>
                <a:spcPts val="0"/>
              </a:spcBef>
              <a:buFont typeface="+mj-lt"/>
              <a:buAutoNum type="alphaLcParenR"/>
            </a:pPr>
            <a:r>
              <a:rPr lang="en-US" sz="2000" dirty="0" smtClean="0">
                <a:latin typeface="Courier New" panose="02070309020205020404" pitchFamily="49" charset="0"/>
                <a:cs typeface="Courier New" panose="02070309020205020404" pitchFamily="49" charset="0"/>
              </a:rPr>
              <a:t>Some Economists Understood</a:t>
            </a:r>
          </a:p>
          <a:p>
            <a:pPr marL="914400" lvl="1" indent="-457200">
              <a:spcBef>
                <a:spcPts val="0"/>
              </a:spcBef>
              <a:buFont typeface="+mj-lt"/>
              <a:buAutoNum type="alphaLcParenR"/>
            </a:pPr>
            <a:r>
              <a:rPr lang="en-US" sz="2000" dirty="0">
                <a:latin typeface="Courier New" panose="02070309020205020404" pitchFamily="49" charset="0"/>
                <a:cs typeface="Courier New" panose="02070309020205020404" pitchFamily="49" charset="0"/>
              </a:rPr>
              <a:t>The “Pushing on a String” </a:t>
            </a:r>
            <a:r>
              <a:rPr lang="en-US" sz="2000" dirty="0" smtClean="0">
                <a:latin typeface="Courier New" panose="02070309020205020404" pitchFamily="49" charset="0"/>
                <a:cs typeface="Courier New" panose="02070309020205020404" pitchFamily="49" charset="0"/>
              </a:rPr>
              <a:t>Argument</a:t>
            </a:r>
          </a:p>
          <a:p>
            <a:pPr marL="914400" lvl="1" indent="-457200">
              <a:spcBef>
                <a:spcPts val="0"/>
              </a:spcBef>
              <a:buFont typeface="+mj-lt"/>
              <a:buAutoNum type="alphaLcParenR"/>
            </a:pPr>
            <a:r>
              <a:rPr lang="en-US" sz="2000" dirty="0" smtClean="0">
                <a:latin typeface="Courier New" panose="02070309020205020404" pitchFamily="49" charset="0"/>
                <a:cs typeface="Courier New" panose="02070309020205020404" pitchFamily="49" charset="0"/>
              </a:rPr>
              <a:t>Following Adam Smith to the Doors of Hell</a:t>
            </a:r>
          </a:p>
          <a:p>
            <a:pPr marL="457200" indent="-457200">
              <a:spcBef>
                <a:spcPts val="0"/>
              </a:spcBef>
              <a:buFont typeface="+mj-lt"/>
              <a:buAutoNum type="arabicPeriod"/>
            </a:pPr>
            <a:r>
              <a:rPr lang="en-US" sz="2000" dirty="0">
                <a:latin typeface="Courier New" panose="02070309020205020404" pitchFamily="49" charset="0"/>
                <a:cs typeface="Courier New" panose="02070309020205020404" pitchFamily="49" charset="0"/>
              </a:rPr>
              <a:t>THIRD BANKING CRISIS:  ROOSEVELT “CLOSES” THE BANKS</a:t>
            </a:r>
          </a:p>
          <a:p>
            <a:pPr marL="457200" indent="-457200">
              <a:spcBef>
                <a:spcPts val="0"/>
              </a:spcBef>
              <a:buFont typeface="+mj-lt"/>
              <a:buAutoNum type="arabicPeriod"/>
            </a:pPr>
            <a:r>
              <a:rPr lang="en-US" sz="2000" dirty="0" smtClean="0">
                <a:latin typeface="Courier New" panose="02070309020205020404" pitchFamily="49" charset="0"/>
                <a:cs typeface="Courier New" panose="02070309020205020404" pitchFamily="49" charset="0"/>
              </a:rPr>
              <a:t>KEYNES TO THE RESCUE?</a:t>
            </a:r>
          </a:p>
          <a:p>
            <a:pPr marL="457200" indent="-457200">
              <a:spcBef>
                <a:spcPts val="0"/>
              </a:spcBef>
              <a:buFont typeface="+mj-lt"/>
              <a:buAutoNum type="arabicPeriod"/>
            </a:pPr>
            <a:r>
              <a:rPr lang="en-US" sz="2000" dirty="0" smtClean="0">
                <a:latin typeface="Courier New" panose="02070309020205020404" pitchFamily="49" charset="0"/>
                <a:cs typeface="Courier New" panose="02070309020205020404" pitchFamily="49" charset="0"/>
              </a:rPr>
              <a:t>FINANCIAL LOSSES</a:t>
            </a:r>
            <a:r>
              <a:rPr lang="en-US" sz="2000" dirty="0" smtClean="0">
                <a:latin typeface="Courier New" panose="02070309020205020404" pitchFamily="49" charset="0"/>
                <a:cs typeface="Courier New" panose="02070309020205020404" pitchFamily="49" charset="0"/>
              </a:rPr>
              <a:t>: The </a:t>
            </a:r>
            <a:r>
              <a:rPr lang="en-US" sz="2000" dirty="0" smtClean="0">
                <a:latin typeface="Courier New" panose="02070309020205020404" pitchFamily="49" charset="0"/>
                <a:cs typeface="Courier New" panose="02070309020205020404" pitchFamily="49" charset="0"/>
              </a:rPr>
              <a:t>Wreckage of the </a:t>
            </a:r>
            <a:r>
              <a:rPr lang="en-US" sz="2000" dirty="0" smtClean="0">
                <a:latin typeface="Courier New" panose="02070309020205020404" pitchFamily="49" charset="0"/>
                <a:cs typeface="Courier New" panose="02070309020205020404" pitchFamily="49" charset="0"/>
              </a:rPr>
              <a:t>Economy</a:t>
            </a:r>
          </a:p>
          <a:p>
            <a:pPr marL="457200" indent="-457200">
              <a:spcBef>
                <a:spcPts val="0"/>
              </a:spcBef>
              <a:buFont typeface="+mj-lt"/>
              <a:buAutoNum type="arabicPeriod"/>
            </a:pPr>
            <a:r>
              <a:rPr lang="en-US" sz="2000" dirty="0" smtClean="0">
                <a:latin typeface="Courier New" panose="02070309020205020404" pitchFamily="49" charset="0"/>
                <a:cs typeface="Courier New" panose="02070309020205020404" pitchFamily="49" charset="0"/>
              </a:rPr>
              <a:t>THE NEW DEAL</a:t>
            </a:r>
            <a:endParaRPr lang="en-US" sz="2000" dirty="0" smtClean="0">
              <a:latin typeface="Courier New" panose="02070309020205020404" pitchFamily="49" charset="0"/>
              <a:cs typeface="Courier New" panose="02070309020205020404" pitchFamily="49" charset="0"/>
            </a:endParaRPr>
          </a:p>
          <a:p>
            <a:pPr marL="457200" indent="-457200">
              <a:spcBef>
                <a:spcPts val="0"/>
              </a:spcBef>
              <a:buFont typeface="+mj-lt"/>
              <a:buAutoNum type="arabicPeriod"/>
            </a:pPr>
            <a:r>
              <a:rPr lang="en-US" sz="2000" dirty="0" smtClean="0">
                <a:latin typeface="Courier New" panose="02070309020205020404" pitchFamily="49" charset="0"/>
                <a:cs typeface="Courier New" panose="02070309020205020404" pitchFamily="49" charset="0"/>
              </a:rPr>
              <a:t>FARMERS CAUGHT IN DEBT TRAP</a:t>
            </a:r>
            <a:endParaRPr lang="en-US" sz="2000" dirty="0" smtClean="0">
              <a:latin typeface="Courier New" panose="02070309020205020404" pitchFamily="49" charset="0"/>
              <a:cs typeface="Courier New" panose="02070309020205020404" pitchFamily="49" charset="0"/>
            </a:endParaRPr>
          </a:p>
          <a:p>
            <a:pPr marL="457200" indent="-457200">
              <a:spcBef>
                <a:spcPts val="0"/>
              </a:spcBef>
              <a:buFont typeface="+mj-lt"/>
              <a:buAutoNum type="arabicPeriod"/>
            </a:pPr>
            <a:r>
              <a:rPr lang="en-US" sz="2000" dirty="0" smtClean="0">
                <a:latin typeface="Courier New" panose="02070309020205020404" pitchFamily="49" charset="0"/>
                <a:cs typeface="Courier New" panose="02070309020205020404" pitchFamily="49" charset="0"/>
              </a:rPr>
              <a:t>AT LEAST THE GOVERNMENT ACTED</a:t>
            </a:r>
            <a:r>
              <a:rPr lang="en-US" sz="2000" dirty="0" smtClean="0">
                <a:latin typeface="Courier New" panose="02070309020205020404" pitchFamily="49" charset="0"/>
                <a:cs typeface="Courier New" panose="02070309020205020404" pitchFamily="49" charset="0"/>
              </a:rPr>
              <a:t>:  Why Monetary Power Should Always Reside with the Government</a:t>
            </a:r>
            <a:endParaRPr lang="en-US" sz="2000" dirty="0" smtClean="0">
              <a:latin typeface="Courier New" panose="02070309020205020404" pitchFamily="49" charset="0"/>
              <a:cs typeface="Courier New" panose="02070309020205020404" pitchFamily="49" charset="0"/>
            </a:endParaRPr>
          </a:p>
          <a:p>
            <a:pPr marL="457200" indent="-457200">
              <a:spcBef>
                <a:spcPts val="0"/>
              </a:spcBef>
              <a:buFont typeface="+mj-lt"/>
              <a:buAutoNum type="arabicPeriod"/>
            </a:pPr>
            <a:r>
              <a:rPr lang="en-US" sz="2000" dirty="0" smtClean="0">
                <a:latin typeface="Courier New" panose="02070309020205020404" pitchFamily="49" charset="0"/>
                <a:cs typeface="Courier New" panose="02070309020205020404" pitchFamily="49" charset="0"/>
              </a:rPr>
              <a:t>Another </a:t>
            </a:r>
            <a:r>
              <a:rPr lang="en-US" sz="2000" dirty="0" smtClean="0">
                <a:latin typeface="Courier New" panose="02070309020205020404" pitchFamily="49" charset="0"/>
                <a:cs typeface="Courier New" panose="02070309020205020404" pitchFamily="49" charset="0"/>
              </a:rPr>
              <a:t>Greenback is </a:t>
            </a:r>
            <a:r>
              <a:rPr lang="en-US" sz="2000" dirty="0" smtClean="0">
                <a:latin typeface="Courier New" panose="02070309020205020404" pitchFamily="49" charset="0"/>
                <a:cs typeface="Courier New" panose="02070309020205020404" pitchFamily="49" charset="0"/>
              </a:rPr>
              <a:t>Needed</a:t>
            </a:r>
            <a:endParaRPr lang="en-US" sz="2000" dirty="0" smtClean="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119879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830997"/>
          </a:xfrm>
          <a:prstGeom prst="rect">
            <a:avLst/>
          </a:prstGeom>
          <a:solidFill>
            <a:srgbClr val="FFFF00"/>
          </a:solidFill>
        </p:spPr>
        <p:txBody>
          <a:bodyPr wrap="square">
            <a:spAutoFit/>
          </a:bodyPr>
          <a:lstStyle/>
          <a:p>
            <a:pPr marL="914400" lvl="1" indent="-457200" algn="ctr">
              <a:buFont typeface="+mj-lt"/>
              <a:buAutoNum type="arabicPeriod" startAt="2"/>
            </a:pPr>
            <a:r>
              <a:rPr lang="en-US" sz="2400" b="1" dirty="0" smtClean="0">
                <a:latin typeface="Courier New" panose="02070309020205020404" pitchFamily="49" charset="0"/>
                <a:cs typeface="Courier New" panose="02070309020205020404" pitchFamily="49" charset="0"/>
              </a:rPr>
              <a:t>REACTIONS </a:t>
            </a:r>
          </a:p>
          <a:p>
            <a:pPr lvl="1" algn="ctr"/>
            <a:r>
              <a:rPr lang="en-US" sz="2400" b="1" dirty="0" smtClean="0">
                <a:latin typeface="Courier New" panose="02070309020205020404" pitchFamily="49" charset="0"/>
                <a:cs typeface="Courier New" panose="02070309020205020404" pitchFamily="49" charset="0"/>
              </a:rPr>
              <a:t> </a:t>
            </a:r>
            <a:r>
              <a:rPr lang="en-US" sz="2400" b="1" dirty="0">
                <a:latin typeface="Courier New" panose="02070309020205020404" pitchFamily="49" charset="0"/>
                <a:cs typeface="Courier New" panose="02070309020205020404" pitchFamily="49" charset="0"/>
              </a:rPr>
              <a:t>The “Pushing on a String” </a:t>
            </a:r>
            <a:r>
              <a:rPr lang="en-US" sz="2400" b="1" dirty="0" smtClean="0">
                <a:latin typeface="Courier New" panose="02070309020205020404" pitchFamily="49" charset="0"/>
                <a:cs typeface="Courier New" panose="02070309020205020404" pitchFamily="49" charset="0"/>
              </a:rPr>
              <a:t>Argument – Apology for the Bankers</a:t>
            </a:r>
            <a:endParaRPr lang="en-US" sz="2400" b="1" dirty="0">
              <a:latin typeface="Courier New" panose="02070309020205020404" pitchFamily="49" charset="0"/>
              <a:cs typeface="Courier New" panose="02070309020205020404" pitchFamily="49" charset="0"/>
            </a:endParaRPr>
          </a:p>
        </p:txBody>
      </p:sp>
      <p:sp>
        <p:nvSpPr>
          <p:cNvPr id="4" name="TextBox 3"/>
          <p:cNvSpPr txBox="1"/>
          <p:nvPr/>
        </p:nvSpPr>
        <p:spPr>
          <a:xfrm>
            <a:off x="0" y="830997"/>
            <a:ext cx="12192000" cy="646331"/>
          </a:xfrm>
          <a:prstGeom prst="rect">
            <a:avLst/>
          </a:prstGeom>
          <a:solidFill>
            <a:srgbClr val="FFFF8F"/>
          </a:solidFill>
        </p:spPr>
        <p:txBody>
          <a:bodyPr wrap="square" rtlCol="0">
            <a:spAutoFit/>
          </a:bodyPr>
          <a:lstStyle/>
          <a:p>
            <a:r>
              <a:rPr lang="en-US" dirty="0" smtClean="0"/>
              <a:t>“There was a widespread belief that just making reserves available in banks wouldn’t solve the problem because businessmen couldn’t be forced to borrow in such bad times.”						</a:t>
            </a:r>
            <a:r>
              <a:rPr lang="en-US" sz="1600" dirty="0" err="1" smtClean="0"/>
              <a:t>Zarlenga</a:t>
            </a:r>
            <a:r>
              <a:rPr lang="en-US" sz="1600" dirty="0" smtClean="0"/>
              <a:t>, </a:t>
            </a:r>
            <a:r>
              <a:rPr lang="en-US" sz="1600" i="1" dirty="0" smtClean="0"/>
              <a:t>LSM</a:t>
            </a:r>
            <a:r>
              <a:rPr lang="en-US" sz="1600" dirty="0" smtClean="0"/>
              <a:t>, p. 550</a:t>
            </a:r>
            <a:endParaRPr lang="en-US" sz="16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247" y="1451162"/>
            <a:ext cx="6339051" cy="5406838"/>
          </a:xfrm>
          <a:prstGeom prst="rect">
            <a:avLst/>
          </a:prstGeom>
        </p:spPr>
      </p:pic>
      <p:sp>
        <p:nvSpPr>
          <p:cNvPr id="5" name="TextBox 4"/>
          <p:cNvSpPr txBox="1"/>
          <p:nvPr/>
        </p:nvSpPr>
        <p:spPr>
          <a:xfrm rot="20538094">
            <a:off x="187463" y="2155906"/>
            <a:ext cx="5387093" cy="461665"/>
          </a:xfrm>
          <a:prstGeom prst="rect">
            <a:avLst/>
          </a:prstGeom>
          <a:solidFill>
            <a:srgbClr val="FFC000"/>
          </a:solidFill>
        </p:spPr>
        <p:txBody>
          <a:bodyPr wrap="square" rtlCol="0">
            <a:spAutoFit/>
          </a:bodyPr>
          <a:lstStyle/>
          <a:p>
            <a:r>
              <a:rPr lang="en-US" sz="2400" dirty="0" smtClean="0"/>
              <a:t>BANKER: ‘NO GOOD LOANS TO BE MADE’</a:t>
            </a:r>
            <a:endParaRPr lang="en-US" sz="2400" dirty="0"/>
          </a:p>
        </p:txBody>
      </p:sp>
      <p:sp>
        <p:nvSpPr>
          <p:cNvPr id="6" name="TextBox 5"/>
          <p:cNvSpPr txBox="1"/>
          <p:nvPr/>
        </p:nvSpPr>
        <p:spPr>
          <a:xfrm rot="1003320">
            <a:off x="5376046" y="2557907"/>
            <a:ext cx="3985450" cy="461665"/>
          </a:xfrm>
          <a:prstGeom prst="rect">
            <a:avLst/>
          </a:prstGeom>
          <a:solidFill>
            <a:srgbClr val="FFC000"/>
          </a:solidFill>
        </p:spPr>
        <p:txBody>
          <a:bodyPr wrap="none" rtlCol="0">
            <a:spAutoFit/>
          </a:bodyPr>
          <a:lstStyle/>
          <a:p>
            <a:r>
              <a:rPr lang="en-US" sz="2400" dirty="0" smtClean="0"/>
              <a:t>BANKER:  ‘NO LOAN DEMAND’</a:t>
            </a:r>
            <a:endParaRPr lang="en-US" sz="2400" dirty="0"/>
          </a:p>
        </p:txBody>
      </p:sp>
      <p:sp>
        <p:nvSpPr>
          <p:cNvPr id="13" name="TextBox 12"/>
          <p:cNvSpPr txBox="1"/>
          <p:nvPr/>
        </p:nvSpPr>
        <p:spPr>
          <a:xfrm>
            <a:off x="7171733" y="5659821"/>
            <a:ext cx="4484241" cy="923330"/>
          </a:xfrm>
          <a:prstGeom prst="rect">
            <a:avLst/>
          </a:prstGeom>
          <a:solidFill>
            <a:srgbClr val="FFC000"/>
          </a:solidFill>
        </p:spPr>
        <p:txBody>
          <a:bodyPr wrap="none" rtlCol="0">
            <a:spAutoFit/>
          </a:bodyPr>
          <a:lstStyle/>
          <a:p>
            <a:r>
              <a:rPr lang="en-US" dirty="0" err="1" smtClean="0"/>
              <a:t>Zarlenga</a:t>
            </a:r>
            <a:r>
              <a:rPr lang="en-US" dirty="0" smtClean="0"/>
              <a:t>:  “We can rephrase their argument:</a:t>
            </a:r>
          </a:p>
          <a:p>
            <a:r>
              <a:rPr lang="en-US" dirty="0" smtClean="0"/>
              <a:t>the destruction created by the bankers made</a:t>
            </a:r>
          </a:p>
          <a:p>
            <a:r>
              <a:rPr lang="en-US" dirty="0" smtClean="0"/>
              <a:t>businessmen overly cautious.”       LSM, p. 550</a:t>
            </a:r>
            <a:endParaRPr lang="en-US" dirty="0"/>
          </a:p>
        </p:txBody>
      </p:sp>
    </p:spTree>
    <p:extLst>
      <p:ext uri="{BB962C8B-B14F-4D97-AF65-F5344CB8AC3E}">
        <p14:creationId xmlns:p14="http://schemas.microsoft.com/office/powerpoint/2010/main" val="13217155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830997"/>
          </a:xfrm>
          <a:prstGeom prst="rect">
            <a:avLst/>
          </a:prstGeom>
          <a:solidFill>
            <a:srgbClr val="FFFF00"/>
          </a:solidFill>
        </p:spPr>
        <p:txBody>
          <a:bodyPr wrap="square">
            <a:spAutoFit/>
          </a:bodyPr>
          <a:lstStyle/>
          <a:p>
            <a:pPr marL="914400" lvl="1" indent="-457200" algn="ctr">
              <a:buFont typeface="+mj-lt"/>
              <a:buAutoNum type="arabicPeriod" startAt="2"/>
            </a:pPr>
            <a:r>
              <a:rPr lang="en-US" sz="2400" b="1" dirty="0" smtClean="0">
                <a:latin typeface="Courier New" panose="02070309020205020404" pitchFamily="49" charset="0"/>
                <a:cs typeface="Courier New" panose="02070309020205020404" pitchFamily="49" charset="0"/>
              </a:rPr>
              <a:t>REACTIONS </a:t>
            </a:r>
          </a:p>
          <a:p>
            <a:pPr lvl="1" algn="ctr"/>
            <a:r>
              <a:rPr lang="en-US" sz="2400" b="1" dirty="0" smtClean="0">
                <a:latin typeface="Courier New" panose="02070309020205020404" pitchFamily="49" charset="0"/>
                <a:cs typeface="Courier New" panose="02070309020205020404" pitchFamily="49" charset="0"/>
              </a:rPr>
              <a:t> </a:t>
            </a:r>
            <a:r>
              <a:rPr lang="en-US" sz="2400" b="1" dirty="0">
                <a:latin typeface="Courier New" panose="02070309020205020404" pitchFamily="49" charset="0"/>
                <a:cs typeface="Courier New" panose="02070309020205020404" pitchFamily="49" charset="0"/>
              </a:rPr>
              <a:t>The “Pushing on a String” </a:t>
            </a:r>
            <a:r>
              <a:rPr lang="en-US" sz="2400" b="1" dirty="0" smtClean="0">
                <a:latin typeface="Courier New" panose="02070309020205020404" pitchFamily="49" charset="0"/>
                <a:cs typeface="Courier New" panose="02070309020205020404" pitchFamily="49" charset="0"/>
              </a:rPr>
              <a:t>Argument – Apology for the Bankers</a:t>
            </a:r>
            <a:endParaRPr lang="en-US" sz="2400" b="1" dirty="0">
              <a:latin typeface="Courier New" panose="02070309020205020404" pitchFamily="49" charset="0"/>
              <a:cs typeface="Courier New" panose="02070309020205020404" pitchFamily="49" charset="0"/>
            </a:endParaRPr>
          </a:p>
        </p:txBody>
      </p:sp>
      <p:sp>
        <p:nvSpPr>
          <p:cNvPr id="3" name="TextBox 2"/>
          <p:cNvSpPr txBox="1"/>
          <p:nvPr/>
        </p:nvSpPr>
        <p:spPr>
          <a:xfrm>
            <a:off x="0" y="830997"/>
            <a:ext cx="12192000" cy="830997"/>
          </a:xfrm>
          <a:prstGeom prst="rect">
            <a:avLst/>
          </a:prstGeom>
          <a:solidFill>
            <a:srgbClr val="FFFF8F"/>
          </a:solidFill>
        </p:spPr>
        <p:txBody>
          <a:bodyPr wrap="square" rtlCol="0">
            <a:spAutoFit/>
          </a:bodyPr>
          <a:lstStyle/>
          <a:p>
            <a:r>
              <a:rPr lang="en-US" sz="2400" b="1" dirty="0" smtClean="0"/>
              <a:t>“However, the 1935 study of C.C. Hardy and Jacob Viner showed there was loan demand…”    												</a:t>
            </a:r>
            <a:r>
              <a:rPr lang="en-US" sz="1600" b="1" dirty="0" err="1" smtClean="0"/>
              <a:t>Zarlenga</a:t>
            </a:r>
            <a:r>
              <a:rPr lang="en-US" sz="1600" b="1" dirty="0" smtClean="0"/>
              <a:t>, </a:t>
            </a:r>
            <a:r>
              <a:rPr lang="en-US" sz="1600" b="1" i="1" dirty="0" smtClean="0"/>
              <a:t>LSM</a:t>
            </a:r>
            <a:r>
              <a:rPr lang="en-US" sz="1600" b="1" dirty="0" smtClean="0"/>
              <a:t>, p. 550</a:t>
            </a:r>
            <a:endParaRPr lang="en-US" sz="1600" b="1" dirty="0"/>
          </a:p>
        </p:txBody>
      </p:sp>
      <p:sp>
        <p:nvSpPr>
          <p:cNvPr id="4" name="TextBox 3"/>
          <p:cNvSpPr txBox="1"/>
          <p:nvPr/>
        </p:nvSpPr>
        <p:spPr>
          <a:xfrm>
            <a:off x="0" y="1678092"/>
            <a:ext cx="12192000" cy="1477328"/>
          </a:xfrm>
          <a:prstGeom prst="rect">
            <a:avLst/>
          </a:prstGeom>
          <a:solidFill>
            <a:srgbClr val="FFFFCC"/>
          </a:solidFill>
        </p:spPr>
        <p:txBody>
          <a:bodyPr wrap="square" rtlCol="0">
            <a:spAutoFit/>
          </a:bodyPr>
          <a:lstStyle/>
          <a:p>
            <a:r>
              <a:rPr lang="en-US" dirty="0" smtClean="0"/>
              <a:t>“There exists a genuine unsatisfied demand for credit on the part of solvent borrowers…  that one of the most serious aspects of this unsatisfied demand is the pressure for liquidation of old working-capital loans, even sound ones.  That this pressure is partly due to a determination on the part of bankers to avoid a recurrence of the errors to which they attribute much of the responsibility for the recent wave of bank failures…”          </a:t>
            </a:r>
          </a:p>
          <a:p>
            <a:r>
              <a:rPr lang="en-US" dirty="0" smtClean="0"/>
              <a:t>           </a:t>
            </a:r>
            <a:r>
              <a:rPr lang="en-US" sz="1600" i="1" dirty="0" smtClean="0"/>
              <a:t>Report on the Availability of Bank Credit in the Seventh Federal Reserve District</a:t>
            </a:r>
            <a:r>
              <a:rPr lang="en-US" sz="1600" dirty="0" smtClean="0"/>
              <a:t>,  Submitted to the Sec of the Treasury, GPO, 1935, pp. vi, 3.</a:t>
            </a:r>
            <a:endParaRPr lang="en-US" sz="16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99945"/>
            <a:ext cx="4562962" cy="3358055"/>
          </a:xfrm>
          <a:prstGeom prst="rect">
            <a:avLst/>
          </a:prstGeom>
        </p:spPr>
      </p:pic>
      <p:sp>
        <p:nvSpPr>
          <p:cNvPr id="6" name="TextBox 5"/>
          <p:cNvSpPr txBox="1"/>
          <p:nvPr/>
        </p:nvSpPr>
        <p:spPr>
          <a:xfrm>
            <a:off x="5596759" y="3894083"/>
            <a:ext cx="45719" cy="369332"/>
          </a:xfrm>
          <a:prstGeom prst="rect">
            <a:avLst/>
          </a:prstGeom>
          <a:noFill/>
        </p:spPr>
        <p:txBody>
          <a:bodyPr wrap="square" rtlCol="0">
            <a:spAutoFit/>
          </a:bodyPr>
          <a:lstStyle/>
          <a:p>
            <a:endParaRPr lang="en-US" dirty="0"/>
          </a:p>
        </p:txBody>
      </p:sp>
      <p:sp>
        <p:nvSpPr>
          <p:cNvPr id="7" name="TextBox 6"/>
          <p:cNvSpPr txBox="1"/>
          <p:nvPr/>
        </p:nvSpPr>
        <p:spPr>
          <a:xfrm>
            <a:off x="5642478" y="3499945"/>
            <a:ext cx="5747086" cy="2585323"/>
          </a:xfrm>
          <a:prstGeom prst="rect">
            <a:avLst/>
          </a:prstGeom>
          <a:noFill/>
        </p:spPr>
        <p:txBody>
          <a:bodyPr wrap="none" rtlCol="0">
            <a:spAutoFit/>
          </a:bodyPr>
          <a:lstStyle/>
          <a:p>
            <a:r>
              <a:rPr lang="en-US" dirty="0" smtClean="0"/>
              <a:t>The bankers were not trying to make loans and were</a:t>
            </a:r>
          </a:p>
          <a:p>
            <a:r>
              <a:rPr lang="en-US" dirty="0" smtClean="0"/>
              <a:t>calling in existing good loans!</a:t>
            </a:r>
          </a:p>
          <a:p>
            <a:endParaRPr lang="en-US" dirty="0"/>
          </a:p>
          <a:p>
            <a:r>
              <a:rPr lang="en-US" dirty="0" smtClean="0"/>
              <a:t>The banking system confused credit with money, used </a:t>
            </a:r>
          </a:p>
          <a:p>
            <a:r>
              <a:rPr lang="en-US" dirty="0" smtClean="0"/>
              <a:t>the credit to fuel a speculative bubble, and broke down</a:t>
            </a:r>
          </a:p>
          <a:p>
            <a:r>
              <a:rPr lang="en-US" dirty="0" smtClean="0"/>
              <a:t>when panic set in.</a:t>
            </a:r>
          </a:p>
          <a:p>
            <a:endParaRPr lang="en-US" dirty="0"/>
          </a:p>
          <a:p>
            <a:r>
              <a:rPr lang="en-US" dirty="0" smtClean="0"/>
              <a:t>The bankers were scared to death.   Their fractional reserve</a:t>
            </a:r>
          </a:p>
          <a:p>
            <a:r>
              <a:rPr lang="en-US" dirty="0" smtClean="0"/>
              <a:t>system had lost the confidence of the depositors.</a:t>
            </a:r>
            <a:endParaRPr lang="en-US" dirty="0"/>
          </a:p>
        </p:txBody>
      </p:sp>
      <p:sp>
        <p:nvSpPr>
          <p:cNvPr id="8" name="TextBox 7"/>
          <p:cNvSpPr txBox="1"/>
          <p:nvPr/>
        </p:nvSpPr>
        <p:spPr>
          <a:xfrm>
            <a:off x="1981200" y="5900602"/>
            <a:ext cx="947054" cy="369332"/>
          </a:xfrm>
          <a:prstGeom prst="rect">
            <a:avLst/>
          </a:prstGeom>
          <a:solidFill>
            <a:srgbClr val="FFFFCC"/>
          </a:solidFill>
        </p:spPr>
        <p:txBody>
          <a:bodyPr wrap="none" rtlCol="0">
            <a:spAutoFit/>
          </a:bodyPr>
          <a:lstStyle/>
          <a:p>
            <a:r>
              <a:rPr lang="en-US" dirty="0" smtClean="0"/>
              <a:t>BANKER</a:t>
            </a:r>
            <a:endParaRPr lang="en-US" dirty="0"/>
          </a:p>
        </p:txBody>
      </p:sp>
    </p:spTree>
    <p:extLst>
      <p:ext uri="{BB962C8B-B14F-4D97-AF65-F5344CB8AC3E}">
        <p14:creationId xmlns:p14="http://schemas.microsoft.com/office/powerpoint/2010/main" val="235262991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8812" y="3568574"/>
            <a:ext cx="4382812" cy="3289426"/>
          </a:xfrm>
          <a:prstGeom prst="rect">
            <a:avLst/>
          </a:prstGeom>
        </p:spPr>
      </p:pic>
      <p:sp>
        <p:nvSpPr>
          <p:cNvPr id="2" name="Rectangle 1"/>
          <p:cNvSpPr/>
          <p:nvPr/>
        </p:nvSpPr>
        <p:spPr>
          <a:xfrm>
            <a:off x="0" y="0"/>
            <a:ext cx="12192000" cy="830997"/>
          </a:xfrm>
          <a:prstGeom prst="rect">
            <a:avLst/>
          </a:prstGeom>
          <a:solidFill>
            <a:srgbClr val="FFFF00"/>
          </a:solidFill>
        </p:spPr>
        <p:txBody>
          <a:bodyPr wrap="square">
            <a:spAutoFit/>
          </a:bodyPr>
          <a:lstStyle/>
          <a:p>
            <a:pPr marL="914400" lvl="1" indent="-457200" algn="ctr">
              <a:buFont typeface="+mj-lt"/>
              <a:buAutoNum type="arabicPeriod" startAt="2"/>
            </a:pPr>
            <a:r>
              <a:rPr lang="en-US" sz="2400" b="1" dirty="0" smtClean="0">
                <a:latin typeface="Courier New" panose="02070309020205020404" pitchFamily="49" charset="0"/>
                <a:cs typeface="Courier New" panose="02070309020205020404" pitchFamily="49" charset="0"/>
              </a:rPr>
              <a:t>REACTIONS </a:t>
            </a:r>
          </a:p>
          <a:p>
            <a:pPr lvl="1" algn="ctr"/>
            <a:r>
              <a:rPr lang="en-US" sz="2400" b="1" dirty="0" smtClean="0">
                <a:latin typeface="Courier New" panose="02070309020205020404" pitchFamily="49" charset="0"/>
                <a:cs typeface="Courier New" panose="02070309020205020404" pitchFamily="49" charset="0"/>
              </a:rPr>
              <a:t> </a:t>
            </a:r>
            <a:r>
              <a:rPr lang="en-US" sz="2400" b="1" dirty="0">
                <a:latin typeface="Courier New" panose="02070309020205020404" pitchFamily="49" charset="0"/>
                <a:cs typeface="Courier New" panose="02070309020205020404" pitchFamily="49" charset="0"/>
              </a:rPr>
              <a:t>Following Adam Smith to the Doors of Hell</a:t>
            </a:r>
          </a:p>
        </p:txBody>
      </p:sp>
      <p:sp>
        <p:nvSpPr>
          <p:cNvPr id="6" name="TextBox 5"/>
          <p:cNvSpPr txBox="1"/>
          <p:nvPr/>
        </p:nvSpPr>
        <p:spPr>
          <a:xfrm>
            <a:off x="5596759" y="3894083"/>
            <a:ext cx="45719" cy="369332"/>
          </a:xfrm>
          <a:prstGeom prst="rect">
            <a:avLst/>
          </a:prstGeom>
          <a:noFill/>
        </p:spPr>
        <p:txBody>
          <a:bodyPr wrap="square" rtlCol="0">
            <a:spAutoFit/>
          </a:bodyPr>
          <a:lstStyle/>
          <a:p>
            <a:endParaRPr lang="en-US" dirty="0"/>
          </a:p>
        </p:txBody>
      </p:sp>
      <p:sp>
        <p:nvSpPr>
          <p:cNvPr id="9" name="TextBox 8"/>
          <p:cNvSpPr txBox="1"/>
          <p:nvPr/>
        </p:nvSpPr>
        <p:spPr>
          <a:xfrm>
            <a:off x="0" y="830997"/>
            <a:ext cx="12192000" cy="707886"/>
          </a:xfrm>
          <a:prstGeom prst="rect">
            <a:avLst/>
          </a:prstGeom>
          <a:solidFill>
            <a:srgbClr val="FFFFA3"/>
          </a:solidFill>
        </p:spPr>
        <p:txBody>
          <a:bodyPr wrap="square" rtlCol="0">
            <a:spAutoFit/>
          </a:bodyPr>
          <a:lstStyle/>
          <a:p>
            <a:pPr algn="ctr"/>
            <a:r>
              <a:rPr lang="en-US" sz="2000" dirty="0"/>
              <a:t>ADAM SMITH’S FREE </a:t>
            </a:r>
            <a:r>
              <a:rPr lang="en-US" sz="2000" dirty="0" smtClean="0"/>
              <a:t>MARKET THINKING DOMINATED THE 1920’S:</a:t>
            </a:r>
          </a:p>
          <a:p>
            <a:pPr algn="ctr"/>
            <a:r>
              <a:rPr lang="en-US" sz="2000" dirty="0"/>
              <a:t>GOVERNMENT SHOULD NOT INTERFERE WITH THE LAWS OF SUPPLY AND DEMAND</a:t>
            </a:r>
          </a:p>
        </p:txBody>
      </p:sp>
      <p:sp>
        <p:nvSpPr>
          <p:cNvPr id="10" name="TextBox 9"/>
          <p:cNvSpPr txBox="1"/>
          <p:nvPr/>
        </p:nvSpPr>
        <p:spPr>
          <a:xfrm>
            <a:off x="0" y="1538883"/>
            <a:ext cx="12131268" cy="2031325"/>
          </a:xfrm>
          <a:prstGeom prst="rect">
            <a:avLst/>
          </a:prstGeom>
          <a:solidFill>
            <a:srgbClr val="FFC000"/>
          </a:solidFill>
        </p:spPr>
        <p:txBody>
          <a:bodyPr wrap="square" rtlCol="0">
            <a:spAutoFit/>
          </a:bodyPr>
          <a:lstStyle/>
          <a:p>
            <a:r>
              <a:rPr lang="en-US" dirty="0" smtClean="0"/>
              <a:t>Here is a reaction of a Federal Reserve banker to the NY Fed Bank suggesting open market  buying of government securities to relieve the ‘credit situation’:</a:t>
            </a:r>
          </a:p>
          <a:p>
            <a:endParaRPr lang="en-US" dirty="0"/>
          </a:p>
          <a:p>
            <a:r>
              <a:rPr lang="en-US" dirty="0" smtClean="0"/>
              <a:t>July 10, 1030,  James McDougal (Chicago Fed) to Harrison (NY Fed): “ …it seemed to him there was ‘an abundance of funds in the market, and under these circumstances, as a matter of prudence… it should be the policy of the Federal Reserve System to maintain a position of strength, in readiness to meet future demands,… rather than to put reserve funds into the market when not needed…   speculation might easily arise in some other direction’ than the stock market.”                       </a:t>
            </a:r>
            <a:r>
              <a:rPr lang="en-US" sz="1400" dirty="0" smtClean="0"/>
              <a:t>Friedman &amp; Schwartz, p. 371</a:t>
            </a:r>
            <a:endParaRPr lang="en-US" sz="14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94083"/>
            <a:ext cx="2133600" cy="2560320"/>
          </a:xfrm>
          <a:prstGeom prst="rect">
            <a:avLst/>
          </a:prstGeom>
        </p:spPr>
      </p:pic>
      <p:sp>
        <p:nvSpPr>
          <p:cNvPr id="4" name="TextBox 3"/>
          <p:cNvSpPr txBox="1"/>
          <p:nvPr/>
        </p:nvSpPr>
        <p:spPr>
          <a:xfrm>
            <a:off x="2162467" y="3941519"/>
            <a:ext cx="1883336" cy="1200329"/>
          </a:xfrm>
          <a:prstGeom prst="rect">
            <a:avLst/>
          </a:prstGeom>
          <a:noFill/>
        </p:spPr>
        <p:txBody>
          <a:bodyPr wrap="none" rtlCol="0">
            <a:spAutoFit/>
          </a:bodyPr>
          <a:lstStyle/>
          <a:p>
            <a:r>
              <a:rPr lang="en-US" dirty="0" smtClean="0"/>
              <a:t>James McDougal</a:t>
            </a:r>
          </a:p>
          <a:p>
            <a:r>
              <a:rPr lang="en-US" dirty="0" smtClean="0"/>
              <a:t>First Governor,</a:t>
            </a:r>
          </a:p>
          <a:p>
            <a:r>
              <a:rPr lang="en-US" dirty="0" smtClean="0"/>
              <a:t>Chicago Fed Bank,</a:t>
            </a:r>
          </a:p>
          <a:p>
            <a:r>
              <a:rPr lang="en-US" dirty="0" smtClean="0"/>
              <a:t>1914 - 1934</a:t>
            </a: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4679" y="3878457"/>
            <a:ext cx="1962053" cy="2733794"/>
          </a:xfrm>
          <a:prstGeom prst="rect">
            <a:avLst/>
          </a:prstGeom>
        </p:spPr>
      </p:pic>
      <p:sp>
        <p:nvSpPr>
          <p:cNvPr id="8" name="TextBox 7"/>
          <p:cNvSpPr txBox="1"/>
          <p:nvPr/>
        </p:nvSpPr>
        <p:spPr>
          <a:xfrm>
            <a:off x="3071528" y="5287893"/>
            <a:ext cx="1930080" cy="1200329"/>
          </a:xfrm>
          <a:prstGeom prst="rect">
            <a:avLst/>
          </a:prstGeom>
          <a:noFill/>
        </p:spPr>
        <p:txBody>
          <a:bodyPr wrap="none" rtlCol="0">
            <a:spAutoFit/>
          </a:bodyPr>
          <a:lstStyle/>
          <a:p>
            <a:r>
              <a:rPr lang="en-US" dirty="0" smtClean="0"/>
              <a:t>George L. Harrison</a:t>
            </a:r>
          </a:p>
          <a:p>
            <a:r>
              <a:rPr lang="en-US" dirty="0" smtClean="0"/>
              <a:t>Second Governor,</a:t>
            </a:r>
          </a:p>
          <a:p>
            <a:r>
              <a:rPr lang="en-US" dirty="0" smtClean="0"/>
              <a:t>NY Fed Bank,</a:t>
            </a:r>
          </a:p>
          <a:p>
            <a:r>
              <a:rPr lang="en-US" dirty="0" smtClean="0"/>
              <a:t>1928 - 1940</a:t>
            </a:r>
            <a:endParaRPr lang="en-US" dirty="0"/>
          </a:p>
        </p:txBody>
      </p:sp>
      <p:sp>
        <p:nvSpPr>
          <p:cNvPr id="12" name="TextBox 11"/>
          <p:cNvSpPr txBox="1"/>
          <p:nvPr/>
        </p:nvSpPr>
        <p:spPr>
          <a:xfrm>
            <a:off x="7565547" y="6195835"/>
            <a:ext cx="4253729" cy="584775"/>
          </a:xfrm>
          <a:prstGeom prst="rect">
            <a:avLst/>
          </a:prstGeom>
          <a:solidFill>
            <a:schemeClr val="bg1"/>
          </a:solidFill>
        </p:spPr>
        <p:txBody>
          <a:bodyPr wrap="none" rtlCol="0">
            <a:spAutoFit/>
          </a:bodyPr>
          <a:lstStyle/>
          <a:p>
            <a:r>
              <a:rPr lang="en-US" sz="1600" i="1" dirty="0" smtClean="0"/>
              <a:t>“There, there it is again – the invisible hand          </a:t>
            </a:r>
          </a:p>
          <a:p>
            <a:r>
              <a:rPr lang="en-US" sz="1600" i="1" dirty="0" smtClean="0"/>
              <a:t>of the marketplace giving us the finger.”</a:t>
            </a:r>
            <a:endParaRPr lang="en-US" sz="1600" i="1" dirty="0"/>
          </a:p>
        </p:txBody>
      </p:sp>
    </p:spTree>
    <p:extLst>
      <p:ext uri="{BB962C8B-B14F-4D97-AF65-F5344CB8AC3E}">
        <p14:creationId xmlns:p14="http://schemas.microsoft.com/office/powerpoint/2010/main" val="3837526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830997"/>
          </a:xfrm>
          <a:prstGeom prst="rect">
            <a:avLst/>
          </a:prstGeom>
          <a:solidFill>
            <a:srgbClr val="FFFF00"/>
          </a:solidFill>
        </p:spPr>
        <p:txBody>
          <a:bodyPr wrap="square">
            <a:spAutoFit/>
          </a:bodyPr>
          <a:lstStyle/>
          <a:p>
            <a:pPr marL="914400" lvl="1" indent="-457200" algn="ctr">
              <a:buFont typeface="+mj-lt"/>
              <a:buAutoNum type="arabicPeriod" startAt="2"/>
            </a:pPr>
            <a:r>
              <a:rPr lang="en-US" sz="2400" b="1" dirty="0" smtClean="0">
                <a:latin typeface="Courier New" panose="02070309020205020404" pitchFamily="49" charset="0"/>
                <a:cs typeface="Courier New" panose="02070309020205020404" pitchFamily="49" charset="0"/>
              </a:rPr>
              <a:t>REACTIONS </a:t>
            </a:r>
          </a:p>
          <a:p>
            <a:pPr lvl="1" algn="ctr"/>
            <a:r>
              <a:rPr lang="en-US" sz="2400" b="1" dirty="0" smtClean="0">
                <a:latin typeface="Courier New" panose="02070309020205020404" pitchFamily="49" charset="0"/>
                <a:cs typeface="Courier New" panose="02070309020205020404" pitchFamily="49" charset="0"/>
              </a:rPr>
              <a:t> </a:t>
            </a:r>
            <a:r>
              <a:rPr lang="en-US" sz="2400" b="1" dirty="0">
                <a:latin typeface="Courier New" panose="02070309020205020404" pitchFamily="49" charset="0"/>
                <a:cs typeface="Courier New" panose="02070309020205020404" pitchFamily="49" charset="0"/>
              </a:rPr>
              <a:t>Following Adam Smith to the Doors of Hell</a:t>
            </a:r>
          </a:p>
        </p:txBody>
      </p:sp>
      <p:sp>
        <p:nvSpPr>
          <p:cNvPr id="6" name="TextBox 5"/>
          <p:cNvSpPr txBox="1"/>
          <p:nvPr/>
        </p:nvSpPr>
        <p:spPr>
          <a:xfrm>
            <a:off x="5596759" y="3894083"/>
            <a:ext cx="45719" cy="369332"/>
          </a:xfrm>
          <a:prstGeom prst="rect">
            <a:avLst/>
          </a:prstGeom>
          <a:noFill/>
        </p:spPr>
        <p:txBody>
          <a:bodyPr wrap="square" rtlCol="0">
            <a:spAutoFit/>
          </a:bodyPr>
          <a:lstStyle/>
          <a:p>
            <a:endParaRPr lang="en-US" dirty="0"/>
          </a:p>
        </p:txBody>
      </p:sp>
      <p:sp>
        <p:nvSpPr>
          <p:cNvPr id="9" name="TextBox 8"/>
          <p:cNvSpPr txBox="1"/>
          <p:nvPr/>
        </p:nvSpPr>
        <p:spPr>
          <a:xfrm>
            <a:off x="0" y="830997"/>
            <a:ext cx="12192000" cy="707886"/>
          </a:xfrm>
          <a:prstGeom prst="rect">
            <a:avLst/>
          </a:prstGeom>
          <a:solidFill>
            <a:srgbClr val="FFFFA3"/>
          </a:solidFill>
        </p:spPr>
        <p:txBody>
          <a:bodyPr wrap="square" rtlCol="0">
            <a:spAutoFit/>
          </a:bodyPr>
          <a:lstStyle/>
          <a:p>
            <a:pPr algn="ctr"/>
            <a:r>
              <a:rPr lang="en-US" sz="2000" dirty="0" smtClean="0"/>
              <a:t>ADAM SMITH’S FREE MARKET THINKING DOMINATED THE 1920’S:</a:t>
            </a:r>
          </a:p>
          <a:p>
            <a:pPr algn="ctr"/>
            <a:r>
              <a:rPr lang="en-US" sz="2000" dirty="0" smtClean="0"/>
              <a:t>GOVERNMENT SHOULD NOT INTERFERE WITH THE LAWS OF SUPPLY AND DEMAND</a:t>
            </a:r>
            <a:endParaRPr lang="en-US" sz="2000" dirty="0"/>
          </a:p>
        </p:txBody>
      </p:sp>
      <p:sp>
        <p:nvSpPr>
          <p:cNvPr id="10" name="TextBox 9"/>
          <p:cNvSpPr txBox="1"/>
          <p:nvPr/>
        </p:nvSpPr>
        <p:spPr>
          <a:xfrm>
            <a:off x="0" y="1502688"/>
            <a:ext cx="6076950" cy="5355312"/>
          </a:xfrm>
          <a:prstGeom prst="rect">
            <a:avLst/>
          </a:prstGeom>
          <a:solidFill>
            <a:srgbClr val="FFC000"/>
          </a:solidFill>
        </p:spPr>
        <p:txBody>
          <a:bodyPr wrap="square" rtlCol="0">
            <a:spAutoFit/>
          </a:bodyPr>
          <a:lstStyle/>
          <a:p>
            <a:r>
              <a:rPr lang="en-US" dirty="0" smtClean="0"/>
              <a:t>Other Fed bankers </a:t>
            </a:r>
            <a:r>
              <a:rPr lang="en-US" sz="1400" dirty="0" smtClean="0"/>
              <a:t>(from Friedman &amp; Schwartz, pp. 372-373)</a:t>
            </a:r>
            <a:r>
              <a:rPr lang="en-US" dirty="0" smtClean="0"/>
              <a:t>:</a:t>
            </a:r>
          </a:p>
          <a:p>
            <a:endParaRPr lang="en-US" dirty="0"/>
          </a:p>
          <a:p>
            <a:r>
              <a:rPr lang="en-US" dirty="0" smtClean="0"/>
              <a:t>John U. Calkins of San Francisco Fed:    June 16, 1930</a:t>
            </a:r>
          </a:p>
          <a:p>
            <a:r>
              <a:rPr lang="en-US" dirty="0" smtClean="0"/>
              <a:t>  “with credit cheap and redundant we do not believe that business recovery will be accelerated by making credit cheaper and more redundant.”</a:t>
            </a:r>
          </a:p>
          <a:p>
            <a:endParaRPr lang="en-US" dirty="0"/>
          </a:p>
          <a:p>
            <a:r>
              <a:rPr lang="en-US" dirty="0" smtClean="0"/>
              <a:t>Lynn P. Talley of Dallas Fed:  July 15, 1930</a:t>
            </a:r>
          </a:p>
          <a:p>
            <a:r>
              <a:rPr lang="en-US" dirty="0" smtClean="0"/>
              <a:t>   “… not ‘inclined to countenance much interference with economic trends through artificial methods…’  “</a:t>
            </a:r>
          </a:p>
          <a:p>
            <a:endParaRPr lang="en-US" dirty="0"/>
          </a:p>
          <a:p>
            <a:r>
              <a:rPr lang="en-US" dirty="0" smtClean="0"/>
              <a:t>W.B. </a:t>
            </a:r>
            <a:r>
              <a:rPr lang="en-US" dirty="0" err="1" smtClean="0"/>
              <a:t>Geery</a:t>
            </a:r>
            <a:r>
              <a:rPr lang="en-US" dirty="0" smtClean="0"/>
              <a:t> of Minneapolis Fed:  July 7, 1930</a:t>
            </a:r>
          </a:p>
          <a:p>
            <a:r>
              <a:rPr lang="en-US" dirty="0" smtClean="0"/>
              <a:t>  “… there is danger of stimulating financing which will lead to still more overproduction… “</a:t>
            </a:r>
          </a:p>
          <a:p>
            <a:endParaRPr lang="en-US" dirty="0"/>
          </a:p>
          <a:p>
            <a:r>
              <a:rPr lang="en-US" dirty="0" smtClean="0"/>
              <a:t>George W. Norris of Philadelphia Fed:  Sept. 25, 1930</a:t>
            </a:r>
          </a:p>
          <a:p>
            <a:r>
              <a:rPr lang="en-US" dirty="0" smtClean="0"/>
              <a:t> “ ‘The Philadelphia Bank objected to ‘the present abnormally low rates for money’ as an interference ‘with the operation of the natural law of supply and demand in the money market…‘ “</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6950" y="2713434"/>
            <a:ext cx="6115050" cy="4057650"/>
          </a:xfrm>
          <a:prstGeom prst="rect">
            <a:avLst/>
          </a:prstGeom>
        </p:spPr>
      </p:pic>
    </p:spTree>
    <p:extLst>
      <p:ext uri="{BB962C8B-B14F-4D97-AF65-F5344CB8AC3E}">
        <p14:creationId xmlns:p14="http://schemas.microsoft.com/office/powerpoint/2010/main" val="31186422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830997"/>
          </a:xfrm>
          <a:prstGeom prst="rect">
            <a:avLst/>
          </a:prstGeom>
          <a:solidFill>
            <a:srgbClr val="FFFF00"/>
          </a:solidFill>
        </p:spPr>
        <p:txBody>
          <a:bodyPr wrap="square">
            <a:spAutoFit/>
          </a:bodyPr>
          <a:lstStyle/>
          <a:p>
            <a:pPr marL="914400" lvl="1" indent="-457200" algn="ctr">
              <a:buFont typeface="+mj-lt"/>
              <a:buAutoNum type="arabicPeriod" startAt="2"/>
            </a:pPr>
            <a:r>
              <a:rPr lang="en-US" sz="2400" b="1" dirty="0" smtClean="0">
                <a:latin typeface="Courier New" panose="02070309020205020404" pitchFamily="49" charset="0"/>
                <a:cs typeface="Courier New" panose="02070309020205020404" pitchFamily="49" charset="0"/>
              </a:rPr>
              <a:t>REACTIONS </a:t>
            </a:r>
          </a:p>
          <a:p>
            <a:pPr lvl="1" algn="ctr"/>
            <a:r>
              <a:rPr lang="en-US" sz="2400" b="1" dirty="0" smtClean="0">
                <a:latin typeface="Courier New" panose="02070309020205020404" pitchFamily="49" charset="0"/>
                <a:cs typeface="Courier New" panose="02070309020205020404" pitchFamily="49" charset="0"/>
              </a:rPr>
              <a:t> </a:t>
            </a:r>
            <a:r>
              <a:rPr lang="en-US" sz="2400" b="1" dirty="0">
                <a:latin typeface="Courier New" panose="02070309020205020404" pitchFamily="49" charset="0"/>
                <a:cs typeface="Courier New" panose="02070309020205020404" pitchFamily="49" charset="0"/>
              </a:rPr>
              <a:t>Following Adam Smith to the Doors of Hell</a:t>
            </a:r>
          </a:p>
        </p:txBody>
      </p:sp>
      <p:sp>
        <p:nvSpPr>
          <p:cNvPr id="6" name="TextBox 5"/>
          <p:cNvSpPr txBox="1"/>
          <p:nvPr/>
        </p:nvSpPr>
        <p:spPr>
          <a:xfrm>
            <a:off x="5596759" y="3894083"/>
            <a:ext cx="45719" cy="369332"/>
          </a:xfrm>
          <a:prstGeom prst="rect">
            <a:avLst/>
          </a:prstGeom>
          <a:noFill/>
        </p:spPr>
        <p:txBody>
          <a:bodyPr wrap="square" rtlCol="0">
            <a:spAutoFit/>
          </a:bodyPr>
          <a:lstStyle/>
          <a:p>
            <a:endParaRPr lang="en-US" dirty="0"/>
          </a:p>
        </p:txBody>
      </p:sp>
      <p:sp>
        <p:nvSpPr>
          <p:cNvPr id="9" name="TextBox 8"/>
          <p:cNvSpPr txBox="1"/>
          <p:nvPr/>
        </p:nvSpPr>
        <p:spPr>
          <a:xfrm>
            <a:off x="0" y="830997"/>
            <a:ext cx="12192000" cy="400110"/>
          </a:xfrm>
          <a:prstGeom prst="rect">
            <a:avLst/>
          </a:prstGeom>
          <a:solidFill>
            <a:srgbClr val="FFFFA3"/>
          </a:solidFill>
        </p:spPr>
        <p:txBody>
          <a:bodyPr wrap="square" rtlCol="0">
            <a:spAutoFit/>
          </a:bodyPr>
          <a:lstStyle/>
          <a:p>
            <a:pPr algn="ctr"/>
            <a:r>
              <a:rPr lang="en-US" sz="2000" b="1" dirty="0" smtClean="0"/>
              <a:t>ADAM SMITH’S FALSE ECONOMIC CONCEPTS WERE DANGEROUS TO THE NATION</a:t>
            </a:r>
            <a:endParaRPr lang="en-US" sz="2000" b="1" dirty="0"/>
          </a:p>
        </p:txBody>
      </p:sp>
      <p:sp>
        <p:nvSpPr>
          <p:cNvPr id="10" name="TextBox 9"/>
          <p:cNvSpPr txBox="1"/>
          <p:nvPr/>
        </p:nvSpPr>
        <p:spPr>
          <a:xfrm>
            <a:off x="19050" y="1221764"/>
            <a:ext cx="12172950" cy="2862322"/>
          </a:xfrm>
          <a:prstGeom prst="rect">
            <a:avLst/>
          </a:prstGeom>
          <a:solidFill>
            <a:srgbClr val="FFC000"/>
          </a:solidFill>
        </p:spPr>
        <p:txBody>
          <a:bodyPr wrap="square" rtlCol="0">
            <a:spAutoFit/>
          </a:bodyPr>
          <a:lstStyle/>
          <a:p>
            <a:r>
              <a:rPr lang="en-US" sz="2000" dirty="0" smtClean="0"/>
              <a:t>Herbert Hoover believed orthodox economic theory:    cut spending, balance the budget, but he made it worse:</a:t>
            </a:r>
          </a:p>
          <a:p>
            <a:endParaRPr lang="en-US" sz="2000" dirty="0"/>
          </a:p>
          <a:p>
            <a:pPr marL="742950" lvl="1" indent="-285750">
              <a:buFont typeface="Arial" panose="020B0604020202020204" pitchFamily="34" charset="0"/>
              <a:buChar char="•"/>
            </a:pPr>
            <a:r>
              <a:rPr lang="en-US" sz="2000" dirty="0" smtClean="0"/>
              <a:t>Hoover ran federal budget surpluses through 1931</a:t>
            </a:r>
          </a:p>
          <a:p>
            <a:pPr marL="742950" lvl="1" indent="-285750">
              <a:buFont typeface="Arial" panose="020B0604020202020204" pitchFamily="34" charset="0"/>
              <a:buChar char="•"/>
            </a:pPr>
            <a:r>
              <a:rPr lang="en-US" sz="2000" dirty="0" smtClean="0"/>
              <a:t>He put through a major tax increase in 1932</a:t>
            </a:r>
          </a:p>
          <a:p>
            <a:pPr marL="742950" lvl="1" indent="-285750">
              <a:buFont typeface="Arial" panose="020B0604020202020204" pitchFamily="34" charset="0"/>
              <a:buChar char="•"/>
            </a:pPr>
            <a:r>
              <a:rPr lang="en-US" sz="2000" dirty="0" smtClean="0"/>
              <a:t>He sent federal workers home one day a week to save money			                </a:t>
            </a:r>
            <a:r>
              <a:rPr lang="en-US" sz="1600" dirty="0" err="1" smtClean="0"/>
              <a:t>Zarlenga</a:t>
            </a:r>
            <a:r>
              <a:rPr lang="en-US" sz="1600" dirty="0" smtClean="0"/>
              <a:t>, </a:t>
            </a:r>
            <a:r>
              <a:rPr lang="en-US" sz="1600" i="1" dirty="0" smtClean="0"/>
              <a:t>LSM</a:t>
            </a:r>
            <a:r>
              <a:rPr lang="en-US" sz="1600" dirty="0" smtClean="0"/>
              <a:t>, p. 553</a:t>
            </a:r>
          </a:p>
          <a:p>
            <a:pPr marL="285750" indent="-285750">
              <a:buFont typeface="Arial" panose="020B0604020202020204" pitchFamily="34" charset="0"/>
              <a:buChar char="•"/>
            </a:pPr>
            <a:endParaRPr lang="en-US" sz="2000" dirty="0"/>
          </a:p>
          <a:p>
            <a:r>
              <a:rPr lang="en-US" sz="2000" dirty="0" smtClean="0"/>
              <a:t>But, meanwhile, the need was for more money.   Bank reserves and deposits were crashing – the money supply disappearing.    And the sovereign responsibility of a government is to ensure a sufficient supply of money so people can survive and live decent lives, and the economy generate support for all the people!     </a:t>
            </a:r>
            <a:endParaRPr lang="en-US" sz="20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8541" y="4162425"/>
            <a:ext cx="3333750" cy="2695575"/>
          </a:xfrm>
          <a:prstGeom prst="rect">
            <a:avLst/>
          </a:prstGeom>
        </p:spPr>
      </p:pic>
      <p:sp>
        <p:nvSpPr>
          <p:cNvPr id="4" name="TextBox 3"/>
          <p:cNvSpPr txBox="1"/>
          <p:nvPr/>
        </p:nvSpPr>
        <p:spPr>
          <a:xfrm>
            <a:off x="8267706" y="6211669"/>
            <a:ext cx="3875420" cy="646331"/>
          </a:xfrm>
          <a:prstGeom prst="rect">
            <a:avLst/>
          </a:prstGeom>
          <a:solidFill>
            <a:schemeClr val="bg1"/>
          </a:solidFill>
        </p:spPr>
        <p:txBody>
          <a:bodyPr wrap="none" rtlCol="0">
            <a:spAutoFit/>
          </a:bodyPr>
          <a:lstStyle/>
          <a:p>
            <a:r>
              <a:rPr lang="en-US" dirty="0" smtClean="0"/>
              <a:t>“I have the invisible hand of the market</a:t>
            </a:r>
          </a:p>
          <a:p>
            <a:r>
              <a:rPr lang="en-US" dirty="0" smtClean="0"/>
              <a:t>on line two.  Should I put it through?”</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707485"/>
            <a:ext cx="3547241" cy="2150515"/>
          </a:xfrm>
          <a:prstGeom prst="rect">
            <a:avLst/>
          </a:prstGeom>
        </p:spPr>
      </p:pic>
    </p:spTree>
    <p:extLst>
      <p:ext uri="{BB962C8B-B14F-4D97-AF65-F5344CB8AC3E}">
        <p14:creationId xmlns:p14="http://schemas.microsoft.com/office/powerpoint/2010/main" val="13820583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830997"/>
          </a:xfrm>
          <a:prstGeom prst="rect">
            <a:avLst/>
          </a:prstGeom>
          <a:solidFill>
            <a:srgbClr val="FFFF00"/>
          </a:solidFill>
        </p:spPr>
        <p:txBody>
          <a:bodyPr wrap="square">
            <a:spAutoFit/>
          </a:bodyPr>
          <a:lstStyle/>
          <a:p>
            <a:pPr marL="914400" lvl="1" indent="-457200" algn="ctr">
              <a:buFont typeface="+mj-lt"/>
              <a:buAutoNum type="arabicPeriod" startAt="2"/>
            </a:pPr>
            <a:r>
              <a:rPr lang="en-US" sz="2400" b="1" dirty="0" smtClean="0">
                <a:latin typeface="Courier New" panose="02070309020205020404" pitchFamily="49" charset="0"/>
                <a:cs typeface="Courier New" panose="02070309020205020404" pitchFamily="49" charset="0"/>
              </a:rPr>
              <a:t>REACTIONS </a:t>
            </a:r>
          </a:p>
          <a:p>
            <a:pPr lvl="1" algn="ctr"/>
            <a:r>
              <a:rPr lang="en-US" sz="2400" b="1" dirty="0" smtClean="0">
                <a:latin typeface="Courier New" panose="02070309020205020404" pitchFamily="49" charset="0"/>
                <a:cs typeface="Courier New" panose="02070309020205020404" pitchFamily="49" charset="0"/>
              </a:rPr>
              <a:t> </a:t>
            </a:r>
            <a:r>
              <a:rPr lang="en-US" sz="2400" b="1" dirty="0">
                <a:latin typeface="Courier New" panose="02070309020205020404" pitchFamily="49" charset="0"/>
                <a:cs typeface="Courier New" panose="02070309020205020404" pitchFamily="49" charset="0"/>
              </a:rPr>
              <a:t>Following Adam Smith to the Doors of Hell</a:t>
            </a:r>
          </a:p>
        </p:txBody>
      </p:sp>
      <p:sp>
        <p:nvSpPr>
          <p:cNvPr id="6" name="TextBox 5"/>
          <p:cNvSpPr txBox="1"/>
          <p:nvPr/>
        </p:nvSpPr>
        <p:spPr>
          <a:xfrm>
            <a:off x="5596759" y="3894083"/>
            <a:ext cx="45719" cy="369332"/>
          </a:xfrm>
          <a:prstGeom prst="rect">
            <a:avLst/>
          </a:prstGeom>
          <a:noFill/>
        </p:spPr>
        <p:txBody>
          <a:bodyPr wrap="square" rtlCol="0">
            <a:spAutoFit/>
          </a:bodyPr>
          <a:lstStyle/>
          <a:p>
            <a:endParaRPr lang="en-US" dirty="0"/>
          </a:p>
        </p:txBody>
      </p:sp>
      <p:sp>
        <p:nvSpPr>
          <p:cNvPr id="9" name="TextBox 8"/>
          <p:cNvSpPr txBox="1"/>
          <p:nvPr/>
        </p:nvSpPr>
        <p:spPr>
          <a:xfrm>
            <a:off x="0" y="830997"/>
            <a:ext cx="12192000" cy="400110"/>
          </a:xfrm>
          <a:prstGeom prst="rect">
            <a:avLst/>
          </a:prstGeom>
          <a:solidFill>
            <a:srgbClr val="FFFFA3"/>
          </a:solidFill>
        </p:spPr>
        <p:txBody>
          <a:bodyPr wrap="square" rtlCol="0">
            <a:spAutoFit/>
          </a:bodyPr>
          <a:lstStyle/>
          <a:p>
            <a:pPr algn="ctr"/>
            <a:r>
              <a:rPr lang="en-US" sz="2000" b="1" dirty="0" smtClean="0"/>
              <a:t>ADAM SMITH’S FALSE ECONOMIC CONCEPTS WERE DANGEROUS TO THE NATION</a:t>
            </a:r>
            <a:endParaRPr lang="en-US" sz="2000" b="1" dirty="0"/>
          </a:p>
        </p:txBody>
      </p:sp>
      <p:sp>
        <p:nvSpPr>
          <p:cNvPr id="10" name="TextBox 9"/>
          <p:cNvSpPr txBox="1"/>
          <p:nvPr/>
        </p:nvSpPr>
        <p:spPr>
          <a:xfrm>
            <a:off x="34816" y="1221764"/>
            <a:ext cx="12172950" cy="2246769"/>
          </a:xfrm>
          <a:prstGeom prst="rect">
            <a:avLst/>
          </a:prstGeom>
          <a:solidFill>
            <a:srgbClr val="FFC000"/>
          </a:solidFill>
        </p:spPr>
        <p:txBody>
          <a:bodyPr wrap="square" rtlCol="0">
            <a:spAutoFit/>
          </a:bodyPr>
          <a:lstStyle/>
          <a:p>
            <a:r>
              <a:rPr lang="en-US" sz="2000" dirty="0" smtClean="0"/>
              <a:t>Robert De </a:t>
            </a:r>
            <a:r>
              <a:rPr lang="en-US" sz="2000" dirty="0" err="1" smtClean="0"/>
              <a:t>Fremery</a:t>
            </a:r>
            <a:r>
              <a:rPr lang="en-US" sz="2000" dirty="0" smtClean="0"/>
              <a:t>, Money and Freedom, pub. 1957, p. 61:</a:t>
            </a:r>
          </a:p>
          <a:p>
            <a:r>
              <a:rPr lang="en-US" sz="2000" dirty="0" smtClean="0"/>
              <a:t>   “The orthodox banking theorists took the stand that a liquidation of bank credit would be a ‘wholesome’ thing…  But obviously a contraction of the supply of money is not a wholesome thing in terms of the effect it has on human beings.”</a:t>
            </a:r>
          </a:p>
          <a:p>
            <a:endParaRPr lang="en-US" sz="2000" dirty="0"/>
          </a:p>
          <a:p>
            <a:r>
              <a:rPr lang="en-US" sz="2000" dirty="0" smtClean="0"/>
              <a:t>Bernard Baruch advised President Roosevelt to “…balance the budget and let nature take its course.”  Roosevelt, fortunately, did not take Baruch’s advice.</a:t>
            </a:r>
            <a:endParaRPr lang="en-US" sz="20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472" y="3468532"/>
            <a:ext cx="2725200" cy="3389467"/>
          </a:xfrm>
          <a:prstGeom prst="rect">
            <a:avLst/>
          </a:prstGeom>
        </p:spPr>
      </p:pic>
      <p:sp>
        <p:nvSpPr>
          <p:cNvPr id="8" name="Rectangle 7"/>
          <p:cNvSpPr/>
          <p:nvPr/>
        </p:nvSpPr>
        <p:spPr>
          <a:xfrm>
            <a:off x="34816" y="6211669"/>
            <a:ext cx="2594478" cy="646331"/>
          </a:xfrm>
          <a:prstGeom prst="rect">
            <a:avLst/>
          </a:prstGeom>
        </p:spPr>
        <p:txBody>
          <a:bodyPr wrap="square">
            <a:spAutoFit/>
          </a:bodyPr>
          <a:lstStyle/>
          <a:p>
            <a:pPr algn="ctr"/>
            <a:r>
              <a:rPr lang="en-US" b="1" dirty="0"/>
              <a:t>Bernard Mannes </a:t>
            </a:r>
            <a:r>
              <a:rPr lang="en-US" b="1" dirty="0" smtClean="0"/>
              <a:t>Baruch</a:t>
            </a:r>
          </a:p>
          <a:p>
            <a:pPr algn="ctr"/>
            <a:r>
              <a:rPr lang="en-US" b="1" dirty="0" smtClean="0"/>
              <a:t>(1870 </a:t>
            </a:r>
            <a:r>
              <a:rPr lang="en-US" b="1" dirty="0"/>
              <a:t>– </a:t>
            </a:r>
            <a:r>
              <a:rPr lang="en-US" b="1" dirty="0" smtClean="0"/>
              <a:t>1965</a:t>
            </a:r>
            <a:r>
              <a:rPr lang="en-US" b="1" dirty="0"/>
              <a:t>)</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1177" y="3468532"/>
            <a:ext cx="2880823" cy="3389468"/>
          </a:xfrm>
          <a:prstGeom prst="rect">
            <a:avLst/>
          </a:prstGeom>
        </p:spPr>
      </p:pic>
      <p:sp>
        <p:nvSpPr>
          <p:cNvPr id="16" name="TextBox 15"/>
          <p:cNvSpPr txBox="1"/>
          <p:nvPr/>
        </p:nvSpPr>
        <p:spPr>
          <a:xfrm>
            <a:off x="6162347" y="6211668"/>
            <a:ext cx="2948436" cy="646331"/>
          </a:xfrm>
          <a:prstGeom prst="rect">
            <a:avLst/>
          </a:prstGeom>
          <a:noFill/>
        </p:spPr>
        <p:txBody>
          <a:bodyPr wrap="none" rtlCol="0">
            <a:spAutoFit/>
          </a:bodyPr>
          <a:lstStyle/>
          <a:p>
            <a:pPr algn="ctr"/>
            <a:r>
              <a:rPr lang="en-US" b="1" dirty="0" smtClean="0"/>
              <a:t>Franklin D. Roosevelt in 1933</a:t>
            </a:r>
          </a:p>
          <a:p>
            <a:pPr algn="ctr"/>
            <a:r>
              <a:rPr lang="en-US" b="1" dirty="0" smtClean="0"/>
              <a:t>President, 1933-1945</a:t>
            </a:r>
            <a:endParaRPr lang="en-US" b="1" dirty="0"/>
          </a:p>
        </p:txBody>
      </p:sp>
    </p:spTree>
    <p:extLst>
      <p:ext uri="{BB962C8B-B14F-4D97-AF65-F5344CB8AC3E}">
        <p14:creationId xmlns:p14="http://schemas.microsoft.com/office/powerpoint/2010/main" val="217069965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523220"/>
          </a:xfrm>
          <a:prstGeom prst="rect">
            <a:avLst/>
          </a:prstGeom>
          <a:solidFill>
            <a:srgbClr val="71B8FF"/>
          </a:solidFill>
        </p:spPr>
        <p:txBody>
          <a:bodyPr wrap="square">
            <a:spAutoFit/>
          </a:bodyPr>
          <a:lstStyle/>
          <a:p>
            <a:pPr marL="457200" indent="-457200" algn="ctr">
              <a:buFont typeface="+mj-lt"/>
              <a:buAutoNum type="arabicPeriod" startAt="3"/>
            </a:pPr>
            <a:r>
              <a:rPr lang="en-US" sz="2800" b="1" dirty="0">
                <a:latin typeface="Courier New" panose="02070309020205020404" pitchFamily="49" charset="0"/>
                <a:cs typeface="Courier New" panose="02070309020205020404" pitchFamily="49" charset="0"/>
              </a:rPr>
              <a:t>THIRD BANKING CRISIS:  ROOSEVELT “CLOSES” THE BANKS</a:t>
            </a:r>
          </a:p>
        </p:txBody>
      </p:sp>
      <p:sp>
        <p:nvSpPr>
          <p:cNvPr id="4" name="TextBox 3"/>
          <p:cNvSpPr txBox="1"/>
          <p:nvPr/>
        </p:nvSpPr>
        <p:spPr>
          <a:xfrm>
            <a:off x="-15767" y="1002104"/>
            <a:ext cx="12192000" cy="1477328"/>
          </a:xfrm>
          <a:prstGeom prst="rect">
            <a:avLst/>
          </a:prstGeom>
          <a:solidFill>
            <a:srgbClr val="E2C5FF"/>
          </a:solidFill>
        </p:spPr>
        <p:txBody>
          <a:bodyPr wrap="square" rtlCol="0">
            <a:spAutoFit/>
          </a:bodyPr>
          <a:lstStyle/>
          <a:p>
            <a:r>
              <a:rPr lang="en-US" dirty="0" smtClean="0"/>
              <a:t>“In the final two months prior to the banking holiday [March 6 to March 15, 1933], there was nothing that could be called a [Federal Reserve] System policy.  The System was demoralized.  Each Bank was operating on its own.  All participated in the general atmosphere of panic that was spreading in the financial community and the community at large.  The leadership which an independent central banking system was supposed to give the market … were conspicuous by their absence.” </a:t>
            </a:r>
          </a:p>
          <a:p>
            <a:r>
              <a:rPr lang="en-US" dirty="0"/>
              <a:t>	</a:t>
            </a:r>
            <a:r>
              <a:rPr lang="en-US" dirty="0" smtClean="0"/>
              <a:t>									</a:t>
            </a:r>
            <a:r>
              <a:rPr lang="en-US" sz="1600" dirty="0" smtClean="0"/>
              <a:t>Friedman &amp; Schwartz, p. 391</a:t>
            </a:r>
            <a:endParaRPr lang="en-US" sz="1600" dirty="0"/>
          </a:p>
        </p:txBody>
      </p:sp>
      <p:sp>
        <p:nvSpPr>
          <p:cNvPr id="7" name="TextBox 6"/>
          <p:cNvSpPr txBox="1"/>
          <p:nvPr/>
        </p:nvSpPr>
        <p:spPr>
          <a:xfrm>
            <a:off x="-15766" y="2479431"/>
            <a:ext cx="12192000" cy="1200329"/>
          </a:xfrm>
          <a:prstGeom prst="rect">
            <a:avLst/>
          </a:prstGeom>
          <a:solidFill>
            <a:srgbClr val="E2C5FF"/>
          </a:solidFill>
        </p:spPr>
        <p:txBody>
          <a:bodyPr wrap="square" rtlCol="0">
            <a:spAutoFit/>
          </a:bodyPr>
          <a:lstStyle/>
          <a:p>
            <a:r>
              <a:rPr lang="en-US" dirty="0" smtClean="0"/>
              <a:t>“The state to which open market operations – the most potent monetary tool of the System – had fallen was graphically revealed when, as the banking difficulties mounted in February, Harrison [NY Fed President] ruled out a meeting of the Conference on grounds that it would be ‘difficult, if not impossible, to hold a meeting of the system Open Market Policy Conference at this time.’“</a:t>
            </a:r>
            <a:r>
              <a:rPr lang="en-US" dirty="0"/>
              <a:t>	</a:t>
            </a:r>
            <a:r>
              <a:rPr lang="en-US" dirty="0" smtClean="0"/>
              <a:t>									</a:t>
            </a:r>
            <a:r>
              <a:rPr lang="en-US" sz="1600" dirty="0" smtClean="0"/>
              <a:t>Friedman &amp; Schwartz, p. 390</a:t>
            </a:r>
            <a:endParaRPr lang="en-US" sz="16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679760"/>
            <a:ext cx="5650205" cy="317824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8107" y="3667429"/>
            <a:ext cx="6153893" cy="3190571"/>
          </a:xfrm>
          <a:prstGeom prst="rect">
            <a:avLst/>
          </a:prstGeom>
        </p:spPr>
      </p:pic>
      <p:sp>
        <p:nvSpPr>
          <p:cNvPr id="10" name="TextBox 9"/>
          <p:cNvSpPr txBox="1"/>
          <p:nvPr/>
        </p:nvSpPr>
        <p:spPr>
          <a:xfrm>
            <a:off x="-31534" y="523220"/>
            <a:ext cx="12207767" cy="523220"/>
          </a:xfrm>
          <a:prstGeom prst="rect">
            <a:avLst/>
          </a:prstGeom>
          <a:solidFill>
            <a:srgbClr val="B3EDFB"/>
          </a:solidFill>
        </p:spPr>
        <p:txBody>
          <a:bodyPr wrap="square" rtlCol="0">
            <a:spAutoFit/>
          </a:bodyPr>
          <a:lstStyle/>
          <a:p>
            <a:pPr algn="ctr"/>
            <a:r>
              <a:rPr lang="en-US" sz="2800" dirty="0" smtClean="0"/>
              <a:t>THE FED SYSTEM &amp; THE BANKING HOLIDAY</a:t>
            </a:r>
            <a:endParaRPr lang="en-US" sz="2800" dirty="0"/>
          </a:p>
        </p:txBody>
      </p:sp>
    </p:spTree>
    <p:extLst>
      <p:ext uri="{BB962C8B-B14F-4D97-AF65-F5344CB8AC3E}">
        <p14:creationId xmlns:p14="http://schemas.microsoft.com/office/powerpoint/2010/main" val="9201937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523220"/>
          </a:xfrm>
          <a:prstGeom prst="rect">
            <a:avLst/>
          </a:prstGeom>
          <a:solidFill>
            <a:srgbClr val="71B8FF"/>
          </a:solidFill>
        </p:spPr>
        <p:txBody>
          <a:bodyPr wrap="square">
            <a:spAutoFit/>
          </a:bodyPr>
          <a:lstStyle/>
          <a:p>
            <a:pPr marL="457200" indent="-457200" algn="ctr">
              <a:buFont typeface="+mj-lt"/>
              <a:buAutoNum type="arabicPeriod" startAt="3"/>
            </a:pPr>
            <a:r>
              <a:rPr lang="en-US" sz="2800" b="1" dirty="0">
                <a:latin typeface="Courier New" panose="02070309020205020404" pitchFamily="49" charset="0"/>
                <a:cs typeface="Courier New" panose="02070309020205020404" pitchFamily="49" charset="0"/>
              </a:rPr>
              <a:t>THIRD BANKING CRISIS:  ROOSEVELT “CLOSES” THE BANKS</a:t>
            </a:r>
          </a:p>
        </p:txBody>
      </p:sp>
      <p:sp>
        <p:nvSpPr>
          <p:cNvPr id="3" name="TextBox 2"/>
          <p:cNvSpPr txBox="1"/>
          <p:nvPr/>
        </p:nvSpPr>
        <p:spPr>
          <a:xfrm>
            <a:off x="0" y="523219"/>
            <a:ext cx="12192000" cy="830997"/>
          </a:xfrm>
          <a:prstGeom prst="rect">
            <a:avLst/>
          </a:prstGeom>
          <a:solidFill>
            <a:srgbClr val="C5E2FF"/>
          </a:solidFill>
        </p:spPr>
        <p:txBody>
          <a:bodyPr wrap="square" rtlCol="0">
            <a:spAutoFit/>
          </a:bodyPr>
          <a:lstStyle/>
          <a:p>
            <a:r>
              <a:rPr lang="en-US" sz="2400" dirty="0" smtClean="0"/>
              <a:t>“One fiction put forward is that Roosevelt’s executive order closed many ‘unwilling’ banks.  But most of them had already been closed when he took office.”	</a:t>
            </a:r>
            <a:r>
              <a:rPr lang="en-US" sz="2000" dirty="0" smtClean="0"/>
              <a:t>	</a:t>
            </a:r>
            <a:r>
              <a:rPr lang="en-US" sz="1600" dirty="0" err="1" smtClean="0"/>
              <a:t>Zarlenga</a:t>
            </a:r>
            <a:r>
              <a:rPr lang="en-US" sz="1600" dirty="0" smtClean="0"/>
              <a:t>, </a:t>
            </a:r>
            <a:r>
              <a:rPr lang="en-US" sz="1600" i="1" dirty="0" smtClean="0"/>
              <a:t>LSM</a:t>
            </a:r>
            <a:r>
              <a:rPr lang="en-US" sz="1600" dirty="0" smtClean="0"/>
              <a:t>, p. 556</a:t>
            </a:r>
            <a:endParaRPr lang="en-US" sz="1600" dirty="0"/>
          </a:p>
        </p:txBody>
      </p:sp>
      <p:sp>
        <p:nvSpPr>
          <p:cNvPr id="4" name="TextBox 3"/>
          <p:cNvSpPr txBox="1"/>
          <p:nvPr/>
        </p:nvSpPr>
        <p:spPr>
          <a:xfrm>
            <a:off x="31531" y="1366897"/>
            <a:ext cx="8150772" cy="2554545"/>
          </a:xfrm>
          <a:prstGeom prst="rect">
            <a:avLst/>
          </a:prstGeom>
          <a:solidFill>
            <a:srgbClr val="E2C5FF"/>
          </a:solidFill>
        </p:spPr>
        <p:txBody>
          <a:bodyPr wrap="square" rtlCol="0">
            <a:spAutoFit/>
          </a:bodyPr>
          <a:lstStyle/>
          <a:p>
            <a:r>
              <a:rPr lang="en-US" dirty="0"/>
              <a:t>In 1929 alone, 659 banks closed their doors. </a:t>
            </a:r>
            <a:r>
              <a:rPr lang="en-US" dirty="0" smtClean="0"/>
              <a:t>  By </a:t>
            </a:r>
            <a:r>
              <a:rPr lang="en-US" dirty="0"/>
              <a:t>1932, an additional </a:t>
            </a:r>
            <a:r>
              <a:rPr lang="en-US" dirty="0" smtClean="0"/>
              <a:t>5,096 </a:t>
            </a:r>
            <a:r>
              <a:rPr lang="en-US" dirty="0"/>
              <a:t>banks went out of business. Families lost their life savings overnight. </a:t>
            </a:r>
            <a:endParaRPr lang="en-US" dirty="0" smtClean="0"/>
          </a:p>
          <a:p>
            <a:endParaRPr lang="en-US" dirty="0"/>
          </a:p>
          <a:p>
            <a:r>
              <a:rPr lang="en-US" dirty="0" smtClean="0"/>
              <a:t>Beginning </a:t>
            </a:r>
            <a:r>
              <a:rPr lang="en-US" dirty="0"/>
              <a:t>on February 14</a:t>
            </a:r>
            <a:r>
              <a:rPr lang="en-US" dirty="0" smtClean="0"/>
              <a:t>, 1933, Michigan, </a:t>
            </a:r>
            <a:r>
              <a:rPr lang="en-US" dirty="0"/>
              <a:t>which had been hit particularly hard by the </a:t>
            </a:r>
            <a:r>
              <a:rPr lang="en-US" dirty="0" smtClean="0"/>
              <a:t>Great Depression, </a:t>
            </a:r>
            <a:r>
              <a:rPr lang="en-US" dirty="0"/>
              <a:t>declared an eight-day bank holiday. </a:t>
            </a:r>
            <a:r>
              <a:rPr lang="en-US" dirty="0" smtClean="0"/>
              <a:t>  Fears </a:t>
            </a:r>
            <a:r>
              <a:rPr lang="en-US" dirty="0"/>
              <a:t>of other bank closures spread from state to state as people rushed to withdraw their money just in case. </a:t>
            </a:r>
            <a:r>
              <a:rPr lang="en-US" dirty="0" smtClean="0"/>
              <a:t>  Within </a:t>
            </a:r>
            <a:r>
              <a:rPr lang="en-US" dirty="0"/>
              <a:t>weeks 36 other states held their own bank holidays in an attempt to stem </a:t>
            </a:r>
            <a:r>
              <a:rPr lang="en-US" dirty="0" smtClean="0"/>
              <a:t>the bank runs.   </a:t>
            </a:r>
            <a:r>
              <a:rPr lang="en-US" dirty="0"/>
              <a:t>The banking system seemed to be on the verge of collapse. </a:t>
            </a:r>
            <a:endParaRPr lang="en-US" dirty="0" smtClean="0"/>
          </a:p>
          <a:p>
            <a:r>
              <a:rPr lang="en-US" sz="1600" dirty="0"/>
              <a:t>	</a:t>
            </a:r>
            <a:r>
              <a:rPr lang="en-US" sz="1600" dirty="0" smtClean="0"/>
              <a:t>	    	         https</a:t>
            </a:r>
            <a:r>
              <a:rPr lang="en-US" sz="1600" dirty="0"/>
              <a:t>://en.wikipedia.org/wiki/Emergency_Banking_Act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0772" y="3836434"/>
            <a:ext cx="4041228" cy="302156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0772" y="1330427"/>
            <a:ext cx="4041228" cy="2729537"/>
          </a:xfrm>
          <a:prstGeom prst="rect">
            <a:avLst/>
          </a:prstGeom>
        </p:spPr>
      </p:pic>
      <p:sp>
        <p:nvSpPr>
          <p:cNvPr id="7" name="TextBox 6"/>
          <p:cNvSpPr txBox="1"/>
          <p:nvPr/>
        </p:nvSpPr>
        <p:spPr>
          <a:xfrm>
            <a:off x="394137" y="3934123"/>
            <a:ext cx="7362497" cy="2923877"/>
          </a:xfrm>
          <a:prstGeom prst="rect">
            <a:avLst/>
          </a:prstGeom>
          <a:noFill/>
        </p:spPr>
        <p:txBody>
          <a:bodyPr wrap="square" rtlCol="0">
            <a:spAutoFit/>
          </a:bodyPr>
          <a:lstStyle/>
          <a:p>
            <a:pPr algn="ctr"/>
            <a:r>
              <a:rPr lang="en-US" sz="1600" b="1" dirty="0" smtClean="0"/>
              <a:t>COMMERCIAL BANK SUSPENSIONS </a:t>
            </a:r>
            <a:r>
              <a:rPr lang="en-US" sz="1200" b="1" dirty="0" smtClean="0"/>
              <a:t>(FRIENDMAN &amp; Schwartz, p. 438)  [rounded]</a:t>
            </a:r>
          </a:p>
          <a:p>
            <a:r>
              <a:rPr lang="en-US" sz="1200" dirty="0" smtClean="0"/>
              <a:t>YEAR      # SUSPENSIONS               DEPOSITS (THOUSANDS)     	LOSSES OF DEPOSITORS (THOUSANDS)</a:t>
            </a:r>
          </a:p>
          <a:p>
            <a:r>
              <a:rPr lang="en-US" sz="1200" dirty="0" smtClean="0"/>
              <a:t>1921	506		173,000			57,000	</a:t>
            </a:r>
          </a:p>
          <a:p>
            <a:r>
              <a:rPr lang="en-US" sz="1200" dirty="0" smtClean="0"/>
              <a:t>1922	366		  91,000			38,000</a:t>
            </a:r>
          </a:p>
          <a:p>
            <a:r>
              <a:rPr lang="en-US" sz="1200" dirty="0" smtClean="0"/>
              <a:t>1923	646		150,000			62,000</a:t>
            </a:r>
          </a:p>
          <a:p>
            <a:r>
              <a:rPr lang="en-US" sz="1200" dirty="0" smtClean="0"/>
              <a:t>1924	775		210,000			79,000	</a:t>
            </a:r>
          </a:p>
          <a:p>
            <a:r>
              <a:rPr lang="en-US" sz="1200" dirty="0" smtClean="0"/>
              <a:t>1925	617		167,000			61,000</a:t>
            </a:r>
          </a:p>
          <a:p>
            <a:r>
              <a:rPr lang="en-US" sz="1200" dirty="0" smtClean="0"/>
              <a:t>1926	975		260,000			83,000</a:t>
            </a:r>
          </a:p>
          <a:p>
            <a:r>
              <a:rPr lang="en-US" sz="1200" dirty="0" smtClean="0"/>
              <a:t>1927	669		199,000			61,000</a:t>
            </a:r>
          </a:p>
          <a:p>
            <a:r>
              <a:rPr lang="en-US" sz="1200" dirty="0" smtClean="0"/>
              <a:t>1928	498		142,000			44,000</a:t>
            </a:r>
          </a:p>
          <a:p>
            <a:r>
              <a:rPr lang="en-US" sz="1200" dirty="0" smtClean="0"/>
              <a:t>1929	659		231,000			77,000</a:t>
            </a:r>
          </a:p>
          <a:p>
            <a:r>
              <a:rPr lang="en-US" sz="1200" dirty="0" smtClean="0"/>
              <a:t>1930               1,350		837,000		                         237,000	</a:t>
            </a:r>
          </a:p>
          <a:p>
            <a:pPr marL="228600" indent="-228600">
              <a:buAutoNum type="arabicPlain" startAt="1931"/>
            </a:pPr>
            <a:r>
              <a:rPr lang="en-US" sz="1200" dirty="0" smtClean="0"/>
              <a:t>               2,293	                       1,690,000		                         391,000</a:t>
            </a:r>
          </a:p>
          <a:p>
            <a:pPr marL="228600" indent="-228600">
              <a:buAutoNum type="arabicPlain" startAt="1931"/>
            </a:pPr>
            <a:r>
              <a:rPr lang="en-US" sz="1200" dirty="0" smtClean="0"/>
              <a:t>               1,453		706,000			168,000	</a:t>
            </a:r>
          </a:p>
          <a:p>
            <a:r>
              <a:rPr lang="en-US" sz="1200" dirty="0" smtClean="0"/>
              <a:t>1933               4,000	                       3,597,000		                          540,000 </a:t>
            </a:r>
            <a:endParaRPr lang="en-US" sz="1200" dirty="0"/>
          </a:p>
        </p:txBody>
      </p:sp>
    </p:spTree>
    <p:extLst>
      <p:ext uri="{BB962C8B-B14F-4D97-AF65-F5344CB8AC3E}">
        <p14:creationId xmlns:p14="http://schemas.microsoft.com/office/powerpoint/2010/main" val="19687753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7933895" cy="954107"/>
          </a:xfrm>
          <a:prstGeom prst="rect">
            <a:avLst/>
          </a:prstGeom>
          <a:solidFill>
            <a:srgbClr val="71B8FF"/>
          </a:solidFill>
        </p:spPr>
        <p:txBody>
          <a:bodyPr wrap="square">
            <a:spAutoFit/>
          </a:bodyPr>
          <a:lstStyle/>
          <a:p>
            <a:pPr marL="457200" indent="-457200" algn="ctr">
              <a:buFont typeface="+mj-lt"/>
              <a:buAutoNum type="arabicPeriod" startAt="3"/>
            </a:pPr>
            <a:r>
              <a:rPr lang="en-US" sz="2800" b="1" dirty="0">
                <a:latin typeface="Courier New" panose="02070309020205020404" pitchFamily="49" charset="0"/>
                <a:cs typeface="Courier New" panose="02070309020205020404" pitchFamily="49" charset="0"/>
              </a:rPr>
              <a:t>THIRD BANKING CRISIS:  ROOSEVELT “CLOSES” THE BANKS</a:t>
            </a:r>
          </a:p>
        </p:txBody>
      </p:sp>
      <p:sp>
        <p:nvSpPr>
          <p:cNvPr id="4" name="TextBox 3"/>
          <p:cNvSpPr txBox="1"/>
          <p:nvPr/>
        </p:nvSpPr>
        <p:spPr>
          <a:xfrm>
            <a:off x="0" y="523220"/>
            <a:ext cx="7933895" cy="523220"/>
          </a:xfrm>
          <a:prstGeom prst="rect">
            <a:avLst/>
          </a:prstGeom>
          <a:solidFill>
            <a:srgbClr val="E2C5FF"/>
          </a:solidFill>
        </p:spPr>
        <p:txBody>
          <a:bodyPr wrap="square" rtlCol="0">
            <a:spAutoFit/>
          </a:bodyPr>
          <a:lstStyle/>
          <a:p>
            <a:pPr algn="ctr"/>
            <a:r>
              <a:rPr lang="en-US" sz="2800" dirty="0" smtClean="0"/>
              <a:t>Roosevelt Declares Bank Holiday – March 6, 1933</a:t>
            </a:r>
            <a:endParaRPr lang="en-US" sz="2400" dirty="0"/>
          </a:p>
        </p:txBody>
      </p:sp>
      <p:sp>
        <p:nvSpPr>
          <p:cNvPr id="7" name="Rectangle 6"/>
          <p:cNvSpPr/>
          <p:nvPr/>
        </p:nvSpPr>
        <p:spPr>
          <a:xfrm>
            <a:off x="283779" y="1330219"/>
            <a:ext cx="6931573" cy="5324535"/>
          </a:xfrm>
          <a:prstGeom prst="rect">
            <a:avLst/>
          </a:prstGeom>
        </p:spPr>
        <p:txBody>
          <a:bodyPr wrap="square">
            <a:spAutoFit/>
          </a:bodyPr>
          <a:lstStyle/>
          <a:p>
            <a:r>
              <a:rPr lang="en-US" sz="1600" dirty="0" smtClean="0">
                <a:latin typeface="Lucida Sans Unicode" panose="020B0602030504020204" pitchFamily="34" charset="0"/>
              </a:rPr>
              <a:t>At </a:t>
            </a:r>
            <a:r>
              <a:rPr lang="en-US" sz="1600" dirty="0">
                <a:latin typeface="Lucida Sans Unicode" panose="020B0602030504020204" pitchFamily="34" charset="0"/>
              </a:rPr>
              <a:t>1:00 a.m. on Monday, March 6, President Roosevelt issued Proclamation 2039 ordering the suspension of all banking transactions, effective immediately</a:t>
            </a:r>
            <a:r>
              <a:rPr lang="en-US" sz="1600" dirty="0" smtClean="0">
                <a:latin typeface="Lucida Sans Unicode" panose="020B0602030504020204" pitchFamily="34" charset="0"/>
              </a:rPr>
              <a:t>.</a:t>
            </a:r>
            <a:r>
              <a:rPr lang="en-US" sz="1600" dirty="0"/>
              <a:t> </a:t>
            </a:r>
            <a:endParaRPr lang="en-US" sz="1600" dirty="0" smtClean="0"/>
          </a:p>
          <a:p>
            <a:endParaRPr lang="en-US" sz="1600" dirty="0">
              <a:latin typeface="Lucida Sans Unicode" panose="020B0602030504020204" pitchFamily="34" charset="0"/>
            </a:endParaRPr>
          </a:p>
          <a:p>
            <a:r>
              <a:rPr lang="en-US" sz="1600" dirty="0" smtClean="0">
                <a:latin typeface="Lucida Sans Unicode" panose="020B0602030504020204" pitchFamily="34" charset="0"/>
              </a:rPr>
              <a:t>He </a:t>
            </a:r>
            <a:r>
              <a:rPr lang="en-US" sz="1600" dirty="0">
                <a:latin typeface="Lucida Sans Unicode" panose="020B0602030504020204" pitchFamily="34" charset="0"/>
              </a:rPr>
              <a:t>had taken the oath of office only thirty-six hours earlier</a:t>
            </a:r>
            <a:r>
              <a:rPr lang="en-US" sz="1600" dirty="0" smtClean="0">
                <a:latin typeface="Lucida Sans Unicode" panose="020B0602030504020204" pitchFamily="34" charset="0"/>
              </a:rPr>
              <a:t>.</a:t>
            </a:r>
          </a:p>
          <a:p>
            <a:endParaRPr lang="en-US" sz="1600" dirty="0"/>
          </a:p>
          <a:p>
            <a:r>
              <a:rPr lang="en-US" sz="1600" dirty="0" smtClean="0">
                <a:latin typeface="Lucida Sans" panose="020B0602040502020204" pitchFamily="34" charset="0"/>
                <a:cs typeface="Lucida Sans" panose="020B0602040502020204" pitchFamily="34" charset="0"/>
              </a:rPr>
              <a:t>“ ‘Banking institutions’ included all </a:t>
            </a:r>
            <a:r>
              <a:rPr lang="en-US" sz="1600" dirty="0">
                <a:latin typeface="Lucida Sans" panose="020B0602040502020204" pitchFamily="34" charset="0"/>
                <a:cs typeface="Lucida Sans" panose="020B0602040502020204" pitchFamily="34" charset="0"/>
              </a:rPr>
              <a:t>Federal Reserve Banks, national banking associations, banks, trust companies, savings banks, building and loan associations, credit unions, or other corporations, partnerships, associations or persons, engaged in the business of receiving deposits, making loans, discounting business paper, or transacting any other form of banking </a:t>
            </a:r>
            <a:r>
              <a:rPr lang="en-US" sz="1600" dirty="0" smtClean="0">
                <a:latin typeface="Lucida Sans" panose="020B0602040502020204" pitchFamily="34" charset="0"/>
                <a:cs typeface="Lucida Sans" panose="020B0602040502020204" pitchFamily="34" charset="0"/>
              </a:rPr>
              <a:t>business.‘’</a:t>
            </a:r>
            <a:endParaRPr lang="en-US" sz="1600" dirty="0">
              <a:latin typeface="Lucida Sans" panose="020B0602040502020204" pitchFamily="34" charset="0"/>
              <a:cs typeface="Lucida Sans" panose="020B0602040502020204" pitchFamily="34" charset="0"/>
            </a:endParaRPr>
          </a:p>
          <a:p>
            <a:endParaRPr lang="en-US" sz="1600" dirty="0" smtClean="0">
              <a:latin typeface="Lucida Sans Unicode" panose="020B0602030504020204" pitchFamily="34" charset="0"/>
            </a:endParaRPr>
          </a:p>
          <a:p>
            <a:r>
              <a:rPr lang="en-US" sz="1600" dirty="0" smtClean="0">
                <a:latin typeface="Lucida Sans Unicode" panose="020B0602030504020204" pitchFamily="34" charset="0"/>
              </a:rPr>
              <a:t>Banking transactions included those dealing with “gold </a:t>
            </a:r>
            <a:r>
              <a:rPr lang="en-US" sz="1600" dirty="0">
                <a:latin typeface="Lucida Sans Unicode" panose="020B0602030504020204" pitchFamily="34" charset="0"/>
              </a:rPr>
              <a:t>or silver coin or bullion or </a:t>
            </a:r>
            <a:r>
              <a:rPr lang="en-US" sz="1600" dirty="0" smtClean="0">
                <a:latin typeface="Lucida Sans Unicode" panose="020B0602030504020204" pitchFamily="34" charset="0"/>
              </a:rPr>
              <a:t>currency” and those that pay out “deposits</a:t>
            </a:r>
            <a:r>
              <a:rPr lang="en-US" sz="1600" dirty="0">
                <a:latin typeface="Lucida Sans Unicode" panose="020B0602030504020204" pitchFamily="34" charset="0"/>
              </a:rPr>
              <a:t>, make loans or discounts, deal in foreign exchange, transfer credits from the United States to any place abroad, or transact any other banking business </a:t>
            </a:r>
            <a:r>
              <a:rPr lang="en-US" sz="1600" dirty="0"/>
              <a:t>whatsoever</a:t>
            </a:r>
            <a:r>
              <a:rPr lang="en-US" sz="1600" dirty="0" smtClean="0"/>
              <a:t>.”</a:t>
            </a:r>
          </a:p>
          <a:p>
            <a:endParaRPr lang="en-US" sz="1600" dirty="0"/>
          </a:p>
          <a:p>
            <a:r>
              <a:rPr lang="en-US" sz="1600" b="1" dirty="0" smtClean="0"/>
              <a:t>	                </a:t>
            </a:r>
            <a:r>
              <a:rPr lang="en-US" sz="1400" dirty="0" smtClean="0"/>
              <a:t>Robert </a:t>
            </a:r>
            <a:r>
              <a:rPr lang="en-US" sz="1400" dirty="0" err="1"/>
              <a:t>Jabaily</a:t>
            </a:r>
            <a:r>
              <a:rPr lang="en-US" sz="1400" dirty="0"/>
              <a:t>, Federal Reserve Bank of </a:t>
            </a:r>
            <a:r>
              <a:rPr lang="en-US" sz="1400" dirty="0" smtClean="0"/>
              <a:t>Boston</a:t>
            </a:r>
            <a:endParaRPr lang="en-US" sz="1400" dirty="0" smtClean="0"/>
          </a:p>
          <a:p>
            <a:r>
              <a:rPr lang="en-US" sz="1400" dirty="0"/>
              <a:t>	</a:t>
            </a:r>
            <a:r>
              <a:rPr lang="en-US" sz="1400" dirty="0" smtClean="0"/>
              <a:t>://</a:t>
            </a:r>
            <a:r>
              <a:rPr lang="en-US" sz="1400" dirty="0"/>
              <a:t>www.federalreservehistory.org/Events/DetailView/22</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3895" y="0"/>
            <a:ext cx="4396154" cy="6858000"/>
          </a:xfrm>
          <a:prstGeom prst="rect">
            <a:avLst/>
          </a:prstGeom>
        </p:spPr>
      </p:pic>
      <p:sp>
        <p:nvSpPr>
          <p:cNvPr id="9" name="TextBox 8"/>
          <p:cNvSpPr txBox="1"/>
          <p:nvPr/>
        </p:nvSpPr>
        <p:spPr>
          <a:xfrm>
            <a:off x="6088384" y="6396335"/>
            <a:ext cx="2972480" cy="461665"/>
          </a:xfrm>
          <a:prstGeom prst="rect">
            <a:avLst/>
          </a:prstGeom>
          <a:solidFill>
            <a:schemeClr val="bg1"/>
          </a:solidFill>
        </p:spPr>
        <p:txBody>
          <a:bodyPr wrap="none" rtlCol="0">
            <a:spAutoFit/>
          </a:bodyPr>
          <a:lstStyle/>
          <a:p>
            <a:r>
              <a:rPr lang="en-US" sz="2400" b="1" dirty="0" smtClean="0"/>
              <a:t>PROCLAMATION 2039</a:t>
            </a:r>
            <a:endParaRPr lang="en-US" sz="2400" b="1" dirty="0"/>
          </a:p>
        </p:txBody>
      </p:sp>
    </p:spTree>
    <p:extLst>
      <p:ext uri="{BB962C8B-B14F-4D97-AF65-F5344CB8AC3E}">
        <p14:creationId xmlns:p14="http://schemas.microsoft.com/office/powerpoint/2010/main" val="27932214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523220"/>
          </a:xfrm>
          <a:prstGeom prst="rect">
            <a:avLst/>
          </a:prstGeom>
          <a:solidFill>
            <a:srgbClr val="71B8FF"/>
          </a:solidFill>
        </p:spPr>
        <p:txBody>
          <a:bodyPr wrap="square">
            <a:spAutoFit/>
          </a:bodyPr>
          <a:lstStyle/>
          <a:p>
            <a:pPr marL="457200" indent="-457200" algn="ctr">
              <a:buFont typeface="+mj-lt"/>
              <a:buAutoNum type="arabicPeriod" startAt="3"/>
            </a:pPr>
            <a:r>
              <a:rPr lang="en-US" sz="2800" b="1" dirty="0">
                <a:latin typeface="Courier New" panose="02070309020205020404" pitchFamily="49" charset="0"/>
                <a:cs typeface="Courier New" panose="02070309020205020404" pitchFamily="49" charset="0"/>
              </a:rPr>
              <a:t>THIRD BANKING CRISIS:  ROOSEVELT “CLOSES” THE BANKS</a:t>
            </a:r>
          </a:p>
        </p:txBody>
      </p:sp>
      <p:sp>
        <p:nvSpPr>
          <p:cNvPr id="4" name="TextBox 3"/>
          <p:cNvSpPr txBox="1"/>
          <p:nvPr/>
        </p:nvSpPr>
        <p:spPr>
          <a:xfrm>
            <a:off x="0" y="523220"/>
            <a:ext cx="12192000" cy="523220"/>
          </a:xfrm>
          <a:prstGeom prst="rect">
            <a:avLst/>
          </a:prstGeom>
          <a:solidFill>
            <a:srgbClr val="E2C5FF"/>
          </a:solidFill>
        </p:spPr>
        <p:txBody>
          <a:bodyPr wrap="square" rtlCol="0">
            <a:spAutoFit/>
          </a:bodyPr>
          <a:lstStyle/>
          <a:p>
            <a:pPr algn="ctr"/>
            <a:r>
              <a:rPr lang="en-US" sz="2800" dirty="0" smtClean="0"/>
              <a:t>Congress Passes the Emergency </a:t>
            </a:r>
            <a:r>
              <a:rPr lang="en-US" sz="2800" dirty="0" smtClean="0"/>
              <a:t>Banking Act of March 9, 1933</a:t>
            </a:r>
            <a:endParaRPr lang="en-US" sz="24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37210" y="2582281"/>
            <a:ext cx="4336292" cy="3408616"/>
          </a:xfrm>
          <a:prstGeom prst="rect">
            <a:avLst/>
          </a:prstGeom>
        </p:spPr>
      </p:pic>
      <p:sp>
        <p:nvSpPr>
          <p:cNvPr id="5" name="Rectangle 4"/>
          <p:cNvSpPr/>
          <p:nvPr/>
        </p:nvSpPr>
        <p:spPr>
          <a:xfrm>
            <a:off x="8702565" y="6047067"/>
            <a:ext cx="2165131" cy="830997"/>
          </a:xfrm>
          <a:prstGeom prst="rect">
            <a:avLst/>
          </a:prstGeom>
        </p:spPr>
        <p:txBody>
          <a:bodyPr wrap="square">
            <a:spAutoFit/>
          </a:bodyPr>
          <a:lstStyle/>
          <a:p>
            <a:r>
              <a:rPr lang="en-US" sz="1600" dirty="0"/>
              <a:t>Franklin Roosevelt </a:t>
            </a:r>
            <a:r>
              <a:rPr lang="en-US" sz="1600" dirty="0" smtClean="0"/>
              <a:t>Signs</a:t>
            </a:r>
          </a:p>
          <a:p>
            <a:r>
              <a:rPr lang="en-US" sz="1600" dirty="0" smtClean="0"/>
              <a:t>Emergency </a:t>
            </a:r>
            <a:r>
              <a:rPr lang="en-US" sz="1600" dirty="0"/>
              <a:t>Banking </a:t>
            </a:r>
            <a:r>
              <a:rPr lang="en-US" sz="1600" dirty="0" smtClean="0"/>
              <a:t>Act</a:t>
            </a:r>
          </a:p>
          <a:p>
            <a:r>
              <a:rPr lang="en-US" sz="1600" dirty="0" smtClean="0"/>
              <a:t>1933</a:t>
            </a:r>
            <a:r>
              <a:rPr lang="en-US" sz="1600" dirty="0"/>
              <a:t>, March 9</a:t>
            </a:r>
          </a:p>
        </p:txBody>
      </p:sp>
      <p:sp>
        <p:nvSpPr>
          <p:cNvPr id="10" name="TextBox 9"/>
          <p:cNvSpPr txBox="1"/>
          <p:nvPr/>
        </p:nvSpPr>
        <p:spPr>
          <a:xfrm>
            <a:off x="0" y="1522752"/>
            <a:ext cx="7378262" cy="4524315"/>
          </a:xfrm>
          <a:prstGeom prst="rect">
            <a:avLst/>
          </a:prstGeom>
          <a:noFill/>
        </p:spPr>
        <p:txBody>
          <a:bodyPr wrap="square" rtlCol="0">
            <a:spAutoFit/>
          </a:bodyPr>
          <a:lstStyle/>
          <a:p>
            <a:r>
              <a:rPr lang="en-US" u="sng" dirty="0" smtClean="0"/>
              <a:t>Title I</a:t>
            </a:r>
            <a:r>
              <a:rPr lang="en-US" dirty="0" smtClean="0"/>
              <a:t>:     TO CLOSE BANKS DURING THE EMERGENCY PERIOD [extended to March 15]:   this act empowered the President to regulate or prohibit the payment of deposits by all banking institutions.   </a:t>
            </a:r>
          </a:p>
          <a:p>
            <a:endParaRPr lang="en-US" dirty="0" smtClean="0"/>
          </a:p>
          <a:p>
            <a:r>
              <a:rPr lang="en-US" u="sng" dirty="0" smtClean="0"/>
              <a:t>Title II</a:t>
            </a:r>
            <a:r>
              <a:rPr lang="en-US" dirty="0" smtClean="0"/>
              <a:t>:    TO REORGANIZE FAILING BANKS:  gave </a:t>
            </a:r>
            <a:r>
              <a:rPr lang="en-US" dirty="0"/>
              <a:t>the </a:t>
            </a:r>
            <a:r>
              <a:rPr lang="en-US" dirty="0" smtClean="0"/>
              <a:t>Controller of the Currency </a:t>
            </a:r>
            <a:r>
              <a:rPr lang="en-US" dirty="0"/>
              <a:t>the power to restrict the operations of </a:t>
            </a:r>
            <a:r>
              <a:rPr lang="en-US" dirty="0" smtClean="0"/>
              <a:t>national banks with </a:t>
            </a:r>
            <a:r>
              <a:rPr lang="en-US" dirty="0"/>
              <a:t>impaired assets and to appoint a </a:t>
            </a:r>
            <a:r>
              <a:rPr lang="en-US" dirty="0" smtClean="0"/>
              <a:t>conservator</a:t>
            </a:r>
          </a:p>
          <a:p>
            <a:endParaRPr lang="en-US" dirty="0" smtClean="0"/>
          </a:p>
          <a:p>
            <a:r>
              <a:rPr lang="en-US" u="sng" dirty="0" smtClean="0"/>
              <a:t>Title III</a:t>
            </a:r>
            <a:r>
              <a:rPr lang="en-US" dirty="0" smtClean="0"/>
              <a:t>:   TO STRENGTHEN NATIONAL BANKS:  empowered the RFC to either buy the stock of national banks, or grant loans with the bank’s stock as collateral</a:t>
            </a:r>
          </a:p>
          <a:p>
            <a:r>
              <a:rPr lang="en-US" dirty="0" smtClean="0"/>
              <a:t> </a:t>
            </a:r>
          </a:p>
          <a:p>
            <a:r>
              <a:rPr lang="en-US" u="sng" dirty="0" smtClean="0"/>
              <a:t>Title IV</a:t>
            </a:r>
            <a:r>
              <a:rPr lang="en-US" dirty="0" smtClean="0"/>
              <a:t>:   EMERGENCY ISSUE OF FEDERAL RESERVE NOTES:  gave </a:t>
            </a:r>
            <a:r>
              <a:rPr lang="en-US" dirty="0"/>
              <a:t>the Federal Reserve </a:t>
            </a:r>
            <a:r>
              <a:rPr lang="en-US" dirty="0" smtClean="0"/>
              <a:t>Banks the power to </a:t>
            </a:r>
            <a:r>
              <a:rPr lang="en-US" dirty="0"/>
              <a:t>issue emergency </a:t>
            </a:r>
            <a:r>
              <a:rPr lang="en-US" dirty="0" smtClean="0"/>
              <a:t>currency,  backed </a:t>
            </a:r>
            <a:r>
              <a:rPr lang="en-US" dirty="0"/>
              <a:t>by any assets of a commercial bank</a:t>
            </a:r>
            <a:r>
              <a:rPr lang="en-US" dirty="0" smtClean="0"/>
              <a:t>.    Over $200 million of Federal Reserve Bank notes were issued in 1933.   </a:t>
            </a:r>
          </a:p>
        </p:txBody>
      </p:sp>
    </p:spTree>
    <p:extLst>
      <p:ext uri="{BB962C8B-B14F-4D97-AF65-F5344CB8AC3E}">
        <p14:creationId xmlns:p14="http://schemas.microsoft.com/office/powerpoint/2010/main" val="10824981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4077" y="1418897"/>
            <a:ext cx="6587923" cy="5439103"/>
          </a:xfrm>
          <a:prstGeom prst="rect">
            <a:avLst/>
          </a:prstGeom>
        </p:spPr>
      </p:pic>
      <p:sp>
        <p:nvSpPr>
          <p:cNvPr id="3" name="Rectangle 2"/>
          <p:cNvSpPr/>
          <p:nvPr/>
        </p:nvSpPr>
        <p:spPr>
          <a:xfrm>
            <a:off x="0" y="0"/>
            <a:ext cx="12191999" cy="461665"/>
          </a:xfrm>
          <a:prstGeom prst="rect">
            <a:avLst/>
          </a:prstGeom>
          <a:solidFill>
            <a:srgbClr val="ADFF93"/>
          </a:solidFill>
        </p:spPr>
        <p:txBody>
          <a:bodyPr wrap="square">
            <a:spAutoFit/>
          </a:bodyPr>
          <a:lstStyle/>
          <a:p>
            <a:pPr marL="457200" indent="-457200" algn="ctr">
              <a:buFont typeface="+mj-lt"/>
              <a:buAutoNum type="arabicPeriod"/>
            </a:pPr>
            <a:r>
              <a:rPr lang="en-US" sz="2400" b="1" dirty="0">
                <a:latin typeface="Courier New" panose="02070309020205020404" pitchFamily="49" charset="0"/>
                <a:cs typeface="Courier New" panose="02070309020205020404" pitchFamily="49" charset="0"/>
              </a:rPr>
              <a:t>THE DEPRESSION: </a:t>
            </a:r>
            <a:r>
              <a:rPr lang="en-US" sz="2400" b="1" dirty="0" smtClean="0">
                <a:latin typeface="Courier New" panose="02070309020205020404" pitchFamily="49" charset="0"/>
                <a:cs typeface="Courier New" panose="02070309020205020404" pitchFamily="49" charset="0"/>
              </a:rPr>
              <a:t>-- The Crash</a:t>
            </a:r>
            <a:endParaRPr lang="en-US" sz="2000" b="1" dirty="0">
              <a:latin typeface="Courier New" panose="02070309020205020404" pitchFamily="49" charset="0"/>
              <a:cs typeface="Courier New" panose="02070309020205020404" pitchFamily="49" charset="0"/>
            </a:endParaRPr>
          </a:p>
        </p:txBody>
      </p:sp>
      <p:sp>
        <p:nvSpPr>
          <p:cNvPr id="4" name="TextBox 3"/>
          <p:cNvSpPr txBox="1"/>
          <p:nvPr/>
        </p:nvSpPr>
        <p:spPr>
          <a:xfrm>
            <a:off x="0" y="461665"/>
            <a:ext cx="12191999" cy="1323439"/>
          </a:xfrm>
          <a:prstGeom prst="rect">
            <a:avLst/>
          </a:prstGeom>
          <a:solidFill>
            <a:srgbClr val="E7FFE7"/>
          </a:solidFill>
        </p:spPr>
        <p:txBody>
          <a:bodyPr wrap="square" rtlCol="0">
            <a:spAutoFit/>
          </a:bodyPr>
          <a:lstStyle/>
          <a:p>
            <a:r>
              <a:rPr lang="en-US" sz="1600" dirty="0" smtClean="0"/>
              <a:t>Stocks reached their peak on September 7, 1929,  and the decline in the following four weeks was orderly and produced no panic.</a:t>
            </a:r>
          </a:p>
          <a:p>
            <a:endParaRPr lang="en-US" sz="1600" dirty="0"/>
          </a:p>
          <a:p>
            <a:r>
              <a:rPr lang="en-US" sz="1600" dirty="0" smtClean="0"/>
              <a:t>The decline then degenerated into a panic.  On </a:t>
            </a:r>
            <a:r>
              <a:rPr lang="en-US" sz="1600" dirty="0"/>
              <a:t>October 24, Black Thursday, a record 12,894,650 shares were traded. </a:t>
            </a:r>
            <a:r>
              <a:rPr lang="en-US" sz="1600" dirty="0" smtClean="0"/>
              <a:t>  On Black Monday</a:t>
            </a:r>
            <a:r>
              <a:rPr lang="en-US" sz="1600" dirty="0"/>
              <a:t>, </a:t>
            </a:r>
            <a:r>
              <a:rPr lang="en-US" sz="1600" dirty="0" smtClean="0"/>
              <a:t>October 28,  the </a:t>
            </a:r>
            <a:r>
              <a:rPr lang="en-US" sz="1600" dirty="0"/>
              <a:t>market went into free fall.   Black Monday was followed by Black Tuesday (October 29), in which stock prices collapsed completely and 16,410,030 shares were traded on the NY Stock Exchange in a single day.</a:t>
            </a:r>
          </a:p>
        </p:txBody>
      </p:sp>
      <p:sp>
        <p:nvSpPr>
          <p:cNvPr id="5" name="Rectangle 4"/>
          <p:cNvSpPr/>
          <p:nvPr/>
        </p:nvSpPr>
        <p:spPr>
          <a:xfrm>
            <a:off x="114581" y="2068293"/>
            <a:ext cx="5292991" cy="646331"/>
          </a:xfrm>
          <a:prstGeom prst="rect">
            <a:avLst/>
          </a:prstGeom>
        </p:spPr>
        <p:txBody>
          <a:bodyPr wrap="square">
            <a:spAutoFit/>
          </a:bodyPr>
          <a:lstStyle/>
          <a:p>
            <a:r>
              <a:rPr lang="en-US" dirty="0" smtClean="0"/>
              <a:t>Billions </a:t>
            </a:r>
            <a:r>
              <a:rPr lang="en-US" dirty="0"/>
              <a:t>of dollars were lost, wiping out thousands of investors, </a:t>
            </a:r>
          </a:p>
        </p:txBody>
      </p:sp>
      <p:pic>
        <p:nvPicPr>
          <p:cNvPr id="2054" name="Picture 6" descr="http://www.stockpickssystem.com/wp-content/uploads/2011/03/stock-market-history-crash-1929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14624"/>
            <a:ext cx="5238750" cy="4143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759629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46440"/>
            <a:ext cx="12192000" cy="1754326"/>
          </a:xfrm>
          <a:prstGeom prst="rect">
            <a:avLst/>
          </a:prstGeom>
        </p:spPr>
        <p:txBody>
          <a:bodyPr wrap="square">
            <a:spAutoFit/>
          </a:bodyPr>
          <a:lstStyle/>
          <a:p>
            <a:r>
              <a:rPr lang="en-US" dirty="0"/>
              <a:t>On the Sunday evening before the banks reopened, Roosevelt addressed the nation through one of his signature "fireside chats." With honest words in soothing tones, the President assured sixty million radio listeners that the crisis was over and the nation's banks were secure. On the first day back in business, deposits exceeded withdrawals. </a:t>
            </a:r>
            <a:endParaRPr lang="en-US" dirty="0" smtClean="0"/>
          </a:p>
          <a:p>
            <a:endParaRPr lang="en-US" dirty="0"/>
          </a:p>
          <a:p>
            <a:r>
              <a:rPr lang="en-US" dirty="0" smtClean="0"/>
              <a:t>By </a:t>
            </a:r>
            <a:r>
              <a:rPr lang="en-US" dirty="0"/>
              <a:t>the beginning of April, Americans confidently returned a billion dollars to the banking system</a:t>
            </a:r>
            <a:r>
              <a:rPr lang="en-US" dirty="0" smtClean="0"/>
              <a:t>.    </a:t>
            </a:r>
            <a:r>
              <a:rPr lang="en-US" dirty="0"/>
              <a:t>The bank crisis was over. </a:t>
            </a:r>
            <a:r>
              <a:rPr lang="en-US" dirty="0" smtClean="0"/>
              <a:t>             </a:t>
            </a:r>
          </a:p>
          <a:p>
            <a:r>
              <a:rPr lang="en-US" dirty="0"/>
              <a:t>	</a:t>
            </a:r>
            <a:r>
              <a:rPr lang="en-US" dirty="0" smtClean="0"/>
              <a:t>								     h</a:t>
            </a:r>
            <a:r>
              <a:rPr lang="en-US" sz="1600" dirty="0" smtClean="0"/>
              <a:t>ttp</a:t>
            </a:r>
            <a:r>
              <a:rPr lang="en-US" sz="1600" dirty="0"/>
              <a:t>://www.ushistory.org/us/49a.asp</a:t>
            </a:r>
          </a:p>
        </p:txBody>
      </p:sp>
      <p:sp>
        <p:nvSpPr>
          <p:cNvPr id="3" name="Rectangle 2"/>
          <p:cNvSpPr/>
          <p:nvPr/>
        </p:nvSpPr>
        <p:spPr>
          <a:xfrm>
            <a:off x="0" y="0"/>
            <a:ext cx="12192000" cy="523220"/>
          </a:xfrm>
          <a:prstGeom prst="rect">
            <a:avLst/>
          </a:prstGeom>
          <a:solidFill>
            <a:srgbClr val="71B8FF"/>
          </a:solidFill>
        </p:spPr>
        <p:txBody>
          <a:bodyPr wrap="square">
            <a:spAutoFit/>
          </a:bodyPr>
          <a:lstStyle/>
          <a:p>
            <a:pPr marL="457200" indent="-457200" algn="ctr">
              <a:buFont typeface="+mj-lt"/>
              <a:buAutoNum type="arabicPeriod" startAt="3"/>
            </a:pPr>
            <a:r>
              <a:rPr lang="en-US" sz="2800" b="1" dirty="0">
                <a:latin typeface="Courier New" panose="02070309020205020404" pitchFamily="49" charset="0"/>
                <a:cs typeface="Courier New" panose="02070309020205020404" pitchFamily="49" charset="0"/>
              </a:rPr>
              <a:t>THIRD BANKING CRISIS:  ROOSEVELT “CLOSES” THE BANKS</a:t>
            </a:r>
          </a:p>
        </p:txBody>
      </p:sp>
      <p:sp>
        <p:nvSpPr>
          <p:cNvPr id="4" name="TextBox 3"/>
          <p:cNvSpPr txBox="1"/>
          <p:nvPr/>
        </p:nvSpPr>
        <p:spPr>
          <a:xfrm>
            <a:off x="0" y="523220"/>
            <a:ext cx="12192000" cy="523220"/>
          </a:xfrm>
          <a:prstGeom prst="rect">
            <a:avLst/>
          </a:prstGeom>
          <a:solidFill>
            <a:srgbClr val="E2C5FF"/>
          </a:solidFill>
        </p:spPr>
        <p:txBody>
          <a:bodyPr wrap="square" rtlCol="0">
            <a:spAutoFit/>
          </a:bodyPr>
          <a:lstStyle/>
          <a:p>
            <a:pPr algn="ctr"/>
            <a:r>
              <a:rPr lang="en-US" sz="2800" dirty="0" smtClean="0"/>
              <a:t>Emergency Banking Act of March 9, 1933</a:t>
            </a:r>
            <a:endParaRPr lang="en-US" sz="24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6667" y="3088991"/>
            <a:ext cx="3765333" cy="3765333"/>
          </a:xfrm>
          <a:prstGeom prst="rect">
            <a:avLst/>
          </a:prstGeom>
        </p:spPr>
      </p:pic>
      <p:sp>
        <p:nvSpPr>
          <p:cNvPr id="7" name="Rectangle 6"/>
          <p:cNvSpPr/>
          <p:nvPr/>
        </p:nvSpPr>
        <p:spPr>
          <a:xfrm>
            <a:off x="564756" y="5811560"/>
            <a:ext cx="2483244" cy="923330"/>
          </a:xfrm>
          <a:prstGeom prst="rect">
            <a:avLst/>
          </a:prstGeom>
        </p:spPr>
        <p:txBody>
          <a:bodyPr wrap="none">
            <a:spAutoFit/>
          </a:bodyPr>
          <a:lstStyle/>
          <a:p>
            <a:r>
              <a:rPr lang="en-US" dirty="0" smtClean="0"/>
              <a:t>The First Fireside Chat:</a:t>
            </a:r>
          </a:p>
          <a:p>
            <a:r>
              <a:rPr lang="en-US" i="1" dirty="0" smtClean="0"/>
              <a:t>On </a:t>
            </a:r>
            <a:r>
              <a:rPr lang="en-US" i="1" dirty="0"/>
              <a:t>the Bank </a:t>
            </a:r>
            <a:r>
              <a:rPr lang="en-US" i="1" dirty="0" smtClean="0"/>
              <a:t>Crisis</a:t>
            </a:r>
          </a:p>
          <a:p>
            <a:r>
              <a:rPr lang="en-US" dirty="0" smtClean="0"/>
              <a:t>Sunday</a:t>
            </a:r>
            <a:r>
              <a:rPr lang="en-US" dirty="0"/>
              <a:t>, March 12, 1933</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8" y="2915587"/>
            <a:ext cx="3445200" cy="2720330"/>
          </a:xfrm>
          <a:prstGeom prst="rect">
            <a:avLst/>
          </a:prstGeom>
        </p:spPr>
      </p:pic>
      <p:sp>
        <p:nvSpPr>
          <p:cNvPr id="9" name="Rectangle 8"/>
          <p:cNvSpPr/>
          <p:nvPr/>
        </p:nvSpPr>
        <p:spPr>
          <a:xfrm>
            <a:off x="3578772" y="2915587"/>
            <a:ext cx="4713889" cy="3293209"/>
          </a:xfrm>
          <a:prstGeom prst="rect">
            <a:avLst/>
          </a:prstGeom>
        </p:spPr>
        <p:txBody>
          <a:bodyPr wrap="square">
            <a:spAutoFit/>
          </a:bodyPr>
          <a:lstStyle/>
          <a:p>
            <a:r>
              <a:rPr lang="en-US" sz="1600" dirty="0" smtClean="0">
                <a:latin typeface="Verdana" panose="020B0604030504040204" pitchFamily="34" charset="0"/>
              </a:rPr>
              <a:t>A description of banking from Roosevelt’s First Fireside Chat – is this true?</a:t>
            </a:r>
          </a:p>
          <a:p>
            <a:endParaRPr lang="en-US" sz="1600" dirty="0" smtClean="0">
              <a:latin typeface="Verdana" panose="020B0604030504040204" pitchFamily="34" charset="0"/>
            </a:endParaRPr>
          </a:p>
          <a:p>
            <a:r>
              <a:rPr lang="en-US" sz="1600" dirty="0" smtClean="0">
                <a:latin typeface="Verdana" panose="020B0604030504040204" pitchFamily="34" charset="0"/>
              </a:rPr>
              <a:t>“First </a:t>
            </a:r>
            <a:r>
              <a:rPr lang="en-US" sz="1600" dirty="0">
                <a:latin typeface="Verdana" panose="020B0604030504040204" pitchFamily="34" charset="0"/>
              </a:rPr>
              <a:t>of all, let me state the simple fact that when you deposit money in a bank, the bank does not put the money into a safe deposit vault. It invests your money in many different forms of credit -- in bonds, in commercial paper, in mortgages and in many other kinds of loans. In other words, the bank puts your money to work to keep the wheels of industry and of agriculture turning </a:t>
            </a:r>
            <a:r>
              <a:rPr lang="en-US" sz="1600" dirty="0" smtClean="0">
                <a:latin typeface="Verdana" panose="020B0604030504040204" pitchFamily="34" charset="0"/>
              </a:rPr>
              <a:t>around.”     </a:t>
            </a:r>
            <a:endParaRPr lang="en-US" sz="1600" dirty="0"/>
          </a:p>
        </p:txBody>
      </p:sp>
    </p:spTree>
    <p:extLst>
      <p:ext uri="{BB962C8B-B14F-4D97-AF65-F5344CB8AC3E}">
        <p14:creationId xmlns:p14="http://schemas.microsoft.com/office/powerpoint/2010/main" val="342980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523220"/>
          </a:xfrm>
          <a:prstGeom prst="rect">
            <a:avLst/>
          </a:prstGeom>
          <a:solidFill>
            <a:srgbClr val="8FFF8F"/>
          </a:solidFill>
        </p:spPr>
        <p:txBody>
          <a:bodyPr wrap="square">
            <a:spAutoFit/>
          </a:bodyPr>
          <a:lstStyle/>
          <a:p>
            <a:pPr marL="457200" indent="-457200" algn="ctr">
              <a:buFont typeface="+mj-lt"/>
              <a:buAutoNum type="arabicPeriod" startAt="4"/>
            </a:pPr>
            <a:r>
              <a:rPr lang="en-US" sz="2800" b="1" dirty="0">
                <a:latin typeface="Courier New" panose="02070309020205020404" pitchFamily="49" charset="0"/>
                <a:cs typeface="Courier New" panose="02070309020205020404" pitchFamily="49" charset="0"/>
              </a:rPr>
              <a:t>KEYNES TO THE RESCUE?</a:t>
            </a:r>
          </a:p>
        </p:txBody>
      </p:sp>
      <p:sp>
        <p:nvSpPr>
          <p:cNvPr id="4" name="Rectangle 3"/>
          <p:cNvSpPr/>
          <p:nvPr/>
        </p:nvSpPr>
        <p:spPr>
          <a:xfrm>
            <a:off x="0" y="523220"/>
            <a:ext cx="12192000" cy="1384995"/>
          </a:xfrm>
          <a:prstGeom prst="rect">
            <a:avLst/>
          </a:prstGeom>
          <a:solidFill>
            <a:srgbClr val="CDFFCD"/>
          </a:solidFill>
        </p:spPr>
        <p:txBody>
          <a:bodyPr wrap="square">
            <a:spAutoFit/>
          </a:bodyPr>
          <a:lstStyle/>
          <a:p>
            <a:pPr algn="ctr"/>
            <a:r>
              <a:rPr lang="en-US" sz="2800" dirty="0" smtClean="0"/>
              <a:t>IN </a:t>
            </a:r>
            <a:r>
              <a:rPr lang="en-US" sz="2800" u="sng" dirty="0" smtClean="0"/>
              <a:t>DEC. 1933</a:t>
            </a:r>
            <a:r>
              <a:rPr lang="en-US" sz="2800" dirty="0" smtClean="0"/>
              <a:t>, ENGLISH ECONOMIST </a:t>
            </a:r>
            <a:r>
              <a:rPr lang="en-US" sz="2800" u="sng" dirty="0" smtClean="0"/>
              <a:t>JOHN MAYNARD KEYNES </a:t>
            </a:r>
            <a:r>
              <a:rPr lang="en-US" sz="2800" dirty="0" smtClean="0"/>
              <a:t>WROTE</a:t>
            </a:r>
          </a:p>
          <a:p>
            <a:pPr algn="ctr"/>
            <a:r>
              <a:rPr lang="en-US" sz="2800" dirty="0" smtClean="0"/>
              <a:t>AN OPEN LETTER TO PRESIDENT ROOSEVELT</a:t>
            </a:r>
          </a:p>
          <a:p>
            <a:pPr algn="ctr"/>
            <a:r>
              <a:rPr lang="en-US" sz="2800" dirty="0" smtClean="0"/>
              <a:t>IN THE N.Y. TIMES </a:t>
            </a:r>
            <a:endParaRPr lang="en-US" sz="2400"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75076" y="3856126"/>
            <a:ext cx="2716923" cy="3001874"/>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5076" y="1908215"/>
            <a:ext cx="2738879" cy="2340867"/>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632794"/>
            <a:ext cx="2498008" cy="3225206"/>
          </a:xfrm>
          <a:prstGeom prst="rect">
            <a:avLst/>
          </a:prstGeom>
        </p:spPr>
      </p:pic>
      <p:sp>
        <p:nvSpPr>
          <p:cNvPr id="14" name="TextBox 13"/>
          <p:cNvSpPr txBox="1"/>
          <p:nvPr/>
        </p:nvSpPr>
        <p:spPr>
          <a:xfrm>
            <a:off x="378372" y="2664372"/>
            <a:ext cx="396262" cy="369332"/>
          </a:xfrm>
          <a:prstGeom prst="rect">
            <a:avLst/>
          </a:prstGeom>
          <a:noFill/>
        </p:spPr>
        <p:txBody>
          <a:bodyPr wrap="none" rtlCol="0">
            <a:spAutoFit/>
          </a:bodyPr>
          <a:lstStyle/>
          <a:p>
            <a:r>
              <a:rPr lang="en-US" dirty="0" smtClean="0"/>
              <a:t>    </a:t>
            </a:r>
            <a:endParaRPr lang="en-US" dirty="0"/>
          </a:p>
        </p:txBody>
      </p:sp>
      <p:sp>
        <p:nvSpPr>
          <p:cNvPr id="17" name="TextBox 16"/>
          <p:cNvSpPr txBox="1"/>
          <p:nvPr/>
        </p:nvSpPr>
        <p:spPr>
          <a:xfrm>
            <a:off x="2997609" y="1955694"/>
            <a:ext cx="6132786" cy="4801314"/>
          </a:xfrm>
          <a:prstGeom prst="rect">
            <a:avLst/>
          </a:prstGeom>
          <a:solidFill>
            <a:srgbClr val="FFFFCC"/>
          </a:solidFill>
        </p:spPr>
        <p:txBody>
          <a:bodyPr wrap="square" rtlCol="0">
            <a:spAutoFit/>
          </a:bodyPr>
          <a:lstStyle/>
          <a:p>
            <a:pPr lvl="0" eaLnBrk="0" fontAlgn="base" hangingPunct="0">
              <a:spcBef>
                <a:spcPct val="0"/>
              </a:spcBef>
              <a:spcAft>
                <a:spcPct val="0"/>
              </a:spcAft>
            </a:pPr>
            <a:r>
              <a:rPr lang="en-US" altLang="en-US" dirty="0">
                <a:latin typeface="Arial" panose="020B0604020202020204" pitchFamily="34" charset="0"/>
              </a:rPr>
              <a:t>Hon. Franklin D. </a:t>
            </a:r>
            <a:r>
              <a:rPr lang="en-US" altLang="en-US" dirty="0" smtClean="0">
                <a:latin typeface="Arial" panose="020B0604020202020204" pitchFamily="34" charset="0"/>
              </a:rPr>
              <a:t>Roosevelt</a:t>
            </a:r>
          </a:p>
          <a:p>
            <a:pPr lvl="0" eaLnBrk="0" fontAlgn="base" hangingPunct="0">
              <a:spcBef>
                <a:spcPct val="0"/>
              </a:spcBef>
              <a:spcAft>
                <a:spcPct val="0"/>
              </a:spcAft>
            </a:pPr>
            <a:r>
              <a:rPr lang="en-US" altLang="en-US" dirty="0">
                <a:latin typeface="Arial" panose="020B0604020202020204" pitchFamily="34" charset="0"/>
              </a:rPr>
              <a:t/>
            </a:r>
            <a:br>
              <a:rPr lang="en-US" altLang="en-US" dirty="0">
                <a:latin typeface="Arial" panose="020B0604020202020204" pitchFamily="34" charset="0"/>
              </a:rPr>
            </a:br>
            <a:r>
              <a:rPr lang="en-US" altLang="en-US" dirty="0">
                <a:latin typeface="Arial" panose="020B0604020202020204" pitchFamily="34" charset="0"/>
              </a:rPr>
              <a:t>Enc.</a:t>
            </a:r>
          </a:p>
          <a:p>
            <a:pPr lvl="0" eaLnBrk="0" fontAlgn="base" hangingPunct="0">
              <a:spcBef>
                <a:spcPct val="0"/>
              </a:spcBef>
              <a:spcAft>
                <a:spcPct val="0"/>
              </a:spcAft>
            </a:pPr>
            <a:r>
              <a:rPr lang="en-US" altLang="en-US" u="sng" dirty="0">
                <a:latin typeface="Arial" panose="020B0604020202020204" pitchFamily="34" charset="0"/>
              </a:rPr>
              <a:t>AN OPEN LETTER TO PRESIDENT ROOSEVELT</a:t>
            </a:r>
            <a:r>
              <a:rPr lang="en-US" altLang="en-US" dirty="0">
                <a:latin typeface="Arial" panose="020B0604020202020204" pitchFamily="34" charset="0"/>
              </a:rPr>
              <a:t/>
            </a:r>
            <a:br>
              <a:rPr lang="en-US" altLang="en-US" dirty="0">
                <a:latin typeface="Arial" panose="020B0604020202020204" pitchFamily="34" charset="0"/>
              </a:rPr>
            </a:br>
            <a:r>
              <a:rPr lang="en-US" altLang="en-US" dirty="0">
                <a:latin typeface="Arial" panose="020B0604020202020204" pitchFamily="34" charset="0"/>
              </a:rPr>
              <a:t>By </a:t>
            </a:r>
            <a:r>
              <a:rPr lang="en-US" altLang="en-US" u="sng" dirty="0">
                <a:latin typeface="Arial" panose="020B0604020202020204" pitchFamily="34" charset="0"/>
              </a:rPr>
              <a:t>John Maynard Keynes</a:t>
            </a:r>
            <a:r>
              <a:rPr lang="en-US" altLang="en-US" dirty="0" smtClean="0">
                <a:latin typeface="Arial" panose="020B0604020202020204" pitchFamily="34" charset="0"/>
              </a:rPr>
              <a:t>.</a:t>
            </a:r>
          </a:p>
          <a:p>
            <a:pPr lvl="0" eaLnBrk="0" fontAlgn="base" hangingPunct="0">
              <a:spcBef>
                <a:spcPct val="0"/>
              </a:spcBef>
              <a:spcAft>
                <a:spcPct val="0"/>
              </a:spcAft>
            </a:pPr>
            <a:endParaRPr lang="en-US" altLang="en-US" dirty="0">
              <a:latin typeface="Arial" panose="020B0604020202020204" pitchFamily="34" charset="0"/>
            </a:endParaRPr>
          </a:p>
          <a:p>
            <a:pPr lvl="0" eaLnBrk="0" fontAlgn="base" hangingPunct="0">
              <a:spcBef>
                <a:spcPct val="0"/>
              </a:spcBef>
              <a:spcAft>
                <a:spcPct val="0"/>
              </a:spcAft>
            </a:pPr>
            <a:r>
              <a:rPr lang="en-US" altLang="en-US" dirty="0">
                <a:latin typeface="Arial" panose="020B0604020202020204" pitchFamily="34" charset="0"/>
              </a:rPr>
              <a:t>Dear </a:t>
            </a:r>
            <a:r>
              <a:rPr lang="en-US" altLang="en-US" dirty="0" err="1">
                <a:latin typeface="Arial" panose="020B0604020202020204" pitchFamily="34" charset="0"/>
              </a:rPr>
              <a:t>Mr</a:t>
            </a:r>
            <a:r>
              <a:rPr lang="en-US" altLang="en-US" dirty="0">
                <a:latin typeface="Arial" panose="020B0604020202020204" pitchFamily="34" charset="0"/>
              </a:rPr>
              <a:t> President</a:t>
            </a:r>
            <a:r>
              <a:rPr lang="en-US" altLang="en-US" dirty="0" smtClean="0">
                <a:latin typeface="Arial" panose="020B0604020202020204" pitchFamily="34" charset="0"/>
              </a:rPr>
              <a:t>,</a:t>
            </a:r>
          </a:p>
          <a:p>
            <a:pPr lvl="0" eaLnBrk="0" fontAlgn="base" hangingPunct="0">
              <a:spcBef>
                <a:spcPct val="0"/>
              </a:spcBef>
              <a:spcAft>
                <a:spcPct val="0"/>
              </a:spcAft>
            </a:pPr>
            <a:endParaRPr lang="en-US" altLang="en-US" dirty="0">
              <a:latin typeface="Arial" panose="020B0604020202020204" pitchFamily="34" charset="0"/>
            </a:endParaRPr>
          </a:p>
          <a:p>
            <a:pPr lvl="0" eaLnBrk="0" fontAlgn="base" hangingPunct="0">
              <a:spcBef>
                <a:spcPct val="0"/>
              </a:spcBef>
              <a:spcAft>
                <a:spcPct val="0"/>
              </a:spcAft>
            </a:pPr>
            <a:r>
              <a:rPr lang="en-US" altLang="en-US" dirty="0">
                <a:latin typeface="Arial" panose="020B0604020202020204" pitchFamily="34" charset="0"/>
              </a:rPr>
              <a:t>You have made yourself the Trustee for those in every country who </a:t>
            </a:r>
            <a:r>
              <a:rPr lang="en-US" altLang="en-US" dirty="0" smtClean="0">
                <a:latin typeface="Arial" panose="020B0604020202020204" pitchFamily="34" charset="0"/>
              </a:rPr>
              <a:t>seek to </a:t>
            </a:r>
            <a:r>
              <a:rPr lang="en-US" altLang="en-US" dirty="0">
                <a:latin typeface="Arial" panose="020B0604020202020204" pitchFamily="34" charset="0"/>
              </a:rPr>
              <a:t>mend the evils of our condition by reasoned experiment within the </a:t>
            </a:r>
            <a:r>
              <a:rPr lang="en-US" altLang="en-US" dirty="0" smtClean="0">
                <a:latin typeface="Arial" panose="020B0604020202020204" pitchFamily="34" charset="0"/>
              </a:rPr>
              <a:t>framework of </a:t>
            </a:r>
            <a:r>
              <a:rPr lang="en-US" altLang="en-US" dirty="0">
                <a:latin typeface="Arial" panose="020B0604020202020204" pitchFamily="34" charset="0"/>
              </a:rPr>
              <a:t>the existing social </a:t>
            </a:r>
            <a:r>
              <a:rPr lang="en-US" altLang="en-US" dirty="0" smtClean="0">
                <a:latin typeface="Arial" panose="020B0604020202020204" pitchFamily="34" charset="0"/>
              </a:rPr>
              <a:t>system… reason </a:t>
            </a:r>
            <a:r>
              <a:rPr lang="en-US" altLang="en-US" dirty="0">
                <a:latin typeface="Arial" panose="020B0604020202020204" pitchFamily="34" charset="0"/>
              </a:rPr>
              <a:t>why I should </a:t>
            </a:r>
            <a:r>
              <a:rPr lang="en-US" altLang="en-US" dirty="0" smtClean="0">
                <a:latin typeface="Arial" panose="020B0604020202020204" pitchFamily="34" charset="0"/>
              </a:rPr>
              <a:t>venture  </a:t>
            </a:r>
            <a:r>
              <a:rPr lang="en-US" altLang="en-US" dirty="0">
                <a:latin typeface="Arial" panose="020B0604020202020204" pitchFamily="34" charset="0"/>
              </a:rPr>
              <a:t>to lay my reflections before </a:t>
            </a:r>
            <a:r>
              <a:rPr lang="en-US" altLang="en-US" dirty="0" smtClean="0">
                <a:latin typeface="Arial" panose="020B0604020202020204" pitchFamily="34" charset="0"/>
              </a:rPr>
              <a:t>you…</a:t>
            </a:r>
          </a:p>
          <a:p>
            <a:pPr lvl="0" eaLnBrk="0" fontAlgn="base" hangingPunct="0">
              <a:spcBef>
                <a:spcPct val="0"/>
              </a:spcBef>
              <a:spcAft>
                <a:spcPct val="0"/>
              </a:spcAft>
            </a:pPr>
            <a:endParaRPr lang="en-US" altLang="en-US" dirty="0">
              <a:latin typeface="Arial" panose="020B0604020202020204" pitchFamily="34" charset="0"/>
            </a:endParaRPr>
          </a:p>
          <a:p>
            <a:r>
              <a:rPr lang="en-US" dirty="0"/>
              <a:t>With great respect</a:t>
            </a:r>
            <a:r>
              <a:rPr lang="en-US" dirty="0" smtClean="0"/>
              <a:t>,</a:t>
            </a:r>
          </a:p>
          <a:p>
            <a:r>
              <a:rPr lang="en-US" dirty="0" smtClean="0"/>
              <a:t>Your </a:t>
            </a:r>
            <a:r>
              <a:rPr lang="en-US" dirty="0"/>
              <a:t>obedient servant</a:t>
            </a:r>
          </a:p>
          <a:p>
            <a:r>
              <a:rPr lang="en-US" dirty="0"/>
              <a:t>J M </a:t>
            </a:r>
            <a:r>
              <a:rPr lang="en-US" dirty="0" smtClean="0"/>
              <a:t>Keynes</a:t>
            </a:r>
            <a:endParaRPr lang="en-US" altLang="en-US" dirty="0">
              <a:latin typeface="Arial" panose="020B0604020202020204" pitchFamily="34" charset="0"/>
            </a:endParaRPr>
          </a:p>
        </p:txBody>
      </p:sp>
    </p:spTree>
    <p:extLst>
      <p:ext uri="{BB962C8B-B14F-4D97-AF65-F5344CB8AC3E}">
        <p14:creationId xmlns:p14="http://schemas.microsoft.com/office/powerpoint/2010/main" val="8342974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67062" y="4249082"/>
            <a:ext cx="2531834" cy="1723802"/>
          </a:xfrm>
          <a:prstGeom prst="rect">
            <a:avLst/>
          </a:prstGeom>
        </p:spPr>
      </p:pic>
      <p:sp>
        <p:nvSpPr>
          <p:cNvPr id="3" name="Rectangle 2"/>
          <p:cNvSpPr/>
          <p:nvPr/>
        </p:nvSpPr>
        <p:spPr>
          <a:xfrm>
            <a:off x="0" y="0"/>
            <a:ext cx="12192000" cy="523220"/>
          </a:xfrm>
          <a:prstGeom prst="rect">
            <a:avLst/>
          </a:prstGeom>
          <a:solidFill>
            <a:srgbClr val="8FFF8F"/>
          </a:solidFill>
        </p:spPr>
        <p:txBody>
          <a:bodyPr wrap="square">
            <a:spAutoFit/>
          </a:bodyPr>
          <a:lstStyle/>
          <a:p>
            <a:pPr marL="457200" indent="-457200" algn="ctr">
              <a:buFont typeface="+mj-lt"/>
              <a:buAutoNum type="arabicPeriod" startAt="4"/>
            </a:pPr>
            <a:r>
              <a:rPr lang="en-US" sz="2800" b="1" dirty="0">
                <a:latin typeface="Courier New" panose="02070309020205020404" pitchFamily="49" charset="0"/>
                <a:cs typeface="Courier New" panose="02070309020205020404" pitchFamily="49" charset="0"/>
              </a:rPr>
              <a:t>KEYNES TO THE RESCUE?</a:t>
            </a:r>
          </a:p>
        </p:txBody>
      </p:sp>
      <p:sp>
        <p:nvSpPr>
          <p:cNvPr id="4" name="Rectangle 3"/>
          <p:cNvSpPr/>
          <p:nvPr/>
        </p:nvSpPr>
        <p:spPr>
          <a:xfrm>
            <a:off x="0" y="523220"/>
            <a:ext cx="12192000" cy="954107"/>
          </a:xfrm>
          <a:prstGeom prst="rect">
            <a:avLst/>
          </a:prstGeom>
          <a:solidFill>
            <a:srgbClr val="CDFFCD"/>
          </a:solidFill>
        </p:spPr>
        <p:txBody>
          <a:bodyPr wrap="square">
            <a:spAutoFit/>
          </a:bodyPr>
          <a:lstStyle/>
          <a:p>
            <a:pPr algn="ctr"/>
            <a:r>
              <a:rPr lang="en-US" sz="2800" dirty="0"/>
              <a:t>KEYNES advised Roosevelt </a:t>
            </a:r>
            <a:r>
              <a:rPr lang="en-US" sz="2800" dirty="0" smtClean="0"/>
              <a:t>that only </a:t>
            </a:r>
            <a:r>
              <a:rPr lang="en-US" sz="2800" dirty="0"/>
              <a:t>“expenditures of public authority”</a:t>
            </a:r>
          </a:p>
          <a:p>
            <a:pPr algn="ctr"/>
            <a:r>
              <a:rPr lang="en-US" sz="2800" dirty="0"/>
              <a:t>could bring recovery.</a:t>
            </a:r>
          </a:p>
        </p:txBody>
      </p:sp>
      <p:sp>
        <p:nvSpPr>
          <p:cNvPr id="2" name="TextBox 1"/>
          <p:cNvSpPr txBox="1"/>
          <p:nvPr/>
        </p:nvSpPr>
        <p:spPr>
          <a:xfrm>
            <a:off x="924724" y="2212502"/>
            <a:ext cx="5300234" cy="584775"/>
          </a:xfrm>
          <a:prstGeom prst="rect">
            <a:avLst/>
          </a:prstGeom>
          <a:solidFill>
            <a:srgbClr val="EBFFE5"/>
          </a:solidFill>
        </p:spPr>
        <p:txBody>
          <a:bodyPr wrap="none" rtlCol="0">
            <a:spAutoFit/>
          </a:bodyPr>
          <a:lstStyle/>
          <a:p>
            <a:r>
              <a:rPr lang="en-US" sz="3200" dirty="0" smtClean="0"/>
              <a:t>THAT WAS OBVIOUS ENOUGH!</a:t>
            </a:r>
            <a:endParaRPr lang="en-US" sz="32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632794"/>
            <a:ext cx="2498008" cy="322520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5076" y="3856126"/>
            <a:ext cx="2716923" cy="3001874"/>
          </a:xfrm>
          <a:prstGeom prst="rect">
            <a:avLst/>
          </a:prstGeom>
        </p:spPr>
      </p:pic>
      <p:sp>
        <p:nvSpPr>
          <p:cNvPr id="8" name="TextBox 7"/>
          <p:cNvSpPr txBox="1"/>
          <p:nvPr/>
        </p:nvSpPr>
        <p:spPr>
          <a:xfrm>
            <a:off x="2541919" y="6211669"/>
            <a:ext cx="1732269" cy="646331"/>
          </a:xfrm>
          <a:prstGeom prst="rect">
            <a:avLst/>
          </a:prstGeom>
          <a:noFill/>
        </p:spPr>
        <p:txBody>
          <a:bodyPr wrap="none" rtlCol="0">
            <a:spAutoFit/>
          </a:bodyPr>
          <a:lstStyle/>
          <a:p>
            <a:r>
              <a:rPr lang="en-US" dirty="0" smtClean="0"/>
              <a:t>JOHN MAYNARD</a:t>
            </a:r>
          </a:p>
          <a:p>
            <a:r>
              <a:rPr lang="en-US" dirty="0" smtClean="0"/>
              <a:t>KEYNES</a:t>
            </a:r>
            <a:endParaRPr lang="en-US" dirty="0"/>
          </a:p>
        </p:txBody>
      </p:sp>
      <p:sp>
        <p:nvSpPr>
          <p:cNvPr id="9" name="TextBox 8"/>
          <p:cNvSpPr txBox="1"/>
          <p:nvPr/>
        </p:nvSpPr>
        <p:spPr>
          <a:xfrm>
            <a:off x="7920122" y="6211668"/>
            <a:ext cx="1370312" cy="646331"/>
          </a:xfrm>
          <a:prstGeom prst="rect">
            <a:avLst/>
          </a:prstGeom>
          <a:noFill/>
        </p:spPr>
        <p:txBody>
          <a:bodyPr wrap="none" rtlCol="0">
            <a:spAutoFit/>
          </a:bodyPr>
          <a:lstStyle/>
          <a:p>
            <a:r>
              <a:rPr lang="en-US" dirty="0" smtClean="0"/>
              <a:t>FRANKLIN D.</a:t>
            </a:r>
          </a:p>
          <a:p>
            <a:r>
              <a:rPr lang="en-US" dirty="0" smtClean="0"/>
              <a:t>ROOSEVELT</a:t>
            </a:r>
            <a:endParaRPr lang="en-US" dirty="0"/>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75076" y="1908215"/>
            <a:ext cx="2738879" cy="2340867"/>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90308" y="2431435"/>
            <a:ext cx="2362812" cy="2437994"/>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41736" y="3468794"/>
            <a:ext cx="1950720" cy="1560576"/>
          </a:xfrm>
          <a:prstGeom prst="rect">
            <a:avLst/>
          </a:prstGeom>
        </p:spPr>
      </p:pic>
    </p:spTree>
    <p:extLst>
      <p:ext uri="{BB962C8B-B14F-4D97-AF65-F5344CB8AC3E}">
        <p14:creationId xmlns:p14="http://schemas.microsoft.com/office/powerpoint/2010/main" val="25699622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523220"/>
          </a:xfrm>
          <a:prstGeom prst="rect">
            <a:avLst/>
          </a:prstGeom>
          <a:solidFill>
            <a:srgbClr val="8FFF8F"/>
          </a:solidFill>
        </p:spPr>
        <p:txBody>
          <a:bodyPr wrap="square">
            <a:spAutoFit/>
          </a:bodyPr>
          <a:lstStyle/>
          <a:p>
            <a:pPr marL="457200" indent="-457200" algn="ctr">
              <a:buFont typeface="+mj-lt"/>
              <a:buAutoNum type="arabicPeriod" startAt="4"/>
            </a:pPr>
            <a:r>
              <a:rPr lang="en-US" sz="2800" b="1" dirty="0">
                <a:latin typeface="Courier New" panose="02070309020205020404" pitchFamily="49" charset="0"/>
                <a:cs typeface="Courier New" panose="02070309020205020404" pitchFamily="49" charset="0"/>
              </a:rPr>
              <a:t>KEYNES TO THE RESCUE?</a:t>
            </a:r>
          </a:p>
        </p:txBody>
      </p:sp>
      <p:sp>
        <p:nvSpPr>
          <p:cNvPr id="4" name="Rectangle 3"/>
          <p:cNvSpPr/>
          <p:nvPr/>
        </p:nvSpPr>
        <p:spPr>
          <a:xfrm>
            <a:off x="0" y="523220"/>
            <a:ext cx="12192000" cy="523220"/>
          </a:xfrm>
          <a:prstGeom prst="rect">
            <a:avLst/>
          </a:prstGeom>
          <a:solidFill>
            <a:srgbClr val="CDFFCD"/>
          </a:solidFill>
        </p:spPr>
        <p:txBody>
          <a:bodyPr wrap="square">
            <a:spAutoFit/>
          </a:bodyPr>
          <a:lstStyle/>
          <a:p>
            <a:pPr algn="ctr"/>
            <a:r>
              <a:rPr lang="en-US" sz="2800" dirty="0" smtClean="0"/>
              <a:t>KEYNES WARNED ROOSEVELT TO BORROW THE MONEY</a:t>
            </a:r>
            <a:endParaRPr lang="en-US" sz="2400" dirty="0"/>
          </a:p>
        </p:txBody>
      </p:sp>
      <p:sp>
        <p:nvSpPr>
          <p:cNvPr id="5" name="TextBox 4"/>
          <p:cNvSpPr txBox="1"/>
          <p:nvPr/>
        </p:nvSpPr>
        <p:spPr>
          <a:xfrm>
            <a:off x="310129" y="1569660"/>
            <a:ext cx="6195848" cy="1938992"/>
          </a:xfrm>
          <a:prstGeom prst="rect">
            <a:avLst/>
          </a:prstGeom>
          <a:solidFill>
            <a:srgbClr val="FFFFCC"/>
          </a:solidFill>
        </p:spPr>
        <p:txBody>
          <a:bodyPr wrap="square" rtlCol="0">
            <a:spAutoFit/>
          </a:bodyPr>
          <a:lstStyle/>
          <a:p>
            <a:r>
              <a:rPr lang="en-US" sz="2400" dirty="0"/>
              <a:t>I lay overwhelming emphasis on the </a:t>
            </a:r>
            <a:r>
              <a:rPr lang="en-US" sz="2400" dirty="0" smtClean="0"/>
              <a:t>increase</a:t>
            </a:r>
          </a:p>
          <a:p>
            <a:r>
              <a:rPr lang="en-US" sz="2400" dirty="0" smtClean="0"/>
              <a:t>of </a:t>
            </a:r>
            <a:r>
              <a:rPr lang="en-US" sz="2400" dirty="0"/>
              <a:t>national purchasing power resulting </a:t>
            </a:r>
            <a:r>
              <a:rPr lang="en-US" sz="2400" dirty="0" smtClean="0"/>
              <a:t>from</a:t>
            </a:r>
          </a:p>
          <a:p>
            <a:r>
              <a:rPr lang="en-US" sz="2400" dirty="0" smtClean="0"/>
              <a:t>governmental </a:t>
            </a:r>
            <a:r>
              <a:rPr lang="en-US" sz="2400" dirty="0"/>
              <a:t>expenditure which is </a:t>
            </a:r>
            <a:r>
              <a:rPr lang="en-US" sz="2400" dirty="0" smtClean="0"/>
              <a:t>financed</a:t>
            </a:r>
          </a:p>
          <a:p>
            <a:r>
              <a:rPr lang="en-US" sz="2400" dirty="0" smtClean="0"/>
              <a:t>by Loans… Nothing </a:t>
            </a:r>
            <a:r>
              <a:rPr lang="en-US" sz="2400" dirty="0"/>
              <a:t>else counts in comparison with </a:t>
            </a:r>
            <a:r>
              <a:rPr lang="en-US" sz="2400" dirty="0" smtClean="0"/>
              <a:t>this…</a:t>
            </a:r>
            <a:endParaRPr lang="en-US" sz="24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632794"/>
            <a:ext cx="2498008" cy="3225206"/>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5076" y="3856126"/>
            <a:ext cx="2716923" cy="3001874"/>
          </a:xfrm>
          <a:prstGeom prst="rect">
            <a:avLst/>
          </a:prstGeom>
        </p:spPr>
      </p:pic>
      <p:sp>
        <p:nvSpPr>
          <p:cNvPr id="8" name="TextBox 7"/>
          <p:cNvSpPr txBox="1"/>
          <p:nvPr/>
        </p:nvSpPr>
        <p:spPr>
          <a:xfrm>
            <a:off x="2541919" y="6211669"/>
            <a:ext cx="1732269" cy="646331"/>
          </a:xfrm>
          <a:prstGeom prst="rect">
            <a:avLst/>
          </a:prstGeom>
          <a:noFill/>
        </p:spPr>
        <p:txBody>
          <a:bodyPr wrap="none" rtlCol="0">
            <a:spAutoFit/>
          </a:bodyPr>
          <a:lstStyle/>
          <a:p>
            <a:r>
              <a:rPr lang="en-US" dirty="0" smtClean="0"/>
              <a:t>JOHN MAYNARD</a:t>
            </a:r>
          </a:p>
          <a:p>
            <a:r>
              <a:rPr lang="en-US" dirty="0" smtClean="0"/>
              <a:t>KEYNES</a:t>
            </a:r>
            <a:endParaRPr lang="en-US" dirty="0"/>
          </a:p>
        </p:txBody>
      </p:sp>
      <p:sp>
        <p:nvSpPr>
          <p:cNvPr id="9" name="TextBox 8"/>
          <p:cNvSpPr txBox="1"/>
          <p:nvPr/>
        </p:nvSpPr>
        <p:spPr>
          <a:xfrm>
            <a:off x="7920122" y="6211668"/>
            <a:ext cx="1370312" cy="646331"/>
          </a:xfrm>
          <a:prstGeom prst="rect">
            <a:avLst/>
          </a:prstGeom>
          <a:noFill/>
        </p:spPr>
        <p:txBody>
          <a:bodyPr wrap="none" rtlCol="0">
            <a:spAutoFit/>
          </a:bodyPr>
          <a:lstStyle/>
          <a:p>
            <a:r>
              <a:rPr lang="en-US" dirty="0" smtClean="0"/>
              <a:t>FRANKLIN D.</a:t>
            </a:r>
          </a:p>
          <a:p>
            <a:r>
              <a:rPr lang="en-US" dirty="0" smtClean="0"/>
              <a:t>ROOSEVELT</a:t>
            </a:r>
            <a:endParaRPr lang="en-US"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75076" y="1908215"/>
            <a:ext cx="2738879" cy="2340867"/>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0308" y="2431435"/>
            <a:ext cx="2362812" cy="2437994"/>
          </a:xfrm>
          <a:prstGeom prst="rect">
            <a:avLst/>
          </a:prstGeom>
        </p:spPr>
      </p:pic>
      <p:sp>
        <p:nvSpPr>
          <p:cNvPr id="12" name="Rectangle 11"/>
          <p:cNvSpPr/>
          <p:nvPr/>
        </p:nvSpPr>
        <p:spPr>
          <a:xfrm>
            <a:off x="2804531" y="4801885"/>
            <a:ext cx="6096000" cy="1477328"/>
          </a:xfrm>
          <a:prstGeom prst="rect">
            <a:avLst/>
          </a:prstGeom>
          <a:solidFill>
            <a:srgbClr val="FFFFCC"/>
          </a:solidFill>
        </p:spPr>
        <p:txBody>
          <a:bodyPr>
            <a:spAutoFit/>
          </a:bodyPr>
          <a:lstStyle/>
          <a:p>
            <a:r>
              <a:rPr lang="en-US" dirty="0" smtClean="0"/>
              <a:t>“In </a:t>
            </a:r>
            <a:r>
              <a:rPr lang="en-US" dirty="0"/>
              <a:t>the </a:t>
            </a:r>
            <a:r>
              <a:rPr lang="en-US" dirty="0" smtClean="0"/>
              <a:t>past, </a:t>
            </a:r>
            <a:r>
              <a:rPr lang="en-US" dirty="0"/>
              <a:t>orthodox finance has regarded a war as the only legitimate excuse for creating employment by governmental </a:t>
            </a:r>
            <a:r>
              <a:rPr lang="en-US" dirty="0" smtClean="0"/>
              <a:t>expenditure [borrowed money].   </a:t>
            </a:r>
            <a:r>
              <a:rPr lang="en-US" dirty="0"/>
              <a:t>You, </a:t>
            </a:r>
            <a:r>
              <a:rPr lang="en-US" dirty="0" err="1"/>
              <a:t>Mr</a:t>
            </a:r>
            <a:r>
              <a:rPr lang="en-US" dirty="0"/>
              <a:t> President, having cast off such fetters, are free to engage in the interests of peace and prosperity </a:t>
            </a:r>
            <a:r>
              <a:rPr lang="en-US" dirty="0" smtClean="0"/>
              <a:t>…</a:t>
            </a:r>
            <a:endParaRPr lang="en-US" dirty="0"/>
          </a:p>
        </p:txBody>
      </p:sp>
    </p:spTree>
    <p:extLst>
      <p:ext uri="{BB962C8B-B14F-4D97-AF65-F5344CB8AC3E}">
        <p14:creationId xmlns:p14="http://schemas.microsoft.com/office/powerpoint/2010/main" val="39746668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523220"/>
          </a:xfrm>
          <a:prstGeom prst="rect">
            <a:avLst/>
          </a:prstGeom>
          <a:solidFill>
            <a:srgbClr val="8FFF8F"/>
          </a:solidFill>
        </p:spPr>
        <p:txBody>
          <a:bodyPr wrap="square">
            <a:spAutoFit/>
          </a:bodyPr>
          <a:lstStyle/>
          <a:p>
            <a:pPr marL="457200" indent="-457200" algn="ctr">
              <a:buFont typeface="+mj-lt"/>
              <a:buAutoNum type="arabicPeriod" startAt="4"/>
            </a:pPr>
            <a:r>
              <a:rPr lang="en-US" sz="2800" b="1" dirty="0">
                <a:latin typeface="Courier New" panose="02070309020205020404" pitchFamily="49" charset="0"/>
                <a:cs typeface="Courier New" panose="02070309020205020404" pitchFamily="49" charset="0"/>
              </a:rPr>
              <a:t>KEYNES TO THE RESCUE?</a:t>
            </a:r>
          </a:p>
        </p:txBody>
      </p:sp>
      <p:sp>
        <p:nvSpPr>
          <p:cNvPr id="4" name="Rectangle 3"/>
          <p:cNvSpPr/>
          <p:nvPr/>
        </p:nvSpPr>
        <p:spPr>
          <a:xfrm>
            <a:off x="0" y="523220"/>
            <a:ext cx="12192000" cy="523220"/>
          </a:xfrm>
          <a:prstGeom prst="rect">
            <a:avLst/>
          </a:prstGeom>
          <a:solidFill>
            <a:srgbClr val="CDFFCD"/>
          </a:solidFill>
        </p:spPr>
        <p:txBody>
          <a:bodyPr wrap="square">
            <a:spAutoFit/>
          </a:bodyPr>
          <a:lstStyle/>
          <a:p>
            <a:pPr algn="ctr"/>
            <a:r>
              <a:rPr lang="en-US" sz="2800" dirty="0" smtClean="0"/>
              <a:t>KEYNES WARNED ROOSEVELT NOT TO CREATE THE MONEY </a:t>
            </a:r>
            <a:endParaRPr lang="en-US" sz="2400" dirty="0"/>
          </a:p>
        </p:txBody>
      </p:sp>
      <p:sp>
        <p:nvSpPr>
          <p:cNvPr id="2" name="Rectangle 1"/>
          <p:cNvSpPr/>
          <p:nvPr/>
        </p:nvSpPr>
        <p:spPr>
          <a:xfrm>
            <a:off x="146677" y="1447432"/>
            <a:ext cx="6096000" cy="1631216"/>
          </a:xfrm>
          <a:prstGeom prst="rect">
            <a:avLst/>
          </a:prstGeom>
          <a:solidFill>
            <a:srgbClr val="FFFFCC"/>
          </a:solidFill>
        </p:spPr>
        <p:txBody>
          <a:bodyPr>
            <a:spAutoFit/>
          </a:bodyPr>
          <a:lstStyle/>
          <a:p>
            <a:r>
              <a:rPr lang="en-US" sz="2000" dirty="0" smtClean="0"/>
              <a:t>“Some </a:t>
            </a:r>
            <a:r>
              <a:rPr lang="en-US" sz="2000" dirty="0"/>
              <a:t>people seem to infer from this that output and income can be raised by increasing the quantity </a:t>
            </a:r>
            <a:r>
              <a:rPr lang="en-US" sz="2000" dirty="0" smtClean="0"/>
              <a:t>of money</a:t>
            </a:r>
            <a:r>
              <a:rPr lang="en-US" sz="2000" dirty="0"/>
              <a:t>. </a:t>
            </a:r>
            <a:r>
              <a:rPr lang="en-US" sz="2000" dirty="0" smtClean="0"/>
              <a:t>  But </a:t>
            </a:r>
            <a:r>
              <a:rPr lang="en-US" sz="2000" dirty="0"/>
              <a:t>this is like trying to get fat by buying a larger belt</a:t>
            </a:r>
            <a:r>
              <a:rPr lang="en-US" sz="2000" dirty="0" smtClean="0"/>
              <a:t>.   </a:t>
            </a:r>
            <a:r>
              <a:rPr lang="en-US" sz="2000" dirty="0"/>
              <a:t>In the United States to-day your belt is plenty big enough for your belly</a:t>
            </a:r>
            <a:r>
              <a:rPr lang="en-US" sz="2000" dirty="0" smtClean="0"/>
              <a:t>.” </a:t>
            </a:r>
            <a:endParaRPr lang="en-US" sz="20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632794"/>
            <a:ext cx="2498008" cy="322520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5076" y="3856126"/>
            <a:ext cx="2716923" cy="3001874"/>
          </a:xfrm>
          <a:prstGeom prst="rect">
            <a:avLst/>
          </a:prstGeom>
        </p:spPr>
      </p:pic>
      <p:sp>
        <p:nvSpPr>
          <p:cNvPr id="7" name="TextBox 6"/>
          <p:cNvSpPr txBox="1"/>
          <p:nvPr/>
        </p:nvSpPr>
        <p:spPr>
          <a:xfrm>
            <a:off x="2541919" y="6211669"/>
            <a:ext cx="1732269" cy="646331"/>
          </a:xfrm>
          <a:prstGeom prst="rect">
            <a:avLst/>
          </a:prstGeom>
          <a:noFill/>
        </p:spPr>
        <p:txBody>
          <a:bodyPr wrap="none" rtlCol="0">
            <a:spAutoFit/>
          </a:bodyPr>
          <a:lstStyle/>
          <a:p>
            <a:r>
              <a:rPr lang="en-US" dirty="0" smtClean="0"/>
              <a:t>JOHN MAYNARD</a:t>
            </a:r>
          </a:p>
          <a:p>
            <a:r>
              <a:rPr lang="en-US" dirty="0" smtClean="0"/>
              <a:t>KEYNES</a:t>
            </a:r>
            <a:endParaRPr lang="en-US" dirty="0"/>
          </a:p>
        </p:txBody>
      </p:sp>
      <p:sp>
        <p:nvSpPr>
          <p:cNvPr id="8" name="TextBox 7"/>
          <p:cNvSpPr txBox="1"/>
          <p:nvPr/>
        </p:nvSpPr>
        <p:spPr>
          <a:xfrm>
            <a:off x="7920122" y="6211668"/>
            <a:ext cx="1370312" cy="646331"/>
          </a:xfrm>
          <a:prstGeom prst="rect">
            <a:avLst/>
          </a:prstGeom>
          <a:noFill/>
        </p:spPr>
        <p:txBody>
          <a:bodyPr wrap="none" rtlCol="0">
            <a:spAutoFit/>
          </a:bodyPr>
          <a:lstStyle/>
          <a:p>
            <a:r>
              <a:rPr lang="en-US" dirty="0" smtClean="0"/>
              <a:t>FRANKLIN D.</a:t>
            </a:r>
          </a:p>
          <a:p>
            <a:r>
              <a:rPr lang="en-US" dirty="0" smtClean="0"/>
              <a:t>ROOSEVELT</a:t>
            </a:r>
            <a:endParaRPr lang="en-US"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75076" y="1908215"/>
            <a:ext cx="2738879" cy="2340867"/>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9943" y="3266220"/>
            <a:ext cx="2362812" cy="2437994"/>
          </a:xfrm>
          <a:prstGeom prst="rect">
            <a:avLst/>
          </a:prstGeom>
        </p:spPr>
      </p:pic>
    </p:spTree>
    <p:extLst>
      <p:ext uri="{BB962C8B-B14F-4D97-AF65-F5344CB8AC3E}">
        <p14:creationId xmlns:p14="http://schemas.microsoft.com/office/powerpoint/2010/main" val="15320763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523220"/>
          </a:xfrm>
          <a:prstGeom prst="rect">
            <a:avLst/>
          </a:prstGeom>
          <a:solidFill>
            <a:srgbClr val="8FFF8F"/>
          </a:solidFill>
        </p:spPr>
        <p:txBody>
          <a:bodyPr wrap="square">
            <a:spAutoFit/>
          </a:bodyPr>
          <a:lstStyle/>
          <a:p>
            <a:pPr marL="457200" indent="-457200" algn="ctr">
              <a:buFont typeface="+mj-lt"/>
              <a:buAutoNum type="arabicPeriod" startAt="4"/>
            </a:pPr>
            <a:r>
              <a:rPr lang="en-US" sz="2800" b="1" dirty="0">
                <a:latin typeface="Courier New" panose="02070309020205020404" pitchFamily="49" charset="0"/>
                <a:cs typeface="Courier New" panose="02070309020205020404" pitchFamily="49" charset="0"/>
              </a:rPr>
              <a:t>KEYNES TO THE RESCUE?</a:t>
            </a:r>
          </a:p>
        </p:txBody>
      </p:sp>
      <p:sp>
        <p:nvSpPr>
          <p:cNvPr id="4" name="Rectangle 3"/>
          <p:cNvSpPr/>
          <p:nvPr/>
        </p:nvSpPr>
        <p:spPr>
          <a:xfrm>
            <a:off x="0" y="523220"/>
            <a:ext cx="12192000" cy="954107"/>
          </a:xfrm>
          <a:prstGeom prst="rect">
            <a:avLst/>
          </a:prstGeom>
          <a:solidFill>
            <a:srgbClr val="CDFFCD"/>
          </a:solidFill>
        </p:spPr>
        <p:txBody>
          <a:bodyPr wrap="square">
            <a:spAutoFit/>
          </a:bodyPr>
          <a:lstStyle/>
          <a:p>
            <a:pPr algn="ctr"/>
            <a:r>
              <a:rPr lang="en-US" sz="2800" dirty="0" smtClean="0"/>
              <a:t>KEYNES ATTEMPTED TO INFLUENCE ROOSEVELT</a:t>
            </a:r>
          </a:p>
          <a:p>
            <a:pPr algn="ctr"/>
            <a:r>
              <a:rPr lang="en-US" sz="2800" dirty="0" smtClean="0"/>
              <a:t>TO DROP HIS PROGRAM OF NECESSARY REFORMS – THE NEW DEAL</a:t>
            </a:r>
          </a:p>
        </p:txBody>
      </p:sp>
      <p:sp>
        <p:nvSpPr>
          <p:cNvPr id="2" name="Rectangle 1"/>
          <p:cNvSpPr/>
          <p:nvPr/>
        </p:nvSpPr>
        <p:spPr>
          <a:xfrm>
            <a:off x="-9576" y="1506687"/>
            <a:ext cx="12192000" cy="1292662"/>
          </a:xfrm>
          <a:prstGeom prst="rect">
            <a:avLst/>
          </a:prstGeom>
          <a:solidFill>
            <a:srgbClr val="FFFFCC"/>
          </a:solidFill>
        </p:spPr>
        <p:txBody>
          <a:bodyPr wrap="square">
            <a:spAutoFit/>
          </a:bodyPr>
          <a:lstStyle/>
          <a:p>
            <a:pPr marL="0" lvl="1"/>
            <a:r>
              <a:rPr lang="en-US" sz="2000" dirty="0" smtClean="0"/>
              <a:t>“</a:t>
            </a:r>
            <a:r>
              <a:rPr lang="en-US" sz="2000" dirty="0"/>
              <a:t>Now I am not </a:t>
            </a:r>
            <a:r>
              <a:rPr lang="en-US" sz="2000" dirty="0" smtClean="0"/>
              <a:t>clear …  </a:t>
            </a:r>
            <a:r>
              <a:rPr lang="en-US" sz="2000" dirty="0"/>
              <a:t>that the order of urgency between measures of Recovery and measures of Reform has been duly </a:t>
            </a:r>
            <a:r>
              <a:rPr lang="en-US" sz="2000" dirty="0" smtClean="0"/>
              <a:t>observed…    In </a:t>
            </a:r>
            <a:r>
              <a:rPr lang="en-US" sz="2000" dirty="0"/>
              <a:t>particular, I cannot detect any material aid to recovery in </a:t>
            </a:r>
            <a:r>
              <a:rPr lang="en-US" sz="2000" dirty="0" smtClean="0"/>
              <a:t>N.I.R.A… [part of Roosevelt’s New Deal]…   </a:t>
            </a:r>
            <a:r>
              <a:rPr lang="en-US" dirty="0"/>
              <a:t>That is my first reflection--that N.I.R.A</a:t>
            </a:r>
            <a:r>
              <a:rPr lang="en-US" dirty="0" smtClean="0"/>
              <a:t>., which </a:t>
            </a:r>
            <a:r>
              <a:rPr lang="en-US" dirty="0"/>
              <a:t>is essentially Reform and </a:t>
            </a:r>
            <a:r>
              <a:rPr lang="en-US" dirty="0" smtClean="0"/>
              <a:t>probably impedes </a:t>
            </a:r>
            <a:r>
              <a:rPr lang="en-US" dirty="0"/>
              <a:t>Recovery, has been put across </a:t>
            </a:r>
            <a:r>
              <a:rPr lang="en-US" dirty="0" smtClean="0"/>
              <a:t>too hastily</a:t>
            </a:r>
            <a:r>
              <a:rPr lang="en-US" dirty="0"/>
              <a:t>, in the false guise of being part </a:t>
            </a:r>
            <a:r>
              <a:rPr lang="en-US" dirty="0" smtClean="0"/>
              <a:t>of the </a:t>
            </a:r>
            <a:r>
              <a:rPr lang="en-US" dirty="0"/>
              <a:t>technique of Recovery</a:t>
            </a:r>
            <a:r>
              <a:rPr lang="en-US" dirty="0" smtClean="0"/>
              <a:t>.”</a:t>
            </a:r>
            <a:endParaRPr lang="en-US" sz="20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55" y="3632793"/>
            <a:ext cx="2498008" cy="3225206"/>
          </a:xfrm>
          <a:prstGeom prst="rect">
            <a:avLst/>
          </a:prstGeom>
        </p:spPr>
      </p:pic>
      <p:sp>
        <p:nvSpPr>
          <p:cNvPr id="7" name="TextBox 6"/>
          <p:cNvSpPr txBox="1"/>
          <p:nvPr/>
        </p:nvSpPr>
        <p:spPr>
          <a:xfrm>
            <a:off x="2541919" y="6211669"/>
            <a:ext cx="1732269" cy="646331"/>
          </a:xfrm>
          <a:prstGeom prst="rect">
            <a:avLst/>
          </a:prstGeom>
          <a:noFill/>
        </p:spPr>
        <p:txBody>
          <a:bodyPr wrap="none" rtlCol="0">
            <a:spAutoFit/>
          </a:bodyPr>
          <a:lstStyle/>
          <a:p>
            <a:r>
              <a:rPr lang="en-US" dirty="0" smtClean="0"/>
              <a:t>JOHN MAYNARD</a:t>
            </a:r>
          </a:p>
          <a:p>
            <a:r>
              <a:rPr lang="en-US" dirty="0" smtClean="0"/>
              <a:t>KEYNES</a:t>
            </a:r>
            <a:endParaRPr lang="en-US" dirty="0"/>
          </a:p>
        </p:txBody>
      </p:sp>
      <p:sp>
        <p:nvSpPr>
          <p:cNvPr id="8" name="TextBox 7"/>
          <p:cNvSpPr txBox="1"/>
          <p:nvPr/>
        </p:nvSpPr>
        <p:spPr>
          <a:xfrm>
            <a:off x="7920122" y="6211668"/>
            <a:ext cx="1266757" cy="646331"/>
          </a:xfrm>
          <a:prstGeom prst="rect">
            <a:avLst/>
          </a:prstGeom>
          <a:noFill/>
        </p:spPr>
        <p:txBody>
          <a:bodyPr wrap="none" rtlCol="0">
            <a:spAutoFit/>
          </a:bodyPr>
          <a:lstStyle/>
          <a:p>
            <a:r>
              <a:rPr lang="en-US" dirty="0" smtClean="0"/>
              <a:t>ELEANOR </a:t>
            </a:r>
          </a:p>
          <a:p>
            <a:r>
              <a:rPr lang="en-US" dirty="0" smtClean="0"/>
              <a:t>ROOSEVELT</a:t>
            </a:r>
            <a:endParaRPr lang="en-US"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6879" y="4113094"/>
            <a:ext cx="3005122" cy="2744563"/>
          </a:xfrm>
          <a:prstGeom prst="rect">
            <a:avLst/>
          </a:prstGeom>
        </p:spPr>
      </p:pic>
      <p:sp>
        <p:nvSpPr>
          <p:cNvPr id="14" name="Rectangle 13"/>
          <p:cNvSpPr/>
          <p:nvPr/>
        </p:nvSpPr>
        <p:spPr>
          <a:xfrm>
            <a:off x="4234815" y="3349346"/>
            <a:ext cx="3949222" cy="2308324"/>
          </a:xfrm>
          <a:prstGeom prst="rect">
            <a:avLst/>
          </a:prstGeom>
          <a:solidFill>
            <a:srgbClr val="8FFF8F"/>
          </a:solidFill>
        </p:spPr>
        <p:txBody>
          <a:bodyPr wrap="square">
            <a:spAutoFit/>
          </a:bodyPr>
          <a:lstStyle/>
          <a:p>
            <a:r>
              <a:rPr lang="en-US" dirty="0"/>
              <a:t>The NIRA called on private businesses, organized in trade associations, to propose industrial "Codes of Fair Competition" for their industries</a:t>
            </a:r>
            <a:r>
              <a:rPr lang="en-US" dirty="0" smtClean="0"/>
              <a:t>. </a:t>
            </a:r>
            <a:r>
              <a:rPr lang="en-US" dirty="0"/>
              <a:t>During the two years of the program's existence, more than 500 codes were enacted. </a:t>
            </a:r>
            <a:r>
              <a:rPr lang="en-US" dirty="0" smtClean="0"/>
              <a:t> The </a:t>
            </a:r>
            <a:r>
              <a:rPr lang="en-US" dirty="0"/>
              <a:t>standard code contained wage and hours </a:t>
            </a:r>
            <a:r>
              <a:rPr lang="en-US" dirty="0" smtClean="0"/>
              <a:t>provisions…</a:t>
            </a:r>
            <a:endParaRPr lang="en-US" dirty="0"/>
          </a:p>
        </p:txBody>
      </p:sp>
    </p:spTree>
    <p:extLst>
      <p:ext uri="{BB962C8B-B14F-4D97-AF65-F5344CB8AC3E}">
        <p14:creationId xmlns:p14="http://schemas.microsoft.com/office/powerpoint/2010/main" val="15270085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652496"/>
            <a:ext cx="2788788" cy="3205504"/>
          </a:xfrm>
          <a:prstGeom prst="rect">
            <a:avLst/>
          </a:prstGeom>
        </p:spPr>
      </p:pic>
      <p:sp>
        <p:nvSpPr>
          <p:cNvPr id="3" name="Rectangle 2"/>
          <p:cNvSpPr/>
          <p:nvPr/>
        </p:nvSpPr>
        <p:spPr>
          <a:xfrm>
            <a:off x="0" y="0"/>
            <a:ext cx="12192000" cy="523220"/>
          </a:xfrm>
          <a:prstGeom prst="rect">
            <a:avLst/>
          </a:prstGeom>
          <a:solidFill>
            <a:srgbClr val="8FFF8F"/>
          </a:solidFill>
        </p:spPr>
        <p:txBody>
          <a:bodyPr wrap="square">
            <a:spAutoFit/>
          </a:bodyPr>
          <a:lstStyle/>
          <a:p>
            <a:pPr marL="457200" indent="-457200" algn="ctr">
              <a:buFont typeface="+mj-lt"/>
              <a:buAutoNum type="arabicPeriod" startAt="4"/>
            </a:pPr>
            <a:r>
              <a:rPr lang="en-US" sz="2800" b="1" dirty="0">
                <a:latin typeface="Courier New" panose="02070309020205020404" pitchFamily="49" charset="0"/>
                <a:cs typeface="Courier New" panose="02070309020205020404" pitchFamily="49" charset="0"/>
              </a:rPr>
              <a:t>KEYNES TO THE RESCUE?</a:t>
            </a:r>
          </a:p>
        </p:txBody>
      </p:sp>
      <p:sp>
        <p:nvSpPr>
          <p:cNvPr id="4" name="Rectangle 3"/>
          <p:cNvSpPr/>
          <p:nvPr/>
        </p:nvSpPr>
        <p:spPr>
          <a:xfrm>
            <a:off x="0" y="523220"/>
            <a:ext cx="12192000" cy="1384995"/>
          </a:xfrm>
          <a:prstGeom prst="rect">
            <a:avLst/>
          </a:prstGeom>
          <a:solidFill>
            <a:srgbClr val="8FFF8F"/>
          </a:solidFill>
        </p:spPr>
        <p:txBody>
          <a:bodyPr wrap="square">
            <a:spAutoFit/>
          </a:bodyPr>
          <a:lstStyle/>
          <a:p>
            <a:pPr algn="ctr"/>
            <a:r>
              <a:rPr lang="en-US" sz="2800" dirty="0" smtClean="0">
                <a:latin typeface="Times New Roman" panose="02020603050405020304" pitchFamily="18" charset="0"/>
                <a:ea typeface="Times New Roman" panose="02020603050405020304" pitchFamily="18" charset="0"/>
              </a:rPr>
              <a:t>“Keynes was therefore not ‘revolutionary’ except in relation to the utter backwardness of the financial establishment and their economists.” </a:t>
            </a:r>
          </a:p>
          <a:p>
            <a:r>
              <a:rPr lang="en-US" sz="2800" dirty="0" smtClean="0">
                <a:latin typeface="Times New Roman" panose="02020603050405020304" pitchFamily="18" charset="0"/>
                <a:ea typeface="Times New Roman" panose="02020603050405020304" pitchFamily="18" charset="0"/>
              </a:rPr>
              <a:t>   									         </a:t>
            </a:r>
            <a:r>
              <a:rPr lang="en-US" dirty="0" smtClean="0">
                <a:latin typeface="Times New Roman" panose="02020603050405020304" pitchFamily="18" charset="0"/>
                <a:ea typeface="Times New Roman" panose="02020603050405020304" pitchFamily="18" charset="0"/>
              </a:rPr>
              <a:t>Stephen </a:t>
            </a:r>
            <a:r>
              <a:rPr lang="en-US" dirty="0" err="1" smtClean="0">
                <a:latin typeface="Times New Roman" panose="02020603050405020304" pitchFamily="18" charset="0"/>
                <a:ea typeface="Times New Roman" panose="02020603050405020304" pitchFamily="18" charset="0"/>
              </a:rPr>
              <a:t>Zarlenga</a:t>
            </a:r>
            <a:r>
              <a:rPr lang="en-US" dirty="0" smtClean="0">
                <a:latin typeface="Times New Roman" panose="02020603050405020304" pitchFamily="18" charset="0"/>
                <a:ea typeface="Times New Roman" panose="02020603050405020304" pitchFamily="18" charset="0"/>
              </a:rPr>
              <a:t>, </a:t>
            </a:r>
            <a:r>
              <a:rPr lang="en-US" i="1" dirty="0" smtClean="0">
                <a:latin typeface="Times New Roman" panose="02020603050405020304" pitchFamily="18" charset="0"/>
                <a:ea typeface="Times New Roman" panose="02020603050405020304" pitchFamily="18" charset="0"/>
              </a:rPr>
              <a:t>LSM</a:t>
            </a:r>
            <a:r>
              <a:rPr lang="en-US" dirty="0" smtClean="0">
                <a:latin typeface="Times New Roman" panose="02020603050405020304" pitchFamily="18" charset="0"/>
                <a:ea typeface="Times New Roman" panose="02020603050405020304" pitchFamily="18" charset="0"/>
              </a:rPr>
              <a:t>, p. 555</a:t>
            </a:r>
          </a:p>
        </p:txBody>
      </p:sp>
      <p:pic>
        <p:nvPicPr>
          <p:cNvPr id="6" name="Picture 5" descr="http://upload.wikimedia.org/wikipedia/commons/0/05/Greenback-186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7434" y="2242248"/>
            <a:ext cx="4570018" cy="442656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048881" y="4725193"/>
            <a:ext cx="4898457" cy="584775"/>
          </a:xfrm>
          <a:prstGeom prst="rect">
            <a:avLst/>
          </a:prstGeom>
          <a:solidFill>
            <a:srgbClr val="8FFF8F"/>
          </a:solidFill>
        </p:spPr>
        <p:txBody>
          <a:bodyPr wrap="none" rtlCol="0">
            <a:spAutoFit/>
          </a:bodyPr>
          <a:lstStyle/>
          <a:p>
            <a:r>
              <a:rPr lang="en-US" sz="3200" dirty="0" smtClean="0"/>
              <a:t>THE AMERICAN GREENBACK</a:t>
            </a:r>
            <a:endParaRPr lang="en-US" sz="3200" dirty="0"/>
          </a:p>
        </p:txBody>
      </p:sp>
      <p:sp>
        <p:nvSpPr>
          <p:cNvPr id="8" name="Rectangle 7"/>
          <p:cNvSpPr/>
          <p:nvPr/>
        </p:nvSpPr>
        <p:spPr>
          <a:xfrm>
            <a:off x="59178" y="2242248"/>
            <a:ext cx="7175186" cy="1323439"/>
          </a:xfrm>
          <a:prstGeom prst="rect">
            <a:avLst/>
          </a:prstGeom>
          <a:solidFill>
            <a:srgbClr val="8FFF8F"/>
          </a:solidFill>
        </p:spPr>
        <p:txBody>
          <a:bodyPr wrap="square">
            <a:spAutoFit/>
          </a:bodyPr>
          <a:lstStyle/>
          <a:p>
            <a:r>
              <a:rPr lang="en-US" sz="2000" dirty="0" smtClean="0">
                <a:latin typeface="Times New Roman" panose="02020603050405020304" pitchFamily="18" charset="0"/>
                <a:ea typeface="Times New Roman" panose="02020603050405020304" pitchFamily="18" charset="0"/>
              </a:rPr>
              <a:t>“He did not come close to a real solution.   That would have been another issue of Greenbacks, through which the U.S. government would have taken back the monetary power from those who had abused it.”		                        </a:t>
            </a:r>
            <a:r>
              <a:rPr lang="en-US" sz="1600" dirty="0" smtClean="0">
                <a:latin typeface="Times New Roman" panose="02020603050405020304" pitchFamily="18" charset="0"/>
                <a:ea typeface="Times New Roman" panose="02020603050405020304" pitchFamily="18" charset="0"/>
              </a:rPr>
              <a:t>Stephen </a:t>
            </a:r>
            <a:r>
              <a:rPr lang="en-US" sz="1600" dirty="0" err="1" smtClean="0">
                <a:latin typeface="Times New Roman" panose="02020603050405020304" pitchFamily="18" charset="0"/>
                <a:ea typeface="Times New Roman" panose="02020603050405020304" pitchFamily="18" charset="0"/>
              </a:rPr>
              <a:t>Zarlenga</a:t>
            </a:r>
            <a:r>
              <a:rPr lang="en-US" sz="1600" dirty="0" smtClean="0">
                <a:latin typeface="Times New Roman" panose="02020603050405020304" pitchFamily="18" charset="0"/>
                <a:ea typeface="Times New Roman" panose="02020603050405020304" pitchFamily="18" charset="0"/>
              </a:rPr>
              <a:t>, </a:t>
            </a:r>
            <a:r>
              <a:rPr lang="en-US" sz="1600" i="1" dirty="0" smtClean="0">
                <a:latin typeface="Times New Roman" panose="02020603050405020304" pitchFamily="18" charset="0"/>
                <a:ea typeface="Times New Roman" panose="02020603050405020304" pitchFamily="18" charset="0"/>
              </a:rPr>
              <a:t>LSM</a:t>
            </a:r>
            <a:r>
              <a:rPr lang="en-US" sz="1600" dirty="0" smtClean="0">
                <a:latin typeface="Times New Roman" panose="02020603050405020304" pitchFamily="18" charset="0"/>
                <a:ea typeface="Times New Roman" panose="02020603050405020304" pitchFamily="18" charset="0"/>
              </a:rPr>
              <a:t>, p. 555</a:t>
            </a:r>
          </a:p>
        </p:txBody>
      </p:sp>
    </p:spTree>
    <p:extLst>
      <p:ext uri="{BB962C8B-B14F-4D97-AF65-F5344CB8AC3E}">
        <p14:creationId xmlns:p14="http://schemas.microsoft.com/office/powerpoint/2010/main" val="31961615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523220"/>
          </a:xfrm>
          <a:prstGeom prst="rect">
            <a:avLst/>
          </a:prstGeom>
          <a:solidFill>
            <a:srgbClr val="8FFF8F"/>
          </a:solidFill>
        </p:spPr>
        <p:txBody>
          <a:bodyPr wrap="square">
            <a:spAutoFit/>
          </a:bodyPr>
          <a:lstStyle/>
          <a:p>
            <a:pPr marL="457200" indent="-457200" algn="ctr">
              <a:buFont typeface="+mj-lt"/>
              <a:buAutoNum type="arabicPeriod" startAt="4"/>
            </a:pPr>
            <a:r>
              <a:rPr lang="en-US" sz="2800" b="1" dirty="0">
                <a:latin typeface="Courier New" panose="02070309020205020404" pitchFamily="49" charset="0"/>
                <a:cs typeface="Courier New" panose="02070309020205020404" pitchFamily="49" charset="0"/>
              </a:rPr>
              <a:t>KEYNES TO THE RESCUE?</a:t>
            </a:r>
          </a:p>
        </p:txBody>
      </p:sp>
      <p:sp>
        <p:nvSpPr>
          <p:cNvPr id="4" name="Rectangle 3"/>
          <p:cNvSpPr/>
          <p:nvPr/>
        </p:nvSpPr>
        <p:spPr>
          <a:xfrm>
            <a:off x="0" y="523220"/>
            <a:ext cx="12192000" cy="2246769"/>
          </a:xfrm>
          <a:prstGeom prst="rect">
            <a:avLst/>
          </a:prstGeom>
          <a:solidFill>
            <a:srgbClr val="8FFF8F"/>
          </a:solidFill>
        </p:spPr>
        <p:txBody>
          <a:bodyPr wrap="square">
            <a:spAutoFit/>
          </a:bodyPr>
          <a:lstStyle/>
          <a:p>
            <a:pPr algn="ctr"/>
            <a:r>
              <a:rPr lang="en-US" sz="2800" dirty="0" smtClean="0">
                <a:latin typeface="Times New Roman" panose="02020603050405020304" pitchFamily="18" charset="0"/>
                <a:ea typeface="Times New Roman" panose="02020603050405020304" pitchFamily="18" charset="0"/>
              </a:rPr>
              <a:t>The debate over Keynesianism is another false monetary debate…</a:t>
            </a:r>
          </a:p>
          <a:p>
            <a:pPr algn="ctr"/>
            <a:endParaRPr lang="en-US" sz="2800" dirty="0" smtClean="0">
              <a:latin typeface="Times New Roman" panose="02020603050405020304" pitchFamily="18" charset="0"/>
              <a:ea typeface="Times New Roman" panose="02020603050405020304" pitchFamily="18" charset="0"/>
            </a:endParaRPr>
          </a:p>
          <a:p>
            <a:pPr algn="ctr"/>
            <a:r>
              <a:rPr lang="en-US" sz="2800" dirty="0" smtClean="0">
                <a:latin typeface="Times New Roman" panose="02020603050405020304" pitchFamily="18" charset="0"/>
                <a:ea typeface="Times New Roman" panose="02020603050405020304" pitchFamily="18" charset="0"/>
              </a:rPr>
              <a:t>“The real question has always been whether the nation’s money should be created under law, by government, or under the private caprice  of bankers.”</a:t>
            </a:r>
          </a:p>
          <a:p>
            <a:r>
              <a:rPr lang="en-US" sz="2800" dirty="0" smtClean="0">
                <a:latin typeface="Times New Roman" panose="02020603050405020304" pitchFamily="18" charset="0"/>
                <a:ea typeface="Times New Roman" panose="02020603050405020304" pitchFamily="18" charset="0"/>
              </a:rPr>
              <a:t>   									</a:t>
            </a:r>
            <a:r>
              <a:rPr lang="en-US" sz="2000" dirty="0" smtClean="0">
                <a:latin typeface="Times New Roman" panose="02020603050405020304" pitchFamily="18" charset="0"/>
                <a:ea typeface="Times New Roman" panose="02020603050405020304" pitchFamily="18" charset="0"/>
              </a:rPr>
              <a:t>Stephen </a:t>
            </a:r>
            <a:r>
              <a:rPr lang="en-US" sz="2000" dirty="0" err="1" smtClean="0">
                <a:latin typeface="Times New Roman" panose="02020603050405020304" pitchFamily="18" charset="0"/>
                <a:ea typeface="Times New Roman" panose="02020603050405020304" pitchFamily="18" charset="0"/>
              </a:rPr>
              <a:t>Zarlenga</a:t>
            </a:r>
            <a:r>
              <a:rPr lang="en-US" sz="2000" dirty="0" smtClean="0">
                <a:latin typeface="Times New Roman" panose="02020603050405020304" pitchFamily="18" charset="0"/>
                <a:ea typeface="Times New Roman" panose="02020603050405020304" pitchFamily="18" charset="0"/>
              </a:rPr>
              <a:t>, </a:t>
            </a:r>
            <a:r>
              <a:rPr lang="en-US" sz="2000" i="1" dirty="0" smtClean="0">
                <a:latin typeface="Times New Roman" panose="02020603050405020304" pitchFamily="18" charset="0"/>
                <a:ea typeface="Times New Roman" panose="02020603050405020304" pitchFamily="18" charset="0"/>
              </a:rPr>
              <a:t>LSM</a:t>
            </a:r>
            <a:r>
              <a:rPr lang="en-US" sz="2000" dirty="0" smtClean="0">
                <a:latin typeface="Times New Roman" panose="02020603050405020304" pitchFamily="18" charset="0"/>
                <a:ea typeface="Times New Roman" panose="02020603050405020304" pitchFamily="18" charset="0"/>
              </a:rPr>
              <a:t>, p. 555</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35822" y="3273971"/>
            <a:ext cx="3252952" cy="3252952"/>
          </a:xfrm>
          <a:prstGeom prst="rect">
            <a:avLst/>
          </a:prstGeom>
        </p:spPr>
      </p:pic>
      <p:pic>
        <p:nvPicPr>
          <p:cNvPr id="6" name="Picture 5" descr="http://upload.wikimedia.org/wikipedia/commons/0/05/Greenback-186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332" y="4554394"/>
            <a:ext cx="2250817" cy="218016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5628" y="4554394"/>
            <a:ext cx="3124798" cy="197252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9521" y="3506983"/>
            <a:ext cx="1393464" cy="1393464"/>
          </a:xfrm>
          <a:prstGeom prst="rect">
            <a:avLst/>
          </a:prstGeom>
        </p:spPr>
      </p:pic>
    </p:spTree>
    <p:extLst>
      <p:ext uri="{BB962C8B-B14F-4D97-AF65-F5344CB8AC3E}">
        <p14:creationId xmlns:p14="http://schemas.microsoft.com/office/powerpoint/2010/main" val="3756870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523220"/>
          </a:xfrm>
          <a:prstGeom prst="rect">
            <a:avLst/>
          </a:prstGeom>
          <a:solidFill>
            <a:srgbClr val="FFCC00"/>
          </a:solidFill>
        </p:spPr>
        <p:txBody>
          <a:bodyPr wrap="square">
            <a:spAutoFit/>
          </a:bodyPr>
          <a:lstStyle/>
          <a:p>
            <a:pPr marL="457200" indent="-457200" algn="ctr">
              <a:spcBef>
                <a:spcPts val="0"/>
              </a:spcBef>
              <a:buFont typeface="+mj-lt"/>
              <a:buAutoNum type="arabicPeriod" startAt="5"/>
            </a:pPr>
            <a:r>
              <a:rPr lang="en-US" sz="2800" b="1" dirty="0">
                <a:latin typeface="Courier New" panose="02070309020205020404" pitchFamily="49" charset="0"/>
                <a:cs typeface="Courier New" panose="02070309020205020404" pitchFamily="49" charset="0"/>
              </a:rPr>
              <a:t>FINANCIAL LOSSES: The Wreckage of the Economy</a:t>
            </a:r>
          </a:p>
        </p:txBody>
      </p:sp>
      <p:sp>
        <p:nvSpPr>
          <p:cNvPr id="3" name="TextBox 2"/>
          <p:cNvSpPr txBox="1"/>
          <p:nvPr/>
        </p:nvSpPr>
        <p:spPr>
          <a:xfrm>
            <a:off x="0" y="523220"/>
            <a:ext cx="12192000" cy="830997"/>
          </a:xfrm>
          <a:prstGeom prst="rect">
            <a:avLst/>
          </a:prstGeom>
          <a:solidFill>
            <a:srgbClr val="FFCC00"/>
          </a:solidFill>
        </p:spPr>
        <p:txBody>
          <a:bodyPr wrap="square" rtlCol="0">
            <a:spAutoFit/>
          </a:bodyPr>
          <a:lstStyle/>
          <a:p>
            <a:pPr algn="ctr"/>
            <a:r>
              <a:rPr lang="en-US" sz="2400" b="1" dirty="0" smtClean="0"/>
              <a:t>BANK FAILURES WERE THE MAIN CAUSE OF THE DECLINE IN THE MONEY STOCK</a:t>
            </a:r>
          </a:p>
          <a:p>
            <a:pPr algn="ctr"/>
            <a:r>
              <a:rPr lang="en-US" sz="2400" b="1" dirty="0" smtClean="0"/>
              <a:t>THIS BROUGHT ON THE GREAT DEPRESSION</a:t>
            </a:r>
            <a:endParaRPr lang="en-US" sz="2400" b="1" dirty="0"/>
          </a:p>
        </p:txBody>
      </p:sp>
      <p:sp>
        <p:nvSpPr>
          <p:cNvPr id="4" name="TextBox 3"/>
          <p:cNvSpPr txBox="1"/>
          <p:nvPr/>
        </p:nvSpPr>
        <p:spPr>
          <a:xfrm>
            <a:off x="417786" y="1622230"/>
            <a:ext cx="2490952" cy="2062103"/>
          </a:xfrm>
          <a:prstGeom prst="rect">
            <a:avLst/>
          </a:prstGeom>
          <a:solidFill>
            <a:srgbClr val="FFEB97"/>
          </a:solidFill>
        </p:spPr>
        <p:txBody>
          <a:bodyPr wrap="square" rtlCol="0">
            <a:spAutoFit/>
          </a:bodyPr>
          <a:lstStyle/>
          <a:p>
            <a:r>
              <a:rPr lang="en-US" sz="1600" b="1" dirty="0" smtClean="0"/>
              <a:t>COMMERCIAL BANK </a:t>
            </a:r>
            <a:endParaRPr lang="en-US" sz="1600" b="1" dirty="0" smtClean="0"/>
          </a:p>
          <a:p>
            <a:r>
              <a:rPr lang="en-US" sz="1600" b="1" dirty="0" smtClean="0"/>
              <a:t>     SUSPENSIONS</a:t>
            </a:r>
          </a:p>
          <a:p>
            <a:pPr algn="ctr"/>
            <a:endParaRPr lang="en-US" sz="1200" b="1" dirty="0" smtClean="0"/>
          </a:p>
          <a:p>
            <a:r>
              <a:rPr lang="en-US" sz="1200" dirty="0" smtClean="0"/>
              <a:t>YEAR      # SUSPENSIONS</a:t>
            </a:r>
          </a:p>
          <a:p>
            <a:endParaRPr lang="en-US" sz="1200" dirty="0" smtClean="0"/>
          </a:p>
          <a:p>
            <a:pPr marL="228600" indent="-228600">
              <a:buAutoNum type="arabicPlain" startAt="1930"/>
            </a:pPr>
            <a:r>
              <a:rPr lang="en-US" sz="1200" dirty="0" smtClean="0"/>
              <a:t>               1,350</a:t>
            </a:r>
          </a:p>
          <a:p>
            <a:pPr marL="228600" indent="-228600">
              <a:buAutoNum type="arabicPlain" startAt="1930"/>
            </a:pPr>
            <a:r>
              <a:rPr lang="en-US" sz="1200" dirty="0" smtClean="0"/>
              <a:t>               </a:t>
            </a:r>
            <a:r>
              <a:rPr lang="en-US" sz="1200" dirty="0" smtClean="0"/>
              <a:t>2,293	</a:t>
            </a:r>
          </a:p>
          <a:p>
            <a:pPr marL="228600" indent="-228600">
              <a:buAutoNum type="arabicPlain" startAt="1931"/>
            </a:pPr>
            <a:r>
              <a:rPr lang="en-US" sz="1200" dirty="0" smtClean="0"/>
              <a:t>               </a:t>
            </a:r>
            <a:r>
              <a:rPr lang="en-US" sz="1200" dirty="0" smtClean="0"/>
              <a:t>1,453</a:t>
            </a:r>
            <a:r>
              <a:rPr lang="en-US" sz="1200" dirty="0" smtClean="0"/>
              <a:t>	</a:t>
            </a:r>
          </a:p>
          <a:p>
            <a:pPr marL="228600" indent="-228600">
              <a:buAutoNum type="arabicPlain" startAt="1933"/>
            </a:pPr>
            <a:r>
              <a:rPr lang="en-US" sz="1200" dirty="0" smtClean="0"/>
              <a:t>               4,000</a:t>
            </a:r>
            <a:r>
              <a:rPr lang="en-US" sz="1200" dirty="0" smtClean="0"/>
              <a:t>	</a:t>
            </a:r>
            <a:endParaRPr lang="en-US" sz="1200" dirty="0"/>
          </a:p>
          <a:p>
            <a:endParaRPr lang="en-US" sz="1200" dirty="0"/>
          </a:p>
        </p:txBody>
      </p:sp>
      <p:sp>
        <p:nvSpPr>
          <p:cNvPr id="5" name="TextBox 4"/>
          <p:cNvSpPr txBox="1"/>
          <p:nvPr/>
        </p:nvSpPr>
        <p:spPr>
          <a:xfrm>
            <a:off x="3121572" y="1622230"/>
            <a:ext cx="8860221" cy="2031325"/>
          </a:xfrm>
          <a:prstGeom prst="rect">
            <a:avLst/>
          </a:prstGeom>
          <a:solidFill>
            <a:srgbClr val="FFEB97"/>
          </a:solidFill>
        </p:spPr>
        <p:txBody>
          <a:bodyPr wrap="square" rtlCol="0">
            <a:spAutoFit/>
          </a:bodyPr>
          <a:lstStyle/>
          <a:p>
            <a:r>
              <a:rPr lang="en-US" dirty="0" smtClean="0"/>
              <a:t>“The losses of depositors of the 9,000 American banks that suspended operations during the four years from 1930 through 1933 were $2.5 billion.”                            </a:t>
            </a:r>
            <a:r>
              <a:rPr lang="en-US" sz="1400" dirty="0" err="1" smtClean="0"/>
              <a:t>Zarlenga</a:t>
            </a:r>
            <a:r>
              <a:rPr lang="en-US" sz="1400" dirty="0" smtClean="0"/>
              <a:t>, </a:t>
            </a:r>
            <a:r>
              <a:rPr lang="en-US" sz="1400" i="1" dirty="0" smtClean="0"/>
              <a:t>LSM</a:t>
            </a:r>
            <a:r>
              <a:rPr lang="en-US" sz="1400" dirty="0" smtClean="0"/>
              <a:t>, p. 556</a:t>
            </a:r>
            <a:endParaRPr lang="en-US" dirty="0" smtClean="0"/>
          </a:p>
          <a:p>
            <a:endParaRPr lang="en-US" dirty="0"/>
          </a:p>
          <a:p>
            <a:r>
              <a:rPr lang="en-US" dirty="0" smtClean="0"/>
              <a:t>This was the cause of the decline of money stock and thus the cause of the Great Depression.</a:t>
            </a:r>
          </a:p>
          <a:p>
            <a:endParaRPr lang="en-US" dirty="0"/>
          </a:p>
          <a:p>
            <a:r>
              <a:rPr lang="en-US" dirty="0" smtClean="0"/>
              <a:t>“Though losses on stocks were 34 times the losses on bank deposits, it was the banking and money system that had caused the debacle.”               </a:t>
            </a:r>
            <a:r>
              <a:rPr lang="en-US" sz="1400" dirty="0" err="1" smtClean="0"/>
              <a:t>Zarlenga</a:t>
            </a:r>
            <a:r>
              <a:rPr lang="en-US" sz="1400" dirty="0"/>
              <a:t>, </a:t>
            </a:r>
            <a:r>
              <a:rPr lang="en-US" sz="1400" i="1" dirty="0"/>
              <a:t>LSM</a:t>
            </a:r>
            <a:r>
              <a:rPr lang="en-US" sz="1400" dirty="0"/>
              <a:t>, p. 556</a:t>
            </a:r>
            <a:endParaRPr lang="en-US" dirty="0"/>
          </a:p>
        </p:txBody>
      </p:sp>
      <p:sp>
        <p:nvSpPr>
          <p:cNvPr id="6" name="TextBox 5"/>
          <p:cNvSpPr txBox="1"/>
          <p:nvPr/>
        </p:nvSpPr>
        <p:spPr>
          <a:xfrm>
            <a:off x="15766" y="3918586"/>
            <a:ext cx="12192000" cy="646331"/>
          </a:xfrm>
          <a:prstGeom prst="rect">
            <a:avLst/>
          </a:prstGeom>
          <a:noFill/>
        </p:spPr>
        <p:txBody>
          <a:bodyPr wrap="square" rtlCol="0">
            <a:spAutoFit/>
          </a:bodyPr>
          <a:lstStyle/>
          <a:p>
            <a:pPr algn="ctr"/>
            <a:r>
              <a:rPr lang="en-US" sz="2000" b="1" dirty="0" smtClean="0"/>
              <a:t>“But the financial losses can’t measure the full cost of the lives damaged or destroyed in the depression.” </a:t>
            </a:r>
            <a:r>
              <a:rPr lang="en-US" b="1" dirty="0" smtClean="0"/>
              <a:t> </a:t>
            </a:r>
          </a:p>
          <a:p>
            <a:pPr algn="ctr"/>
            <a:r>
              <a:rPr lang="en-US" sz="1600" b="1" dirty="0"/>
              <a:t>	</a:t>
            </a:r>
            <a:r>
              <a:rPr lang="en-US" sz="1600" b="1" dirty="0" smtClean="0"/>
              <a:t>										</a:t>
            </a:r>
            <a:r>
              <a:rPr lang="en-US" sz="1600" b="1" dirty="0" err="1" smtClean="0"/>
              <a:t>Zarlenga</a:t>
            </a:r>
            <a:r>
              <a:rPr lang="en-US" sz="1600" b="1" dirty="0" smtClean="0"/>
              <a:t>, p. 556</a:t>
            </a:r>
            <a:endParaRPr lang="en-US" sz="1600" b="1"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25480"/>
            <a:ext cx="2396359" cy="163252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6359" y="4552949"/>
            <a:ext cx="3118728" cy="2305051"/>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2718" y="4552949"/>
            <a:ext cx="3004645" cy="228353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1605" y="4853066"/>
            <a:ext cx="2802117" cy="1994173"/>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48041" y="5101368"/>
            <a:ext cx="2243959" cy="1745872"/>
          </a:xfrm>
          <a:prstGeom prst="rect">
            <a:avLst/>
          </a:prstGeom>
        </p:spPr>
      </p:pic>
    </p:spTree>
    <p:extLst>
      <p:ext uri="{BB962C8B-B14F-4D97-AF65-F5344CB8AC3E}">
        <p14:creationId xmlns:p14="http://schemas.microsoft.com/office/powerpoint/2010/main" val="18475628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523220"/>
          </a:xfrm>
          <a:prstGeom prst="rect">
            <a:avLst/>
          </a:prstGeom>
          <a:solidFill>
            <a:srgbClr val="FFCC00"/>
          </a:solidFill>
        </p:spPr>
        <p:txBody>
          <a:bodyPr wrap="square">
            <a:spAutoFit/>
          </a:bodyPr>
          <a:lstStyle/>
          <a:p>
            <a:pPr marL="457200" indent="-457200" algn="ctr">
              <a:spcBef>
                <a:spcPts val="0"/>
              </a:spcBef>
              <a:buFont typeface="+mj-lt"/>
              <a:buAutoNum type="arabicPeriod" startAt="5"/>
            </a:pPr>
            <a:r>
              <a:rPr lang="en-US" sz="2800" b="1" dirty="0">
                <a:latin typeface="Courier New" panose="02070309020205020404" pitchFamily="49" charset="0"/>
                <a:cs typeface="Courier New" panose="02070309020205020404" pitchFamily="49" charset="0"/>
              </a:rPr>
              <a:t>FINANCIAL LOSSES: The Wreckage of the Economy</a:t>
            </a:r>
          </a:p>
        </p:txBody>
      </p:sp>
      <p:sp>
        <p:nvSpPr>
          <p:cNvPr id="3" name="TextBox 2"/>
          <p:cNvSpPr txBox="1"/>
          <p:nvPr/>
        </p:nvSpPr>
        <p:spPr>
          <a:xfrm>
            <a:off x="0" y="523220"/>
            <a:ext cx="12192000" cy="1815882"/>
          </a:xfrm>
          <a:prstGeom prst="rect">
            <a:avLst/>
          </a:prstGeom>
          <a:solidFill>
            <a:srgbClr val="FFCC00"/>
          </a:solidFill>
        </p:spPr>
        <p:txBody>
          <a:bodyPr wrap="square" rtlCol="0">
            <a:spAutoFit/>
          </a:bodyPr>
          <a:lstStyle/>
          <a:p>
            <a:pPr algn="ctr"/>
            <a:r>
              <a:rPr lang="en-US" sz="2400" b="1" dirty="0" smtClean="0"/>
              <a:t>“In less than two decades under the Federal Reserve System, 5,096 banks went bankrupt;</a:t>
            </a:r>
          </a:p>
          <a:p>
            <a:pPr algn="ctr"/>
            <a:r>
              <a:rPr lang="en-US" sz="2400" b="1" dirty="0" smtClean="0"/>
              <a:t>88% of them had less than $100,000 capital</a:t>
            </a:r>
          </a:p>
          <a:p>
            <a:pPr algn="ctr"/>
            <a:r>
              <a:rPr lang="en-US" sz="2400" b="1" dirty="0" smtClean="0"/>
              <a:t>                            94% of them were in the South, the Midwest, and the West”        </a:t>
            </a:r>
            <a:r>
              <a:rPr lang="en-US" sz="1600" b="1" dirty="0" err="1" smtClean="0"/>
              <a:t>Zarlenga</a:t>
            </a:r>
            <a:r>
              <a:rPr lang="en-US" sz="1600" b="1" dirty="0" smtClean="0"/>
              <a:t>, p. 556</a:t>
            </a:r>
          </a:p>
          <a:p>
            <a:pPr algn="ctr"/>
            <a:endParaRPr lang="en-US" sz="1600" b="1" dirty="0"/>
          </a:p>
          <a:p>
            <a:pPr algn="ctr"/>
            <a:r>
              <a:rPr lang="en-US" sz="2400" b="1" dirty="0" smtClean="0"/>
              <a:t>“They took the nation down with them:”</a:t>
            </a:r>
            <a:endParaRPr lang="en-US" sz="3600" b="1" dirty="0"/>
          </a:p>
        </p:txBody>
      </p:sp>
      <p:sp>
        <p:nvSpPr>
          <p:cNvPr id="12" name="TextBox 11"/>
          <p:cNvSpPr txBox="1"/>
          <p:nvPr/>
        </p:nvSpPr>
        <p:spPr>
          <a:xfrm>
            <a:off x="173421" y="2806262"/>
            <a:ext cx="10394192" cy="3693319"/>
          </a:xfrm>
          <a:prstGeom prst="rect">
            <a:avLst/>
          </a:prstGeom>
          <a:noFill/>
        </p:spPr>
        <p:txBody>
          <a:bodyPr wrap="none" rtlCol="0">
            <a:spAutoFit/>
          </a:bodyPr>
          <a:lstStyle/>
          <a:p>
            <a:r>
              <a:rPr lang="en-US" b="1" dirty="0" smtClean="0"/>
              <a:t>Item			1929			1932				Change</a:t>
            </a:r>
          </a:p>
          <a:p>
            <a:endParaRPr lang="en-US" b="1" dirty="0"/>
          </a:p>
          <a:p>
            <a:r>
              <a:rPr lang="en-US" b="1" dirty="0" smtClean="0"/>
              <a:t>National Income		$87.8 billion		$42.5 billion			- 52%</a:t>
            </a:r>
          </a:p>
          <a:p>
            <a:endParaRPr lang="en-US" b="1" dirty="0"/>
          </a:p>
          <a:p>
            <a:r>
              <a:rPr lang="en-US" b="1" dirty="0" smtClean="0"/>
              <a:t>Industrial Production	$110  billion                              $58     billion                                               - 47%</a:t>
            </a:r>
          </a:p>
          <a:p>
            <a:endParaRPr lang="en-US" b="1" dirty="0"/>
          </a:p>
          <a:p>
            <a:r>
              <a:rPr lang="en-US" b="1" dirty="0" smtClean="0"/>
              <a:t>D.J. Industrial Average            381.17 (Sept. ‘29 high)            41.22 (July ‘32 low)                                   - 89%</a:t>
            </a:r>
          </a:p>
          <a:p>
            <a:endParaRPr lang="en-US" b="1" dirty="0"/>
          </a:p>
          <a:p>
            <a:r>
              <a:rPr lang="en-US" b="1" dirty="0" smtClean="0"/>
              <a:t>Wholesale price index               95.3                                          64.8                                                              - 32%</a:t>
            </a:r>
          </a:p>
          <a:p>
            <a:endParaRPr lang="en-US" b="1" dirty="0"/>
          </a:p>
          <a:p>
            <a:r>
              <a:rPr lang="en-US" b="1" dirty="0" smtClean="0"/>
              <a:t>Unemployed                                  3.5 million                             15     million                                              + 329%</a:t>
            </a:r>
          </a:p>
          <a:p>
            <a:endParaRPr lang="en-US" b="1" dirty="0"/>
          </a:p>
          <a:p>
            <a:r>
              <a:rPr lang="en-US" b="1" dirty="0" smtClean="0"/>
              <a:t>Value of International Trade							                 - 63%	 </a:t>
            </a:r>
            <a:endParaRPr lang="en-US" b="1" dirty="0"/>
          </a:p>
        </p:txBody>
      </p:sp>
    </p:spTree>
    <p:extLst>
      <p:ext uri="{BB962C8B-B14F-4D97-AF65-F5344CB8AC3E}">
        <p14:creationId xmlns:p14="http://schemas.microsoft.com/office/powerpoint/2010/main" val="30883279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461665"/>
            <a:ext cx="12191999" cy="2185214"/>
          </a:xfrm>
          <a:prstGeom prst="rect">
            <a:avLst/>
          </a:prstGeom>
          <a:solidFill>
            <a:srgbClr val="E7FFE7"/>
          </a:solidFill>
        </p:spPr>
        <p:txBody>
          <a:bodyPr wrap="square" rtlCol="0">
            <a:spAutoFit/>
          </a:bodyPr>
          <a:lstStyle/>
          <a:p>
            <a:r>
              <a:rPr lang="en-US" sz="2400" dirty="0" smtClean="0"/>
              <a:t>“… the crash made clear to virtually everyone that ‘capitalism,’ to the extent it was defined by the American political, economic and market system, had fundamentally failed.</a:t>
            </a:r>
          </a:p>
          <a:p>
            <a:endParaRPr lang="en-US" sz="2400" dirty="0"/>
          </a:p>
          <a:p>
            <a:r>
              <a:rPr lang="en-US" sz="2400" b="1" dirty="0" smtClean="0"/>
              <a:t>That is the history we have been in the process of unlearning; it is the history that we appear doomed to repeat once more</a:t>
            </a:r>
            <a:r>
              <a:rPr lang="en-US" b="1" dirty="0" smtClean="0"/>
              <a:t>.”   </a:t>
            </a:r>
            <a:r>
              <a:rPr lang="en-US" sz="1600" dirty="0" smtClean="0"/>
              <a:t>										</a:t>
            </a:r>
            <a:r>
              <a:rPr lang="en-US" sz="1600" dirty="0" err="1" smtClean="0"/>
              <a:t>Zarlenga</a:t>
            </a:r>
            <a:r>
              <a:rPr lang="en-US" sz="1600" dirty="0" smtClean="0"/>
              <a:t>, </a:t>
            </a:r>
            <a:r>
              <a:rPr lang="en-US" sz="1600" i="1" dirty="0" smtClean="0"/>
              <a:t>LSM</a:t>
            </a:r>
            <a:r>
              <a:rPr lang="en-US" sz="1600" dirty="0" smtClean="0"/>
              <a:t>, p. 548</a:t>
            </a:r>
            <a:endParaRPr lang="en-US" sz="1200" dirty="0"/>
          </a:p>
        </p:txBody>
      </p:sp>
      <p:pic>
        <p:nvPicPr>
          <p:cNvPr id="4098" name="Picture 2" descr="http://i.huffpost.com/gen/1432903/thumbs/o-NEW-YORK-STOCK-MARKET-1929-faceboo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447" y="4067503"/>
            <a:ext cx="4792717" cy="239635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tatic1.businessinsider.com/image/4ed6824969bedd251e000014/new-york-panics-eerie-photos-of-the-stock-market-crash-of-19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2316" y="2646879"/>
            <a:ext cx="5614827" cy="421112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0"/>
            <a:ext cx="12191999" cy="461665"/>
          </a:xfrm>
          <a:prstGeom prst="rect">
            <a:avLst/>
          </a:prstGeom>
          <a:solidFill>
            <a:srgbClr val="ADFF93"/>
          </a:solidFill>
        </p:spPr>
        <p:txBody>
          <a:bodyPr wrap="square">
            <a:spAutoFit/>
          </a:bodyPr>
          <a:lstStyle/>
          <a:p>
            <a:pPr marL="457200" indent="-457200" algn="ctr">
              <a:buFont typeface="+mj-lt"/>
              <a:buAutoNum type="arabicPeriod"/>
            </a:pPr>
            <a:r>
              <a:rPr lang="en-US" sz="2400" b="1" dirty="0">
                <a:latin typeface="Courier New" panose="02070309020205020404" pitchFamily="49" charset="0"/>
                <a:cs typeface="Courier New" panose="02070309020205020404" pitchFamily="49" charset="0"/>
              </a:rPr>
              <a:t>THE DEPRESSION: </a:t>
            </a:r>
            <a:r>
              <a:rPr lang="en-US" sz="2400" b="1" dirty="0" smtClean="0">
                <a:latin typeface="Courier New" panose="02070309020205020404" pitchFamily="49" charset="0"/>
                <a:cs typeface="Courier New" panose="02070309020205020404" pitchFamily="49" charset="0"/>
              </a:rPr>
              <a:t>-- The Crash</a:t>
            </a:r>
            <a:endParaRPr lang="en-US" sz="2000" b="1" dirty="0">
              <a:latin typeface="Courier New" panose="02070309020205020404" pitchFamily="49" charset="0"/>
              <a:cs typeface="Courier New" panose="02070309020205020404" pitchFamily="49" charset="0"/>
            </a:endParaRPr>
          </a:p>
        </p:txBody>
      </p:sp>
      <p:sp>
        <p:nvSpPr>
          <p:cNvPr id="2" name="TextBox 1"/>
          <p:cNvSpPr txBox="1"/>
          <p:nvPr/>
        </p:nvSpPr>
        <p:spPr>
          <a:xfrm>
            <a:off x="331076" y="3042745"/>
            <a:ext cx="45719" cy="369332"/>
          </a:xfrm>
          <a:prstGeom prst="rect">
            <a:avLst/>
          </a:prstGeom>
          <a:noFill/>
        </p:spPr>
        <p:txBody>
          <a:bodyPr wrap="square" rtlCol="0">
            <a:spAutoFit/>
          </a:bodyPr>
          <a:lstStyle/>
          <a:p>
            <a:endParaRPr lang="en-US" dirty="0"/>
          </a:p>
        </p:txBody>
      </p:sp>
      <p:sp>
        <p:nvSpPr>
          <p:cNvPr id="3" name="TextBox 2"/>
          <p:cNvSpPr txBox="1"/>
          <p:nvPr/>
        </p:nvSpPr>
        <p:spPr>
          <a:xfrm>
            <a:off x="507447" y="3227411"/>
            <a:ext cx="4332917" cy="646331"/>
          </a:xfrm>
          <a:prstGeom prst="rect">
            <a:avLst/>
          </a:prstGeom>
          <a:solidFill>
            <a:schemeClr val="accent6">
              <a:lumMod val="20000"/>
              <a:lumOff val="80000"/>
            </a:schemeClr>
          </a:solidFill>
        </p:spPr>
        <p:txBody>
          <a:bodyPr wrap="none" rtlCol="0">
            <a:spAutoFit/>
          </a:bodyPr>
          <a:lstStyle/>
          <a:p>
            <a:r>
              <a:rPr lang="en-US" dirty="0" smtClean="0"/>
              <a:t>CAPITALISM IS ALSO A MONETARY SYSTEM –</a:t>
            </a:r>
          </a:p>
          <a:p>
            <a:r>
              <a:rPr lang="en-US" dirty="0" smtClean="0"/>
              <a:t>THE DEBT-MONEY SYSTEM.</a:t>
            </a:r>
            <a:endParaRPr lang="en-US" dirty="0"/>
          </a:p>
        </p:txBody>
      </p:sp>
    </p:spTree>
    <p:extLst>
      <p:ext uri="{BB962C8B-B14F-4D97-AF65-F5344CB8AC3E}">
        <p14:creationId xmlns:p14="http://schemas.microsoft.com/office/powerpoint/2010/main" val="402113746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52730" y="2916465"/>
            <a:ext cx="3362806" cy="1962800"/>
          </a:xfrm>
          <a:prstGeom prst="rect">
            <a:avLst/>
          </a:prstGeom>
        </p:spPr>
      </p:pic>
      <p:sp>
        <p:nvSpPr>
          <p:cNvPr id="2" name="Rectangle 1"/>
          <p:cNvSpPr/>
          <p:nvPr/>
        </p:nvSpPr>
        <p:spPr>
          <a:xfrm>
            <a:off x="0" y="0"/>
            <a:ext cx="12192000" cy="523220"/>
          </a:xfrm>
          <a:prstGeom prst="rect">
            <a:avLst/>
          </a:prstGeom>
          <a:solidFill>
            <a:srgbClr val="FFCC00"/>
          </a:solidFill>
        </p:spPr>
        <p:txBody>
          <a:bodyPr wrap="square">
            <a:spAutoFit/>
          </a:bodyPr>
          <a:lstStyle/>
          <a:p>
            <a:pPr marL="514350" indent="-514350" algn="ctr">
              <a:buFont typeface="+mj-lt"/>
              <a:buAutoNum type="arabicPeriod" startAt="6"/>
            </a:pPr>
            <a:r>
              <a:rPr lang="en-US" sz="2800" b="1" dirty="0">
                <a:latin typeface="Courier New" panose="02070309020205020404" pitchFamily="49" charset="0"/>
                <a:cs typeface="Courier New" panose="02070309020205020404" pitchFamily="49" charset="0"/>
              </a:rPr>
              <a:t>THE NEW DEAL</a:t>
            </a:r>
          </a:p>
        </p:txBody>
      </p:sp>
      <p:sp>
        <p:nvSpPr>
          <p:cNvPr id="3" name="TextBox 2"/>
          <p:cNvSpPr txBox="1"/>
          <p:nvPr/>
        </p:nvSpPr>
        <p:spPr>
          <a:xfrm>
            <a:off x="0" y="523220"/>
            <a:ext cx="12192000" cy="1384995"/>
          </a:xfrm>
          <a:prstGeom prst="rect">
            <a:avLst/>
          </a:prstGeom>
          <a:solidFill>
            <a:srgbClr val="FFCC00"/>
          </a:solidFill>
        </p:spPr>
        <p:txBody>
          <a:bodyPr wrap="square" rtlCol="0">
            <a:spAutoFit/>
          </a:bodyPr>
          <a:lstStyle/>
          <a:p>
            <a:pPr algn="ctr"/>
            <a:r>
              <a:rPr lang="en-US" sz="2800" b="1" dirty="0" smtClean="0">
                <a:latin typeface="Courier New" panose="02070309020205020404" pitchFamily="49" charset="0"/>
                <a:cs typeface="Courier New" panose="02070309020205020404" pitchFamily="49" charset="0"/>
              </a:rPr>
              <a:t>Roosevelt began direct relief programs (FERA) and started work programs (CWA,WPA) that hired people to build roads, dams, national parks and other projects.</a:t>
            </a:r>
            <a:endParaRPr lang="en-US" sz="2800" b="1" dirty="0">
              <a:latin typeface="Courier New" panose="02070309020205020404" pitchFamily="49" charset="0"/>
              <a:cs typeface="Courier New" panose="02070309020205020404" pitchFamily="49" charset="0"/>
            </a:endParaRPr>
          </a:p>
        </p:txBody>
      </p:sp>
      <p:sp>
        <p:nvSpPr>
          <p:cNvPr id="4" name="TextBox 3"/>
          <p:cNvSpPr txBox="1"/>
          <p:nvPr/>
        </p:nvSpPr>
        <p:spPr>
          <a:xfrm>
            <a:off x="0" y="1908215"/>
            <a:ext cx="12192000" cy="923330"/>
          </a:xfrm>
          <a:prstGeom prst="rect">
            <a:avLst/>
          </a:prstGeom>
          <a:solidFill>
            <a:srgbClr val="FFFF00"/>
          </a:solidFill>
        </p:spPr>
        <p:txBody>
          <a:bodyPr wrap="square" rtlCol="0">
            <a:spAutoFit/>
          </a:bodyPr>
          <a:lstStyle/>
          <a:p>
            <a:r>
              <a:rPr lang="en-US" dirty="0" smtClean="0"/>
              <a:t>The New Deal expenditures, based on government borrowing, would benefit the bankers, but some of the money would also build real infrastructure.    Under a government money system, the U.S. could have created the money itself and not been saddled with debt.     However, the country was so starved for money, this small government deficit helped.</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935395"/>
            <a:ext cx="1560786" cy="192260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8228" y="4935395"/>
            <a:ext cx="2618526" cy="1922605"/>
          </a:xfrm>
          <a:prstGeom prst="rect">
            <a:avLst/>
          </a:prstGeom>
        </p:spPr>
      </p:pic>
      <p:sp>
        <p:nvSpPr>
          <p:cNvPr id="7" name="Rectangle 6"/>
          <p:cNvSpPr/>
          <p:nvPr/>
        </p:nvSpPr>
        <p:spPr>
          <a:xfrm>
            <a:off x="6096000" y="4272677"/>
            <a:ext cx="6096000" cy="2585323"/>
          </a:xfrm>
          <a:prstGeom prst="rect">
            <a:avLst/>
          </a:prstGeom>
          <a:solidFill>
            <a:srgbClr val="FFFF00"/>
          </a:solidFill>
        </p:spPr>
        <p:txBody>
          <a:bodyPr>
            <a:spAutoFit/>
          </a:bodyPr>
          <a:lstStyle/>
          <a:p>
            <a:r>
              <a:rPr lang="en-US" dirty="0">
                <a:solidFill>
                  <a:srgbClr val="333333"/>
                </a:solidFill>
                <a:latin typeface="Arial" panose="020B0604020202020204" pitchFamily="34" charset="0"/>
              </a:rPr>
              <a:t>Harry Hopkins wrote: "Long after the workers of CWA are dead and gone and these hard times forgotten, their effort will be remembered by permanent useful works in every county of every state.  People will ride over bridges they made, travel on their highways, attend schools they built, navigate waterways they improved, do their public business in courthouses and state capitols which workers from CWA rescued </a:t>
            </a:r>
            <a:r>
              <a:rPr lang="en-US" dirty="0" smtClean="0">
                <a:solidFill>
                  <a:srgbClr val="333333"/>
                </a:solidFill>
                <a:latin typeface="Arial" panose="020B0604020202020204" pitchFamily="34" charset="0"/>
              </a:rPr>
              <a:t>from disrepair.“</a:t>
            </a:r>
          </a:p>
          <a:p>
            <a:r>
              <a:rPr lang="en-US" dirty="0" smtClean="0">
                <a:solidFill>
                  <a:srgbClr val="333333"/>
                </a:solidFill>
                <a:latin typeface="Arial" panose="020B0604020202020204" pitchFamily="34" charset="0"/>
              </a:rPr>
              <a:t> </a:t>
            </a:r>
            <a:r>
              <a:rPr lang="en-US" dirty="0">
                <a:solidFill>
                  <a:srgbClr val="333333"/>
                </a:solidFill>
                <a:latin typeface="Arial" panose="020B0604020202020204" pitchFamily="34" charset="0"/>
              </a:rPr>
              <a:t> </a:t>
            </a:r>
            <a:r>
              <a:rPr lang="en-US" dirty="0" smtClean="0">
                <a:solidFill>
                  <a:srgbClr val="333333"/>
                </a:solidFill>
                <a:latin typeface="Arial" panose="020B0604020202020204" pitchFamily="34" charset="0"/>
              </a:rPr>
              <a:t>                         </a:t>
            </a:r>
            <a:r>
              <a:rPr lang="en-US" sz="1400" dirty="0" smtClean="0">
                <a:solidFill>
                  <a:srgbClr val="333333"/>
                </a:solidFill>
                <a:latin typeface="Arial" panose="020B0604020202020204" pitchFamily="34" charset="0"/>
              </a:rPr>
              <a:t>Harry Hopkins, </a:t>
            </a:r>
            <a:r>
              <a:rPr lang="en-US" sz="1400" i="1" dirty="0" smtClean="0">
                <a:solidFill>
                  <a:srgbClr val="333333"/>
                </a:solidFill>
                <a:latin typeface="Arial" panose="020B0604020202020204" pitchFamily="34" charset="0"/>
              </a:rPr>
              <a:t>Spending </a:t>
            </a:r>
            <a:r>
              <a:rPr lang="en-US" sz="1400" i="1" dirty="0">
                <a:solidFill>
                  <a:srgbClr val="333333"/>
                </a:solidFill>
                <a:latin typeface="Arial" panose="020B0604020202020204" pitchFamily="34" charset="0"/>
              </a:rPr>
              <a:t>to Save</a:t>
            </a:r>
            <a:r>
              <a:rPr lang="en-US" sz="1400" dirty="0" smtClean="0">
                <a:solidFill>
                  <a:srgbClr val="333333"/>
                </a:solidFill>
                <a:latin typeface="Arial" panose="020B0604020202020204" pitchFamily="34" charset="0"/>
              </a:rPr>
              <a:t>, pub. 1936, </a:t>
            </a:r>
            <a:r>
              <a:rPr lang="en-US" sz="1400" dirty="0">
                <a:solidFill>
                  <a:srgbClr val="333333"/>
                </a:solidFill>
                <a:latin typeface="Arial" panose="020B0604020202020204" pitchFamily="34" charset="0"/>
              </a:rPr>
              <a:t>p. </a:t>
            </a:r>
            <a:r>
              <a:rPr lang="en-US" sz="1400" dirty="0" smtClean="0">
                <a:solidFill>
                  <a:srgbClr val="333333"/>
                </a:solidFill>
                <a:latin typeface="Arial" panose="020B0604020202020204" pitchFamily="34" charset="0"/>
              </a:rPr>
              <a:t>120</a:t>
            </a:r>
            <a:endParaRPr lang="en-US"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66" y="2960982"/>
            <a:ext cx="3050639" cy="1918283"/>
          </a:xfrm>
          <a:prstGeom prst="rect">
            <a:avLst/>
          </a:prstGeom>
        </p:spPr>
      </p:pic>
      <p:sp>
        <p:nvSpPr>
          <p:cNvPr id="9" name="TextBox 8"/>
          <p:cNvSpPr txBox="1"/>
          <p:nvPr/>
        </p:nvSpPr>
        <p:spPr>
          <a:xfrm>
            <a:off x="35466" y="4509933"/>
            <a:ext cx="1697388" cy="369332"/>
          </a:xfrm>
          <a:prstGeom prst="rect">
            <a:avLst/>
          </a:prstGeom>
          <a:solidFill>
            <a:schemeClr val="bg1"/>
          </a:solidFill>
        </p:spPr>
        <p:txBody>
          <a:bodyPr wrap="none" rtlCol="0">
            <a:spAutoFit/>
          </a:bodyPr>
          <a:lstStyle/>
          <a:p>
            <a:r>
              <a:rPr lang="en-US" dirty="0" smtClean="0"/>
              <a:t>SAN FRANCISCO</a:t>
            </a:r>
            <a:endParaRPr lang="en-US" dirty="0"/>
          </a:p>
        </p:txBody>
      </p:sp>
      <p:sp>
        <p:nvSpPr>
          <p:cNvPr id="10" name="TextBox 9"/>
          <p:cNvSpPr txBox="1"/>
          <p:nvPr/>
        </p:nvSpPr>
        <p:spPr>
          <a:xfrm>
            <a:off x="1732854" y="5008702"/>
            <a:ext cx="957313" cy="369332"/>
          </a:xfrm>
          <a:prstGeom prst="rect">
            <a:avLst/>
          </a:prstGeom>
          <a:solidFill>
            <a:schemeClr val="bg1"/>
          </a:solidFill>
        </p:spPr>
        <p:txBody>
          <a:bodyPr wrap="none" rtlCol="0">
            <a:spAutoFit/>
          </a:bodyPr>
          <a:lstStyle/>
          <a:p>
            <a:r>
              <a:rPr lang="en-US" dirty="0" smtClean="0"/>
              <a:t>DENVER</a:t>
            </a:r>
            <a:endParaRPr lang="en-US" dirty="0"/>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74196" y="3803940"/>
            <a:ext cx="1862232" cy="3054060"/>
          </a:xfrm>
          <a:prstGeom prst="rect">
            <a:avLst/>
          </a:prstGeom>
        </p:spPr>
      </p:pic>
    </p:spTree>
    <p:extLst>
      <p:ext uri="{BB962C8B-B14F-4D97-AF65-F5344CB8AC3E}">
        <p14:creationId xmlns:p14="http://schemas.microsoft.com/office/powerpoint/2010/main" val="12753012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523220"/>
          </a:xfrm>
          <a:prstGeom prst="rect">
            <a:avLst/>
          </a:prstGeom>
          <a:solidFill>
            <a:srgbClr val="FFCC00"/>
          </a:solidFill>
        </p:spPr>
        <p:txBody>
          <a:bodyPr wrap="square">
            <a:spAutoFit/>
          </a:bodyPr>
          <a:lstStyle/>
          <a:p>
            <a:pPr marL="514350" indent="-514350" algn="ctr">
              <a:buFont typeface="+mj-lt"/>
              <a:buAutoNum type="arabicPeriod" startAt="6"/>
            </a:pPr>
            <a:r>
              <a:rPr lang="en-US" sz="2800" b="1" dirty="0">
                <a:latin typeface="Courier New" panose="02070309020205020404" pitchFamily="49" charset="0"/>
                <a:cs typeface="Courier New" panose="02070309020205020404" pitchFamily="49" charset="0"/>
              </a:rPr>
              <a:t>THE NEW DEAL</a:t>
            </a:r>
          </a:p>
        </p:txBody>
      </p:sp>
      <p:sp>
        <p:nvSpPr>
          <p:cNvPr id="3" name="TextBox 2"/>
          <p:cNvSpPr txBox="1"/>
          <p:nvPr/>
        </p:nvSpPr>
        <p:spPr>
          <a:xfrm>
            <a:off x="0" y="523220"/>
            <a:ext cx="12192000" cy="830997"/>
          </a:xfrm>
          <a:prstGeom prst="rect">
            <a:avLst/>
          </a:prstGeom>
          <a:solidFill>
            <a:srgbClr val="FFCC00"/>
          </a:solidFill>
        </p:spPr>
        <p:txBody>
          <a:bodyPr wrap="square" rtlCol="0">
            <a:spAutoFit/>
          </a:bodyPr>
          <a:lstStyle/>
          <a:p>
            <a:pPr algn="ctr"/>
            <a:r>
              <a:rPr lang="en-US" sz="2400" b="1" dirty="0" smtClean="0">
                <a:latin typeface="Courier New" panose="02070309020205020404" pitchFamily="49" charset="0"/>
                <a:cs typeface="Courier New" panose="02070309020205020404" pitchFamily="49" charset="0"/>
              </a:rPr>
              <a:t>The following New Deal programs spent $15.5 billion between 1933 and 1940, only a sixth of the financial losses of the depression.</a:t>
            </a:r>
            <a:endParaRPr lang="en-US" sz="2400" b="1" dirty="0">
              <a:latin typeface="Courier New" panose="02070309020205020404" pitchFamily="49" charset="0"/>
              <a:cs typeface="Courier New" panose="02070309020205020404" pitchFamily="49" charset="0"/>
            </a:endParaRPr>
          </a:p>
        </p:txBody>
      </p:sp>
      <p:sp>
        <p:nvSpPr>
          <p:cNvPr id="4" name="TextBox 3"/>
          <p:cNvSpPr txBox="1"/>
          <p:nvPr/>
        </p:nvSpPr>
        <p:spPr>
          <a:xfrm>
            <a:off x="0" y="1354217"/>
            <a:ext cx="12192000" cy="1569660"/>
          </a:xfrm>
          <a:prstGeom prst="rect">
            <a:avLst/>
          </a:prstGeom>
          <a:solidFill>
            <a:srgbClr val="FFFF00"/>
          </a:solidFill>
        </p:spPr>
        <p:txBody>
          <a:bodyPr wrap="square" rtlCol="0">
            <a:spAutoFit/>
          </a:bodyPr>
          <a:lstStyle/>
          <a:p>
            <a:r>
              <a:rPr lang="en-US" sz="2400" dirty="0" smtClean="0"/>
              <a:t>Roosevelt was blocked “by conservatives worried about inflation in the middle of the Great Depression!    The financial establishment finally allowed the creation of bank credit for warfare, when it was certain the new products of industry would be blown up or sunk,” not increasing the nation’s wealth and independence.	  </a:t>
            </a:r>
            <a:r>
              <a:rPr lang="en-US" sz="2000" dirty="0" smtClean="0"/>
              <a:t>      						     </a:t>
            </a:r>
            <a:r>
              <a:rPr lang="en-US" sz="1600" dirty="0" err="1" smtClean="0"/>
              <a:t>Zarlenga</a:t>
            </a:r>
            <a:r>
              <a:rPr lang="en-US" sz="1600" dirty="0" smtClean="0"/>
              <a:t>, p. 557</a:t>
            </a:r>
            <a:endParaRPr lang="en-US" sz="1600" dirty="0"/>
          </a:p>
        </p:txBody>
      </p:sp>
      <p:sp>
        <p:nvSpPr>
          <p:cNvPr id="12" name="TextBox 11"/>
          <p:cNvSpPr txBox="1"/>
          <p:nvPr/>
        </p:nvSpPr>
        <p:spPr>
          <a:xfrm>
            <a:off x="5255" y="3009961"/>
            <a:ext cx="12186745" cy="3693319"/>
          </a:xfrm>
          <a:prstGeom prst="rect">
            <a:avLst/>
          </a:prstGeom>
          <a:noFill/>
        </p:spPr>
        <p:txBody>
          <a:bodyPr wrap="square" rtlCol="0">
            <a:spAutoFit/>
          </a:bodyPr>
          <a:lstStyle/>
          <a:p>
            <a:r>
              <a:rPr lang="en-US" dirty="0" smtClean="0"/>
              <a:t>											     TOTAL COST	</a:t>
            </a:r>
          </a:p>
          <a:p>
            <a:endParaRPr lang="en-US" dirty="0"/>
          </a:p>
          <a:p>
            <a:r>
              <a:rPr lang="en-US" b="1" dirty="0" smtClean="0"/>
              <a:t>RFC</a:t>
            </a:r>
            <a:r>
              <a:rPr lang="en-US" dirty="0" smtClean="0"/>
              <a:t> – Reconstruction Finance Corp. – set up by Hoover, loaned $3 billion to distressed financial institutions        $283 million</a:t>
            </a:r>
          </a:p>
          <a:p>
            <a:r>
              <a:rPr lang="en-US" dirty="0"/>
              <a:t>	</a:t>
            </a:r>
            <a:r>
              <a:rPr lang="en-US" dirty="0" smtClean="0"/>
              <a:t>								                                        </a:t>
            </a:r>
          </a:p>
          <a:p>
            <a:r>
              <a:rPr lang="en-US" b="1" dirty="0" smtClean="0"/>
              <a:t>FERA</a:t>
            </a:r>
            <a:r>
              <a:rPr lang="en-US" dirty="0" smtClean="0"/>
              <a:t> – Federal Emergency Relief Administration – made grants to states and local governments for	     $3.1   billion</a:t>
            </a:r>
          </a:p>
          <a:p>
            <a:r>
              <a:rPr lang="en-US" dirty="0"/>
              <a:t> </a:t>
            </a:r>
            <a:r>
              <a:rPr lang="en-US" dirty="0" smtClean="0"/>
              <a:t>            direct relief of $34 per family per month 1933-1935					</a:t>
            </a:r>
          </a:p>
          <a:p>
            <a:endParaRPr lang="en-US" dirty="0"/>
          </a:p>
          <a:p>
            <a:r>
              <a:rPr lang="en-US" b="1" dirty="0" smtClean="0"/>
              <a:t>CWA</a:t>
            </a:r>
            <a:r>
              <a:rPr lang="en-US" dirty="0" smtClean="0"/>
              <a:t> – Civil Works Administration – for work programs to create manual labor constructing and		    $818  million </a:t>
            </a:r>
          </a:p>
          <a:p>
            <a:r>
              <a:rPr lang="en-US" dirty="0"/>
              <a:t> </a:t>
            </a:r>
            <a:r>
              <a:rPr lang="en-US" dirty="0" smtClean="0"/>
              <a:t>            repairing buildings and bridges, Nov 1933 to March 1934						</a:t>
            </a:r>
          </a:p>
          <a:p>
            <a:endParaRPr lang="en-US" dirty="0"/>
          </a:p>
          <a:p>
            <a:r>
              <a:rPr lang="en-US" b="1" dirty="0" smtClean="0"/>
              <a:t>WPA</a:t>
            </a:r>
            <a:r>
              <a:rPr lang="en-US" dirty="0" smtClean="0"/>
              <a:t> – Works Progress Administration – paid $80/month per person employed; employed 		    $8.12  billion</a:t>
            </a:r>
          </a:p>
          <a:p>
            <a:r>
              <a:rPr lang="en-US" dirty="0"/>
              <a:t> </a:t>
            </a:r>
            <a:r>
              <a:rPr lang="en-US" dirty="0" smtClean="0"/>
              <a:t>            2 million annually; </a:t>
            </a:r>
            <a:r>
              <a:rPr lang="en-US" dirty="0"/>
              <a:t>It tried to provide one paid job for all families in which </a:t>
            </a:r>
            <a:r>
              <a:rPr lang="en-US" dirty="0" smtClean="0"/>
              <a:t>the breadwinner</a:t>
            </a:r>
          </a:p>
          <a:p>
            <a:r>
              <a:rPr lang="en-US" dirty="0"/>
              <a:t> </a:t>
            </a:r>
            <a:r>
              <a:rPr lang="en-US" dirty="0" smtClean="0"/>
              <a:t>            suffered </a:t>
            </a:r>
            <a:r>
              <a:rPr lang="en-US" dirty="0"/>
              <a:t>long-term unemployment</a:t>
            </a:r>
          </a:p>
        </p:txBody>
      </p:sp>
    </p:spTree>
    <p:extLst>
      <p:ext uri="{BB962C8B-B14F-4D97-AF65-F5344CB8AC3E}">
        <p14:creationId xmlns:p14="http://schemas.microsoft.com/office/powerpoint/2010/main" val="17789917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523220"/>
          </a:xfrm>
          <a:prstGeom prst="rect">
            <a:avLst/>
          </a:prstGeom>
          <a:solidFill>
            <a:srgbClr val="DE9BFF"/>
          </a:solidFill>
        </p:spPr>
        <p:txBody>
          <a:bodyPr wrap="square">
            <a:spAutoFit/>
          </a:bodyPr>
          <a:lstStyle/>
          <a:p>
            <a:pPr marL="457200" indent="-457200" algn="ctr">
              <a:spcBef>
                <a:spcPts val="0"/>
              </a:spcBef>
              <a:buFont typeface="+mj-lt"/>
              <a:buAutoNum type="arabicPeriod" startAt="7"/>
            </a:pPr>
            <a:r>
              <a:rPr lang="en-US" sz="2800" b="1" dirty="0" smtClean="0">
                <a:latin typeface="Courier New" panose="02070309020205020404" pitchFamily="49" charset="0"/>
                <a:cs typeface="Courier New" panose="02070309020205020404" pitchFamily="49" charset="0"/>
              </a:rPr>
              <a:t>FARMERS’ DEBT </a:t>
            </a:r>
            <a:r>
              <a:rPr lang="en-US" sz="2800" b="1" dirty="0">
                <a:latin typeface="Courier New" panose="02070309020205020404" pitchFamily="49" charset="0"/>
                <a:cs typeface="Courier New" panose="02070309020205020404" pitchFamily="49" charset="0"/>
              </a:rPr>
              <a:t>TRAP</a:t>
            </a:r>
          </a:p>
        </p:txBody>
      </p:sp>
      <p:sp>
        <p:nvSpPr>
          <p:cNvPr id="3" name="TextBox 2"/>
          <p:cNvSpPr txBox="1"/>
          <p:nvPr/>
        </p:nvSpPr>
        <p:spPr>
          <a:xfrm>
            <a:off x="0" y="523220"/>
            <a:ext cx="12192000" cy="1015663"/>
          </a:xfrm>
          <a:prstGeom prst="rect">
            <a:avLst/>
          </a:prstGeom>
          <a:solidFill>
            <a:srgbClr val="AFFFFF"/>
          </a:solidFill>
        </p:spPr>
        <p:txBody>
          <a:bodyPr wrap="square" rtlCol="0">
            <a:spAutoFit/>
          </a:bodyPr>
          <a:lstStyle/>
          <a:p>
            <a:pPr algn="ctr"/>
            <a:r>
              <a:rPr lang="en-US" sz="2000" dirty="0" smtClean="0"/>
              <a:t>A rise in commodity prices from 1914 to 1920 had enticed farmers into too much debt.</a:t>
            </a:r>
          </a:p>
          <a:p>
            <a:pPr algn="ctr"/>
            <a:r>
              <a:rPr lang="en-US" sz="2000" dirty="0" smtClean="0"/>
              <a:t>From 1920, farm income and value dropped dramatically, but debt, interest payments, and taxes remained high.</a:t>
            </a:r>
          </a:p>
          <a:p>
            <a:pPr algn="ctr"/>
            <a:r>
              <a:rPr lang="en-US" sz="2000" dirty="0" smtClean="0"/>
              <a:t>The farmers were caught in a debt trap!</a:t>
            </a:r>
            <a:endParaRPr lang="en-US" sz="2000" dirty="0"/>
          </a:p>
        </p:txBody>
      </p:sp>
      <p:sp>
        <p:nvSpPr>
          <p:cNvPr id="4" name="TextBox 3"/>
          <p:cNvSpPr txBox="1"/>
          <p:nvPr/>
        </p:nvSpPr>
        <p:spPr>
          <a:xfrm>
            <a:off x="676856" y="1833503"/>
            <a:ext cx="10838288" cy="3416320"/>
          </a:xfrm>
          <a:prstGeom prst="rect">
            <a:avLst/>
          </a:prstGeom>
          <a:noFill/>
        </p:spPr>
        <p:txBody>
          <a:bodyPr wrap="none" rtlCol="0">
            <a:spAutoFit/>
          </a:bodyPr>
          <a:lstStyle/>
          <a:p>
            <a:r>
              <a:rPr lang="en-US" b="1" dirty="0" smtClean="0"/>
              <a:t>YEAR  	  AVG. FARM VALUE         NET INCOME             TOTAL DEBT 	       MORTGAGE INT             TAXES PER FARM</a:t>
            </a:r>
          </a:p>
          <a:p>
            <a:endParaRPr lang="en-US" b="1" dirty="0"/>
          </a:p>
          <a:p>
            <a:pPr marL="342900" indent="-342900">
              <a:buAutoNum type="arabicPlain" startAt="1920"/>
            </a:pPr>
            <a:r>
              <a:rPr lang="en-US" b="1" dirty="0" smtClean="0"/>
              <a:t>                 $ 10,295		$ 1,199		$ 8,448		$ 574		$483</a:t>
            </a:r>
          </a:p>
          <a:p>
            <a:pPr marL="342900" indent="-342900">
              <a:buAutoNum type="arabicPlain" startAt="1920"/>
            </a:pPr>
            <a:endParaRPr lang="en-US" b="1" dirty="0" smtClean="0"/>
          </a:p>
          <a:p>
            <a:pPr marL="342900" indent="-342900">
              <a:buAutoNum type="arabicPlain" startAt="1923"/>
            </a:pPr>
            <a:r>
              <a:rPr lang="en-US" b="1" dirty="0" smtClean="0"/>
              <a:t>                      8,107                                    781                       10,785		   679		  516</a:t>
            </a:r>
          </a:p>
          <a:p>
            <a:pPr marL="342900" indent="-342900">
              <a:buAutoNum type="arabicPlain" startAt="1923"/>
            </a:pPr>
            <a:endParaRPr lang="en-US" b="1" dirty="0"/>
          </a:p>
          <a:p>
            <a:pPr marL="342900" indent="-342900">
              <a:buAutoNum type="arabicPlain" startAt="1925"/>
            </a:pPr>
            <a:r>
              <a:rPr lang="en-US" b="1" dirty="0" smtClean="0"/>
              <a:t>                      7,764	                     1,041	                     9,912                        612                            517</a:t>
            </a:r>
          </a:p>
          <a:p>
            <a:pPr marL="342900" indent="-342900">
              <a:buAutoNum type="arabicPlain" startAt="1925"/>
            </a:pPr>
            <a:endParaRPr lang="en-US" b="1" dirty="0"/>
          </a:p>
          <a:p>
            <a:r>
              <a:rPr lang="en-US" b="1" dirty="0" smtClean="0"/>
              <a:t>1930                      7,524                                    651                         9,630                        570                            567</a:t>
            </a:r>
          </a:p>
          <a:p>
            <a:endParaRPr lang="en-US" b="1" dirty="0"/>
          </a:p>
          <a:p>
            <a:r>
              <a:rPr lang="en-US" b="1" dirty="0" smtClean="0"/>
              <a:t>1933                      4,569                                    304                        8,466                         472                            398     </a:t>
            </a:r>
          </a:p>
          <a:p>
            <a:pPr marL="800100" lvl="1" indent="-342900">
              <a:buAutoNum type="arabicPlain" startAt="1920"/>
            </a:pPr>
            <a:endParaRPr lang="en-US" b="1" dirty="0"/>
          </a:p>
        </p:txBody>
      </p:sp>
      <p:sp>
        <p:nvSpPr>
          <p:cNvPr id="5" name="Down Arrow 4"/>
          <p:cNvSpPr/>
          <p:nvPr/>
        </p:nvSpPr>
        <p:spPr>
          <a:xfrm>
            <a:off x="2437340" y="5785945"/>
            <a:ext cx="484632" cy="442286"/>
          </a:xfrm>
          <a:prstGeom prst="downArrow">
            <a:avLst/>
          </a:prstGeom>
          <a:solidFill>
            <a:srgbClr val="F0D1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a:off x="4682456" y="5785945"/>
            <a:ext cx="484632" cy="442286"/>
          </a:xfrm>
          <a:prstGeom prst="downArrow">
            <a:avLst/>
          </a:prstGeom>
          <a:solidFill>
            <a:srgbClr val="F0D1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Up Arrow 6"/>
          <p:cNvSpPr/>
          <p:nvPr/>
        </p:nvSpPr>
        <p:spPr>
          <a:xfrm>
            <a:off x="8111568" y="5050080"/>
            <a:ext cx="484632" cy="978408"/>
          </a:xfrm>
          <a:prstGeom prst="upArrow">
            <a:avLst/>
          </a:prstGeom>
          <a:solidFill>
            <a:srgbClr val="B62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Up Arrow 7"/>
          <p:cNvSpPr/>
          <p:nvPr/>
        </p:nvSpPr>
        <p:spPr>
          <a:xfrm>
            <a:off x="6448675" y="5050080"/>
            <a:ext cx="484632" cy="978408"/>
          </a:xfrm>
          <a:prstGeom prst="upArrow">
            <a:avLst/>
          </a:prstGeom>
          <a:solidFill>
            <a:srgbClr val="B62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Up Arrow 8"/>
          <p:cNvSpPr/>
          <p:nvPr/>
        </p:nvSpPr>
        <p:spPr>
          <a:xfrm>
            <a:off x="9961967" y="5050080"/>
            <a:ext cx="484632" cy="978408"/>
          </a:xfrm>
          <a:prstGeom prst="upArrow">
            <a:avLst/>
          </a:prstGeom>
          <a:solidFill>
            <a:srgbClr val="B62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8015490" y="6277280"/>
            <a:ext cx="676788" cy="369332"/>
          </a:xfrm>
          <a:prstGeom prst="rect">
            <a:avLst/>
          </a:prstGeom>
          <a:noFill/>
        </p:spPr>
        <p:txBody>
          <a:bodyPr wrap="none" rtlCol="0">
            <a:spAutoFit/>
          </a:bodyPr>
          <a:lstStyle/>
          <a:p>
            <a:r>
              <a:rPr lang="en-US" dirty="0" smtClean="0"/>
              <a:t>HIGH</a:t>
            </a:r>
            <a:endParaRPr lang="en-US" dirty="0"/>
          </a:p>
        </p:txBody>
      </p:sp>
      <p:sp>
        <p:nvSpPr>
          <p:cNvPr id="11" name="TextBox 10"/>
          <p:cNvSpPr txBox="1"/>
          <p:nvPr/>
        </p:nvSpPr>
        <p:spPr>
          <a:xfrm>
            <a:off x="6354335" y="6277280"/>
            <a:ext cx="676788" cy="369332"/>
          </a:xfrm>
          <a:prstGeom prst="rect">
            <a:avLst/>
          </a:prstGeom>
          <a:noFill/>
        </p:spPr>
        <p:txBody>
          <a:bodyPr wrap="none" rtlCol="0">
            <a:spAutoFit/>
          </a:bodyPr>
          <a:lstStyle/>
          <a:p>
            <a:r>
              <a:rPr lang="en-US" dirty="0" smtClean="0"/>
              <a:t>HIGH</a:t>
            </a:r>
            <a:endParaRPr lang="en-US" dirty="0"/>
          </a:p>
        </p:txBody>
      </p:sp>
      <p:sp>
        <p:nvSpPr>
          <p:cNvPr id="12" name="TextBox 11"/>
          <p:cNvSpPr txBox="1"/>
          <p:nvPr/>
        </p:nvSpPr>
        <p:spPr>
          <a:xfrm>
            <a:off x="9865889" y="6277280"/>
            <a:ext cx="676788" cy="369332"/>
          </a:xfrm>
          <a:prstGeom prst="rect">
            <a:avLst/>
          </a:prstGeom>
          <a:noFill/>
        </p:spPr>
        <p:txBody>
          <a:bodyPr wrap="none" rtlCol="0">
            <a:spAutoFit/>
          </a:bodyPr>
          <a:lstStyle/>
          <a:p>
            <a:r>
              <a:rPr lang="en-US" dirty="0" smtClean="0"/>
              <a:t>HIGH</a:t>
            </a:r>
            <a:endParaRPr lang="en-US" dirty="0"/>
          </a:p>
        </p:txBody>
      </p:sp>
      <p:sp>
        <p:nvSpPr>
          <p:cNvPr id="13" name="TextBox 12"/>
          <p:cNvSpPr txBox="1"/>
          <p:nvPr/>
        </p:nvSpPr>
        <p:spPr>
          <a:xfrm>
            <a:off x="2263965" y="6277280"/>
            <a:ext cx="831381" cy="369332"/>
          </a:xfrm>
          <a:prstGeom prst="rect">
            <a:avLst/>
          </a:prstGeom>
          <a:noFill/>
        </p:spPr>
        <p:txBody>
          <a:bodyPr wrap="none" rtlCol="0">
            <a:spAutoFit/>
          </a:bodyPr>
          <a:lstStyle/>
          <a:p>
            <a:r>
              <a:rPr lang="en-US" dirty="0" smtClean="0"/>
              <a:t>DOWN</a:t>
            </a:r>
            <a:endParaRPr lang="en-US" dirty="0"/>
          </a:p>
        </p:txBody>
      </p:sp>
      <p:sp>
        <p:nvSpPr>
          <p:cNvPr id="15" name="TextBox 14"/>
          <p:cNvSpPr txBox="1"/>
          <p:nvPr/>
        </p:nvSpPr>
        <p:spPr>
          <a:xfrm>
            <a:off x="4507663" y="6277280"/>
            <a:ext cx="831381" cy="369332"/>
          </a:xfrm>
          <a:prstGeom prst="rect">
            <a:avLst/>
          </a:prstGeom>
          <a:noFill/>
        </p:spPr>
        <p:txBody>
          <a:bodyPr wrap="none" rtlCol="0">
            <a:spAutoFit/>
          </a:bodyPr>
          <a:lstStyle/>
          <a:p>
            <a:r>
              <a:rPr lang="en-US" dirty="0" smtClean="0"/>
              <a:t>DOWN</a:t>
            </a:r>
            <a:endParaRPr lang="en-US" dirty="0"/>
          </a:p>
        </p:txBody>
      </p:sp>
    </p:spTree>
    <p:extLst>
      <p:ext uri="{BB962C8B-B14F-4D97-AF65-F5344CB8AC3E}">
        <p14:creationId xmlns:p14="http://schemas.microsoft.com/office/powerpoint/2010/main" val="21705591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7441324" cy="523220"/>
          </a:xfrm>
          <a:prstGeom prst="rect">
            <a:avLst/>
          </a:prstGeom>
          <a:solidFill>
            <a:srgbClr val="DE9BFF"/>
          </a:solidFill>
        </p:spPr>
        <p:txBody>
          <a:bodyPr wrap="square">
            <a:spAutoFit/>
          </a:bodyPr>
          <a:lstStyle/>
          <a:p>
            <a:pPr marL="457200" indent="-457200" algn="ctr">
              <a:spcBef>
                <a:spcPts val="0"/>
              </a:spcBef>
              <a:buFont typeface="+mj-lt"/>
              <a:buAutoNum type="arabicPeriod" startAt="7"/>
            </a:pPr>
            <a:r>
              <a:rPr lang="en-US" sz="2800" b="1" dirty="0" smtClean="0">
                <a:latin typeface="Courier New" panose="02070309020205020404" pitchFamily="49" charset="0"/>
                <a:cs typeface="Courier New" panose="02070309020205020404" pitchFamily="49" charset="0"/>
              </a:rPr>
              <a:t>FARMERS’ DEBT </a:t>
            </a:r>
            <a:r>
              <a:rPr lang="en-US" sz="2800" b="1" dirty="0">
                <a:latin typeface="Courier New" panose="02070309020205020404" pitchFamily="49" charset="0"/>
                <a:cs typeface="Courier New" panose="02070309020205020404" pitchFamily="49" charset="0"/>
              </a:rPr>
              <a:t>TRAP</a:t>
            </a:r>
          </a:p>
        </p:txBody>
      </p:sp>
      <p:sp>
        <p:nvSpPr>
          <p:cNvPr id="3" name="TextBox 2"/>
          <p:cNvSpPr txBox="1"/>
          <p:nvPr/>
        </p:nvSpPr>
        <p:spPr>
          <a:xfrm>
            <a:off x="0" y="523220"/>
            <a:ext cx="7441324" cy="523220"/>
          </a:xfrm>
          <a:prstGeom prst="rect">
            <a:avLst/>
          </a:prstGeom>
          <a:solidFill>
            <a:srgbClr val="AFFFFF"/>
          </a:solidFill>
        </p:spPr>
        <p:txBody>
          <a:bodyPr wrap="square" rtlCol="0">
            <a:spAutoFit/>
          </a:bodyPr>
          <a:lstStyle/>
          <a:p>
            <a:pPr algn="ctr"/>
            <a:r>
              <a:rPr lang="en-US" sz="2800" dirty="0" smtClean="0"/>
              <a:t>Roosevelt’s Programs to Help Farmers</a:t>
            </a:r>
            <a:endParaRPr lang="en-US" sz="2800"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3572" y="-2668"/>
            <a:ext cx="4498428" cy="6860669"/>
          </a:xfrm>
          <a:prstGeom prst="rect">
            <a:avLst/>
          </a:prstGeom>
        </p:spPr>
      </p:pic>
      <p:sp>
        <p:nvSpPr>
          <p:cNvPr id="16" name="TextBox 15"/>
          <p:cNvSpPr txBox="1"/>
          <p:nvPr/>
        </p:nvSpPr>
        <p:spPr>
          <a:xfrm>
            <a:off x="68793" y="1235527"/>
            <a:ext cx="7372531" cy="1846659"/>
          </a:xfrm>
          <a:prstGeom prst="rect">
            <a:avLst/>
          </a:prstGeom>
          <a:noFill/>
        </p:spPr>
        <p:txBody>
          <a:bodyPr wrap="none" rtlCol="0">
            <a:spAutoFit/>
          </a:bodyPr>
          <a:lstStyle/>
          <a:p>
            <a:r>
              <a:rPr lang="en-US" sz="2400" b="1" dirty="0" smtClean="0"/>
              <a:t>1935-33 Resettlement Administration </a:t>
            </a:r>
            <a:r>
              <a:rPr lang="en-US" dirty="0" smtClean="0"/>
              <a:t>- </a:t>
            </a:r>
            <a:r>
              <a:rPr lang="en-US" dirty="0"/>
              <a:t>relocated </a:t>
            </a:r>
            <a:r>
              <a:rPr lang="en-US" dirty="0" smtClean="0"/>
              <a:t>struggling</a:t>
            </a:r>
          </a:p>
          <a:p>
            <a:r>
              <a:rPr lang="en-US" dirty="0" smtClean="0"/>
              <a:t>urban and rural </a:t>
            </a:r>
            <a:r>
              <a:rPr lang="en-US" dirty="0"/>
              <a:t>families to communities planned by the federal </a:t>
            </a:r>
            <a:r>
              <a:rPr lang="en-US" dirty="0" smtClean="0"/>
              <a:t>government;</a:t>
            </a:r>
          </a:p>
          <a:p>
            <a:r>
              <a:rPr lang="en-US" dirty="0" smtClean="0"/>
              <a:t>built </a:t>
            </a:r>
            <a:r>
              <a:rPr lang="en-US" dirty="0"/>
              <a:t>relief camps in California </a:t>
            </a:r>
            <a:r>
              <a:rPr lang="en-US" dirty="0" smtClean="0"/>
              <a:t>for migratory workers, especially refugees</a:t>
            </a:r>
          </a:p>
          <a:p>
            <a:r>
              <a:rPr lang="en-US" dirty="0" smtClean="0"/>
              <a:t>from </a:t>
            </a:r>
            <a:r>
              <a:rPr lang="en-US" dirty="0"/>
              <a:t>the </a:t>
            </a:r>
            <a:r>
              <a:rPr lang="en-US" dirty="0" smtClean="0"/>
              <a:t>drought-struck Dust Bowl of </a:t>
            </a:r>
            <a:r>
              <a:rPr lang="en-US" dirty="0"/>
              <a:t>the </a:t>
            </a:r>
            <a:r>
              <a:rPr lang="en-US" dirty="0" smtClean="0"/>
              <a:t>Southwest.</a:t>
            </a:r>
          </a:p>
          <a:p>
            <a:endParaRPr lang="en-US" dirty="0"/>
          </a:p>
          <a:p>
            <a:endParaRPr lang="en-US" dirty="0"/>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86" y="3537630"/>
            <a:ext cx="5132226" cy="3355785"/>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2516" y="2547915"/>
            <a:ext cx="3431056" cy="2309836"/>
          </a:xfrm>
          <a:prstGeom prst="rect">
            <a:avLst/>
          </a:prstGeom>
        </p:spPr>
      </p:pic>
    </p:spTree>
    <p:extLst>
      <p:ext uri="{BB962C8B-B14F-4D97-AF65-F5344CB8AC3E}">
        <p14:creationId xmlns:p14="http://schemas.microsoft.com/office/powerpoint/2010/main" val="28876973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523220"/>
          </a:xfrm>
          <a:prstGeom prst="rect">
            <a:avLst/>
          </a:prstGeom>
          <a:solidFill>
            <a:srgbClr val="DE9BFF"/>
          </a:solidFill>
        </p:spPr>
        <p:txBody>
          <a:bodyPr wrap="square">
            <a:spAutoFit/>
          </a:bodyPr>
          <a:lstStyle/>
          <a:p>
            <a:pPr marL="457200" indent="-457200" algn="ctr">
              <a:spcBef>
                <a:spcPts val="0"/>
              </a:spcBef>
              <a:buFont typeface="+mj-lt"/>
              <a:buAutoNum type="arabicPeriod" startAt="7"/>
            </a:pPr>
            <a:r>
              <a:rPr lang="en-US" sz="2800" b="1" dirty="0" smtClean="0">
                <a:latin typeface="Courier New" panose="02070309020205020404" pitchFamily="49" charset="0"/>
                <a:cs typeface="Courier New" panose="02070309020205020404" pitchFamily="49" charset="0"/>
              </a:rPr>
              <a:t>FARMERS’ DEBT </a:t>
            </a:r>
            <a:r>
              <a:rPr lang="en-US" sz="2800" b="1" dirty="0">
                <a:latin typeface="Courier New" panose="02070309020205020404" pitchFamily="49" charset="0"/>
                <a:cs typeface="Courier New" panose="02070309020205020404" pitchFamily="49" charset="0"/>
              </a:rPr>
              <a:t>TRAP</a:t>
            </a:r>
          </a:p>
        </p:txBody>
      </p:sp>
      <p:sp>
        <p:nvSpPr>
          <p:cNvPr id="3" name="TextBox 2"/>
          <p:cNvSpPr txBox="1"/>
          <p:nvPr/>
        </p:nvSpPr>
        <p:spPr>
          <a:xfrm>
            <a:off x="0" y="523220"/>
            <a:ext cx="12192000" cy="523220"/>
          </a:xfrm>
          <a:prstGeom prst="rect">
            <a:avLst/>
          </a:prstGeom>
          <a:solidFill>
            <a:srgbClr val="AFFFFF"/>
          </a:solidFill>
        </p:spPr>
        <p:txBody>
          <a:bodyPr wrap="square" rtlCol="0">
            <a:spAutoFit/>
          </a:bodyPr>
          <a:lstStyle/>
          <a:p>
            <a:pPr algn="ctr"/>
            <a:r>
              <a:rPr lang="en-US" sz="2800" dirty="0" smtClean="0"/>
              <a:t>Roosevelt’s Programs to Help Farmers</a:t>
            </a:r>
            <a:endParaRPr lang="en-US" sz="2800" dirty="0"/>
          </a:p>
        </p:txBody>
      </p:sp>
      <p:sp>
        <p:nvSpPr>
          <p:cNvPr id="16" name="TextBox 15"/>
          <p:cNvSpPr txBox="1"/>
          <p:nvPr/>
        </p:nvSpPr>
        <p:spPr>
          <a:xfrm>
            <a:off x="0" y="1046440"/>
            <a:ext cx="12192000" cy="646331"/>
          </a:xfrm>
          <a:prstGeom prst="rect">
            <a:avLst/>
          </a:prstGeom>
          <a:solidFill>
            <a:srgbClr val="F5E1FF"/>
          </a:solidFill>
        </p:spPr>
        <p:txBody>
          <a:bodyPr wrap="square" rtlCol="0">
            <a:spAutoFit/>
          </a:bodyPr>
          <a:lstStyle/>
          <a:p>
            <a:pPr algn="ctr"/>
            <a:r>
              <a:rPr lang="en-US" b="1" dirty="0" smtClean="0"/>
              <a:t>Bankhead–Jones </a:t>
            </a:r>
            <a:r>
              <a:rPr lang="en-US" b="1" dirty="0"/>
              <a:t>Farm Tenant Act of </a:t>
            </a:r>
            <a:r>
              <a:rPr lang="en-US" b="1" dirty="0" smtClean="0"/>
              <a:t>1937 (July </a:t>
            </a:r>
            <a:r>
              <a:rPr lang="en-US" b="1" dirty="0"/>
              <a:t>22, </a:t>
            </a:r>
            <a:r>
              <a:rPr lang="en-US" b="1" dirty="0" smtClean="0"/>
              <a:t>1937)</a:t>
            </a:r>
          </a:p>
          <a:p>
            <a:pPr algn="ctr"/>
            <a:r>
              <a:rPr lang="en-US" b="1" dirty="0" smtClean="0"/>
              <a:t>Supervised Credit  of $2 billion offered to bankrupt farmers – modest credit to assist tenant farmers to purchase land</a:t>
            </a:r>
            <a:endParaRPr lang="en-US"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60113"/>
            <a:ext cx="7516274" cy="232442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32520" y="3221736"/>
            <a:ext cx="3459480" cy="363626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4432" y="3909848"/>
            <a:ext cx="2838087" cy="294815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9062" y="4143322"/>
            <a:ext cx="3545369" cy="2714678"/>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999632"/>
            <a:ext cx="2349061" cy="1858368"/>
          </a:xfrm>
          <a:prstGeom prst="rect">
            <a:avLst/>
          </a:prstGeom>
        </p:spPr>
      </p:pic>
      <p:sp>
        <p:nvSpPr>
          <p:cNvPr id="10" name="TextBox 9"/>
          <p:cNvSpPr txBox="1"/>
          <p:nvPr/>
        </p:nvSpPr>
        <p:spPr>
          <a:xfrm>
            <a:off x="8466083" y="2509464"/>
            <a:ext cx="3367140" cy="461665"/>
          </a:xfrm>
          <a:prstGeom prst="rect">
            <a:avLst/>
          </a:prstGeom>
          <a:solidFill>
            <a:srgbClr val="F5E1FF"/>
          </a:solidFill>
        </p:spPr>
        <p:txBody>
          <a:bodyPr wrap="none" rtlCol="0">
            <a:spAutoFit/>
          </a:bodyPr>
          <a:lstStyle/>
          <a:p>
            <a:r>
              <a:rPr lang="en-US" sz="2400" dirty="0" smtClean="0"/>
              <a:t>TENANT FARMERS IN U.S.</a:t>
            </a:r>
            <a:endParaRPr lang="en-US" sz="2400" dirty="0"/>
          </a:p>
        </p:txBody>
      </p:sp>
    </p:spTree>
    <p:extLst>
      <p:ext uri="{BB962C8B-B14F-4D97-AF65-F5344CB8AC3E}">
        <p14:creationId xmlns:p14="http://schemas.microsoft.com/office/powerpoint/2010/main" val="1266795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584775"/>
          </a:xfrm>
          <a:prstGeom prst="rect">
            <a:avLst/>
          </a:prstGeom>
          <a:solidFill>
            <a:srgbClr val="B2B5F8"/>
          </a:solidFill>
        </p:spPr>
        <p:txBody>
          <a:bodyPr wrap="square">
            <a:spAutoFit/>
          </a:bodyPr>
          <a:lstStyle/>
          <a:p>
            <a:pPr marL="457200" indent="-457200" algn="ctr">
              <a:spcBef>
                <a:spcPts val="0"/>
              </a:spcBef>
              <a:buFont typeface="+mj-lt"/>
              <a:buAutoNum type="arabicPeriod" startAt="8"/>
            </a:pPr>
            <a:r>
              <a:rPr lang="en-US" sz="3200" b="1" dirty="0" smtClean="0">
                <a:latin typeface="Courier New" panose="02070309020205020404" pitchFamily="49" charset="0"/>
                <a:cs typeface="Courier New" panose="02070309020205020404" pitchFamily="49" charset="0"/>
              </a:rPr>
              <a:t>  AT </a:t>
            </a:r>
            <a:r>
              <a:rPr lang="en-US" sz="3200" b="1" dirty="0">
                <a:latin typeface="Courier New" panose="02070309020205020404" pitchFamily="49" charset="0"/>
                <a:cs typeface="Courier New" panose="02070309020205020404" pitchFamily="49" charset="0"/>
              </a:rPr>
              <a:t>LEAST THE GOVERNMENT </a:t>
            </a:r>
            <a:r>
              <a:rPr lang="en-US" sz="3200" b="1" dirty="0" smtClean="0">
                <a:latin typeface="Courier New" panose="02070309020205020404" pitchFamily="49" charset="0"/>
                <a:cs typeface="Courier New" panose="02070309020205020404" pitchFamily="49" charset="0"/>
              </a:rPr>
              <a:t>ACTED !</a:t>
            </a:r>
            <a:endParaRPr lang="en-US" sz="3200" b="1" dirty="0">
              <a:latin typeface="Courier New" panose="02070309020205020404" pitchFamily="49" charset="0"/>
              <a:cs typeface="Courier New" panose="02070309020205020404" pitchFamily="49" charset="0"/>
            </a:endParaRPr>
          </a:p>
        </p:txBody>
      </p:sp>
      <p:sp>
        <p:nvSpPr>
          <p:cNvPr id="3" name="TextBox 2"/>
          <p:cNvSpPr txBox="1"/>
          <p:nvPr/>
        </p:nvSpPr>
        <p:spPr>
          <a:xfrm>
            <a:off x="15766" y="584775"/>
            <a:ext cx="12192000" cy="2677656"/>
          </a:xfrm>
          <a:prstGeom prst="rect">
            <a:avLst/>
          </a:prstGeom>
          <a:noFill/>
        </p:spPr>
        <p:txBody>
          <a:bodyPr wrap="square" rtlCol="0">
            <a:spAutoFit/>
          </a:bodyPr>
          <a:lstStyle/>
          <a:p>
            <a:pPr algn="ctr"/>
            <a:r>
              <a:rPr lang="en-US" sz="2400" dirty="0" smtClean="0"/>
              <a:t>MONETARY POWER SHOULD ALWAYS RESIDE IN THE GOVERNMENT</a:t>
            </a:r>
          </a:p>
          <a:p>
            <a:endParaRPr lang="en-US" sz="2400" dirty="0" smtClean="0"/>
          </a:p>
          <a:p>
            <a:r>
              <a:rPr lang="en-US" sz="2400" dirty="0" smtClean="0"/>
              <a:t>The cause of the Great Depression was monetary and its solution needed to be monetary.</a:t>
            </a:r>
          </a:p>
          <a:p>
            <a:endParaRPr lang="en-US" sz="2400" dirty="0"/>
          </a:p>
          <a:p>
            <a:r>
              <a:rPr lang="en-US" sz="2400" dirty="0" smtClean="0"/>
              <a:t>Because monetary control was exercised by the private Federal Reserve System, the government had to “borrow money” created by the Federal Reserve System to pay for its programs, instead of creating money itself.     But at least the government acted!</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66" y="3293512"/>
            <a:ext cx="3767958" cy="356448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8896" y="3847206"/>
            <a:ext cx="3528102" cy="264902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2170" y="3287478"/>
            <a:ext cx="4609829" cy="3570522"/>
          </a:xfrm>
          <a:prstGeom prst="rect">
            <a:avLst/>
          </a:prstGeom>
        </p:spPr>
      </p:pic>
    </p:spTree>
    <p:extLst>
      <p:ext uri="{BB962C8B-B14F-4D97-AF65-F5344CB8AC3E}">
        <p14:creationId xmlns:p14="http://schemas.microsoft.com/office/powerpoint/2010/main" val="11662139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584775"/>
          </a:xfrm>
          <a:prstGeom prst="rect">
            <a:avLst/>
          </a:prstGeom>
          <a:solidFill>
            <a:srgbClr val="B2B5F8"/>
          </a:solidFill>
        </p:spPr>
        <p:txBody>
          <a:bodyPr wrap="square">
            <a:spAutoFit/>
          </a:bodyPr>
          <a:lstStyle/>
          <a:p>
            <a:pPr marL="457200" indent="-457200" algn="ctr">
              <a:spcBef>
                <a:spcPts val="0"/>
              </a:spcBef>
              <a:buFont typeface="+mj-lt"/>
              <a:buAutoNum type="arabicPeriod" startAt="8"/>
            </a:pPr>
            <a:r>
              <a:rPr lang="en-US" sz="3200" b="1" dirty="0" smtClean="0">
                <a:latin typeface="Courier New" panose="02070309020205020404" pitchFamily="49" charset="0"/>
                <a:cs typeface="Courier New" panose="02070309020205020404" pitchFamily="49" charset="0"/>
              </a:rPr>
              <a:t>  AT </a:t>
            </a:r>
            <a:r>
              <a:rPr lang="en-US" sz="3200" b="1" dirty="0">
                <a:latin typeface="Courier New" panose="02070309020205020404" pitchFamily="49" charset="0"/>
                <a:cs typeface="Courier New" panose="02070309020205020404" pitchFamily="49" charset="0"/>
              </a:rPr>
              <a:t>LEAST THE GOVERNMENT </a:t>
            </a:r>
            <a:r>
              <a:rPr lang="en-US" sz="3200" b="1" dirty="0" smtClean="0">
                <a:latin typeface="Courier New" panose="02070309020205020404" pitchFamily="49" charset="0"/>
                <a:cs typeface="Courier New" panose="02070309020205020404" pitchFamily="49" charset="0"/>
              </a:rPr>
              <a:t>ACTED !</a:t>
            </a:r>
            <a:endParaRPr lang="en-US" sz="3200" b="1" dirty="0">
              <a:latin typeface="Courier New" panose="02070309020205020404" pitchFamily="49" charset="0"/>
              <a:cs typeface="Courier New" panose="02070309020205020404" pitchFamily="49" charset="0"/>
            </a:endParaRPr>
          </a:p>
        </p:txBody>
      </p:sp>
      <p:sp>
        <p:nvSpPr>
          <p:cNvPr id="3" name="TextBox 2"/>
          <p:cNvSpPr txBox="1"/>
          <p:nvPr/>
        </p:nvSpPr>
        <p:spPr>
          <a:xfrm>
            <a:off x="15766" y="584775"/>
            <a:ext cx="12192000" cy="830997"/>
          </a:xfrm>
          <a:prstGeom prst="rect">
            <a:avLst/>
          </a:prstGeom>
          <a:solidFill>
            <a:srgbClr val="B2B5F8"/>
          </a:solidFill>
        </p:spPr>
        <p:txBody>
          <a:bodyPr wrap="square" rtlCol="0">
            <a:spAutoFit/>
          </a:bodyPr>
          <a:lstStyle/>
          <a:p>
            <a:pPr algn="ctr"/>
            <a:r>
              <a:rPr lang="en-US" sz="2400" b="1" dirty="0" smtClean="0"/>
              <a:t>WHY MONETARY POWER SHOULD ALWAYS RESIDE IN THE GOVERNMENT</a:t>
            </a:r>
          </a:p>
          <a:p>
            <a:pPr algn="ctr"/>
            <a:r>
              <a:rPr lang="en-US" sz="2400" b="1" dirty="0" smtClean="0"/>
              <a:t>AN EXAMPLE FROM 1932</a:t>
            </a:r>
          </a:p>
        </p:txBody>
      </p:sp>
      <p:sp>
        <p:nvSpPr>
          <p:cNvPr id="7" name="TextBox 6"/>
          <p:cNvSpPr txBox="1"/>
          <p:nvPr/>
        </p:nvSpPr>
        <p:spPr>
          <a:xfrm>
            <a:off x="15766" y="1552387"/>
            <a:ext cx="12176234" cy="5324535"/>
          </a:xfrm>
          <a:prstGeom prst="rect">
            <a:avLst/>
          </a:prstGeom>
          <a:solidFill>
            <a:srgbClr val="E1EBFF"/>
          </a:solidFill>
        </p:spPr>
        <p:txBody>
          <a:bodyPr wrap="square" rtlCol="0">
            <a:spAutoFit/>
          </a:bodyPr>
          <a:lstStyle/>
          <a:p>
            <a:r>
              <a:rPr lang="en-US" dirty="0" smtClean="0"/>
              <a:t>In 1932, with the state of credit and banks deteriorating, the private Federal Reserve System began to speak of buying securities through the Open Market Purchase Program.  This would create bank reserves.   Approval of buying $25 million a week was authorized by the Open Market Policy Conference.  This was indeed modest.</a:t>
            </a:r>
          </a:p>
          <a:p>
            <a:endParaRPr lang="en-US" dirty="0"/>
          </a:p>
          <a:p>
            <a:r>
              <a:rPr lang="en-US" dirty="0" smtClean="0"/>
              <a:t>“That modest program would very likely never have been expanded into a major one, or perhaps even carried out, if it had not been for direct and indirect pressure from Congress.  Harrison [Pres., NY Fed Bank] told the executive committee of his directors on April 4 that apparently ‘the only way to forestall some sort of radical financial legislation by Congress, is to go further and faster with our own program.’</a:t>
            </a:r>
          </a:p>
          <a:p>
            <a:endParaRPr lang="en-US" dirty="0"/>
          </a:p>
          <a:p>
            <a:r>
              <a:rPr lang="en-US" dirty="0" smtClean="0"/>
              <a:t>Governor  Meyer [of the Fed Reserve Board]  ‘called attention, merely as a matter of information, to the fact that a resolution had been offered in the Senate asking the Federal Reserve Board to state its program…   he believed the time had come when the System might be expected to use its powers more fully in an effort to stop the credit decline.</a:t>
            </a:r>
          </a:p>
          <a:p>
            <a:endParaRPr lang="en-US" dirty="0"/>
          </a:p>
          <a:p>
            <a:r>
              <a:rPr lang="en-US" dirty="0" smtClean="0"/>
              <a:t>After the initial program was voted on April 12 [1932], the System bought $100 million of government securities per week for five week… </a:t>
            </a:r>
          </a:p>
          <a:p>
            <a:endParaRPr lang="en-US" dirty="0"/>
          </a:p>
          <a:p>
            <a:r>
              <a:rPr lang="en-US" dirty="0" smtClean="0"/>
              <a:t>Freed from Congressional pressure – Congress adjourned on July 16 – the Conference lapsed into its earlier pattern.  The program adopted was a minimum face-saving program, and was carried out at nearly the minimum level consistent with the letter of the recommendation. ’ “                                                                                                   </a:t>
            </a:r>
            <a:r>
              <a:rPr lang="en-US" sz="1600" dirty="0" smtClean="0"/>
              <a:t>Friedman &amp; Schwarz, pp. 384-385</a:t>
            </a:r>
            <a:endParaRPr lang="en-US" sz="1600" dirty="0"/>
          </a:p>
        </p:txBody>
      </p:sp>
    </p:spTree>
    <p:extLst>
      <p:ext uri="{BB962C8B-B14F-4D97-AF65-F5344CB8AC3E}">
        <p14:creationId xmlns:p14="http://schemas.microsoft.com/office/powerpoint/2010/main" val="15279466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584775"/>
          </a:xfrm>
          <a:prstGeom prst="rect">
            <a:avLst/>
          </a:prstGeom>
          <a:solidFill>
            <a:srgbClr val="66FF33"/>
          </a:solidFill>
        </p:spPr>
        <p:txBody>
          <a:bodyPr wrap="square">
            <a:spAutoFit/>
          </a:bodyPr>
          <a:lstStyle/>
          <a:p>
            <a:pPr marL="457200" indent="-457200" algn="ctr">
              <a:spcBef>
                <a:spcPts val="0"/>
              </a:spcBef>
              <a:buFont typeface="+mj-lt"/>
              <a:buAutoNum type="arabicPeriod"/>
            </a:pPr>
            <a:r>
              <a:rPr lang="en-US" sz="3200" b="1" dirty="0" smtClean="0">
                <a:latin typeface="Courier New" panose="02070309020205020404" pitchFamily="49" charset="0"/>
                <a:cs typeface="Courier New" panose="02070309020205020404" pitchFamily="49" charset="0"/>
              </a:rPr>
              <a:t> Another </a:t>
            </a:r>
            <a:r>
              <a:rPr lang="en-US" sz="3200" b="1" dirty="0">
                <a:latin typeface="Courier New" panose="02070309020205020404" pitchFamily="49" charset="0"/>
                <a:cs typeface="Courier New" panose="02070309020205020404" pitchFamily="49" charset="0"/>
              </a:rPr>
              <a:t>Greenback is Needed</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422" y="1404583"/>
            <a:ext cx="1277007" cy="1730342"/>
          </a:xfrm>
          <a:prstGeom prst="rect">
            <a:avLst/>
          </a:prstGeom>
        </p:spPr>
      </p:pic>
      <p:sp>
        <p:nvSpPr>
          <p:cNvPr id="5" name="TextBox 4"/>
          <p:cNvSpPr txBox="1"/>
          <p:nvPr/>
        </p:nvSpPr>
        <p:spPr>
          <a:xfrm>
            <a:off x="1660237" y="1776941"/>
            <a:ext cx="4430108" cy="1200329"/>
          </a:xfrm>
          <a:prstGeom prst="rect">
            <a:avLst/>
          </a:prstGeom>
          <a:noFill/>
        </p:spPr>
        <p:txBody>
          <a:bodyPr wrap="square" rtlCol="0">
            <a:spAutoFit/>
          </a:bodyPr>
          <a:lstStyle/>
          <a:p>
            <a:r>
              <a:rPr lang="en-US" dirty="0" smtClean="0"/>
              <a:t>John Maynard Keynes had a small excuse for his ignorance of government money –  England  had hardly any history of it since 1694.</a:t>
            </a:r>
            <a:endParaRPr lang="en-US" dirty="0"/>
          </a:p>
        </p:txBody>
      </p:sp>
      <p:pic>
        <p:nvPicPr>
          <p:cNvPr id="6" name="Picture 5"/>
          <p:cNvPicPr>
            <a:picLocks noChangeAspect="1"/>
          </p:cNvPicPr>
          <p:nvPr/>
        </p:nvPicPr>
        <p:blipFill>
          <a:blip r:embed="rId3"/>
          <a:stretch>
            <a:fillRect/>
          </a:stretch>
        </p:blipFill>
        <p:spPr>
          <a:xfrm>
            <a:off x="173422" y="3527612"/>
            <a:ext cx="2276475" cy="1266825"/>
          </a:xfrm>
          <a:prstGeom prst="rect">
            <a:avLst/>
          </a:prstGeom>
        </p:spPr>
      </p:pic>
      <p:sp>
        <p:nvSpPr>
          <p:cNvPr id="7" name="TextBox 6"/>
          <p:cNvSpPr txBox="1"/>
          <p:nvPr/>
        </p:nvSpPr>
        <p:spPr>
          <a:xfrm>
            <a:off x="173423" y="4911114"/>
            <a:ext cx="5360276" cy="1477328"/>
          </a:xfrm>
          <a:prstGeom prst="rect">
            <a:avLst/>
          </a:prstGeom>
          <a:noFill/>
        </p:spPr>
        <p:txBody>
          <a:bodyPr wrap="square" rtlCol="0">
            <a:spAutoFit/>
          </a:bodyPr>
          <a:lstStyle/>
          <a:p>
            <a:r>
              <a:rPr lang="en-US" dirty="0" smtClean="0"/>
              <a:t>Because of the “purposeful neglect of the historical study of economics and economic thought, most of them were (and still are) as ignorant of the history of the Greenbacks as the English economists are.”   					</a:t>
            </a:r>
            <a:r>
              <a:rPr lang="en-US" sz="1600" dirty="0" err="1" smtClean="0"/>
              <a:t>Zarlenga</a:t>
            </a:r>
            <a:r>
              <a:rPr lang="en-US" sz="1600" dirty="0" smtClean="0"/>
              <a:t>, p. 560</a:t>
            </a:r>
            <a:endParaRPr lang="en-US" sz="1600"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6303" y="1584182"/>
            <a:ext cx="6295698" cy="5273819"/>
          </a:xfrm>
          <a:prstGeom prst="rect">
            <a:avLst/>
          </a:prstGeom>
        </p:spPr>
      </p:pic>
      <p:sp>
        <p:nvSpPr>
          <p:cNvPr id="9" name="TextBox 8"/>
          <p:cNvSpPr txBox="1"/>
          <p:nvPr/>
        </p:nvSpPr>
        <p:spPr>
          <a:xfrm>
            <a:off x="-11309" y="581763"/>
            <a:ext cx="12203309" cy="461665"/>
          </a:xfrm>
          <a:prstGeom prst="rect">
            <a:avLst/>
          </a:prstGeom>
          <a:solidFill>
            <a:srgbClr val="66FF33"/>
          </a:solidFill>
        </p:spPr>
        <p:txBody>
          <a:bodyPr wrap="square" rtlCol="0">
            <a:spAutoFit/>
          </a:bodyPr>
          <a:lstStyle/>
          <a:p>
            <a:pPr algn="ctr"/>
            <a:r>
              <a:rPr lang="en-US" sz="2400" b="1" dirty="0" smtClean="0"/>
              <a:t>ECONOMISTS WERE UNAWARE OF THE HISTORY OF GREENBACK DEBT-FREE MONEY</a:t>
            </a:r>
            <a:endParaRPr lang="en-US" sz="2400" b="1" dirty="0"/>
          </a:p>
        </p:txBody>
      </p:sp>
    </p:spTree>
    <p:extLst>
      <p:ext uri="{BB962C8B-B14F-4D97-AF65-F5344CB8AC3E}">
        <p14:creationId xmlns:p14="http://schemas.microsoft.com/office/powerpoint/2010/main" val="33161877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584775"/>
          </a:xfrm>
          <a:prstGeom prst="rect">
            <a:avLst/>
          </a:prstGeom>
          <a:solidFill>
            <a:srgbClr val="66FF33"/>
          </a:solidFill>
        </p:spPr>
        <p:txBody>
          <a:bodyPr wrap="square">
            <a:spAutoFit/>
          </a:bodyPr>
          <a:lstStyle/>
          <a:p>
            <a:pPr marL="457200" indent="-457200" algn="ctr">
              <a:spcBef>
                <a:spcPts val="0"/>
              </a:spcBef>
              <a:buFont typeface="+mj-lt"/>
              <a:buAutoNum type="arabicPeriod"/>
            </a:pPr>
            <a:r>
              <a:rPr lang="en-US" sz="3200" b="1" dirty="0" smtClean="0">
                <a:latin typeface="Courier New" panose="02070309020205020404" pitchFamily="49" charset="0"/>
                <a:cs typeface="Courier New" panose="02070309020205020404" pitchFamily="49" charset="0"/>
              </a:rPr>
              <a:t> Another </a:t>
            </a:r>
            <a:r>
              <a:rPr lang="en-US" sz="3200" b="1" dirty="0">
                <a:latin typeface="Courier New" panose="02070309020205020404" pitchFamily="49" charset="0"/>
                <a:cs typeface="Courier New" panose="02070309020205020404" pitchFamily="49" charset="0"/>
              </a:rPr>
              <a:t>Greenback is Needed</a:t>
            </a:r>
          </a:p>
        </p:txBody>
      </p:sp>
      <p:sp>
        <p:nvSpPr>
          <p:cNvPr id="4" name="TextBox 3"/>
          <p:cNvSpPr txBox="1"/>
          <p:nvPr/>
        </p:nvSpPr>
        <p:spPr>
          <a:xfrm>
            <a:off x="0" y="584775"/>
            <a:ext cx="12192000" cy="646331"/>
          </a:xfrm>
          <a:prstGeom prst="rect">
            <a:avLst/>
          </a:prstGeom>
          <a:solidFill>
            <a:srgbClr val="66FF33"/>
          </a:solidFill>
        </p:spPr>
        <p:txBody>
          <a:bodyPr wrap="square" rtlCol="0">
            <a:spAutoFit/>
          </a:bodyPr>
          <a:lstStyle/>
          <a:p>
            <a:pPr algn="ctr"/>
            <a:r>
              <a:rPr lang="en-US" sz="3600" dirty="0" smtClean="0"/>
              <a:t>BUT NOT ALL AMERICAN ECONOMISTS WERE IGNORANT</a:t>
            </a:r>
            <a:endParaRPr lang="en-US" sz="3600" dirty="0"/>
          </a:p>
        </p:txBody>
      </p:sp>
      <p:sp>
        <p:nvSpPr>
          <p:cNvPr id="9" name="Rectangle 8"/>
          <p:cNvSpPr/>
          <p:nvPr/>
        </p:nvSpPr>
        <p:spPr>
          <a:xfrm>
            <a:off x="289034" y="1565389"/>
            <a:ext cx="11724289" cy="2308324"/>
          </a:xfrm>
          <a:prstGeom prst="rect">
            <a:avLst/>
          </a:prstGeom>
        </p:spPr>
        <p:txBody>
          <a:bodyPr wrap="square">
            <a:spAutoFit/>
          </a:bodyPr>
          <a:lstStyle/>
          <a:p>
            <a:r>
              <a:rPr lang="en-US" dirty="0"/>
              <a:t>The </a:t>
            </a:r>
            <a:r>
              <a:rPr lang="en-US" dirty="0" smtClean="0"/>
              <a:t>CHICAGO PLAN </a:t>
            </a:r>
            <a:r>
              <a:rPr lang="en-US" dirty="0"/>
              <a:t>was a </a:t>
            </a:r>
            <a:r>
              <a:rPr lang="en-US" dirty="0" smtClean="0"/>
              <a:t>banking reform for full-reserve banking, suggested by University of Chicago </a:t>
            </a:r>
            <a:r>
              <a:rPr lang="en-US" dirty="0"/>
              <a:t>economists in the wake of </a:t>
            </a:r>
            <a:r>
              <a:rPr lang="en-US" dirty="0" smtClean="0"/>
              <a:t>the Great Depression.    A </a:t>
            </a:r>
            <a:r>
              <a:rPr lang="en-US" dirty="0"/>
              <a:t>six-page memorandum </a:t>
            </a:r>
            <a:r>
              <a:rPr lang="en-US" dirty="0" smtClean="0"/>
              <a:t>was </a:t>
            </a:r>
            <a:r>
              <a:rPr lang="en-US" dirty="0"/>
              <a:t>given limited and confidential distribution to about 40 individuals on March 16, </a:t>
            </a:r>
            <a:r>
              <a:rPr lang="en-US" dirty="0" smtClean="0"/>
              <a:t>1933; it was also given to President Roosevelt as a way to reform the fractional reserve system with full reserves, doing away with private, debt-money creation. </a:t>
            </a:r>
            <a:r>
              <a:rPr lang="en-US" dirty="0"/>
              <a:t>The plan was supported by such notable economists </a:t>
            </a:r>
            <a:r>
              <a:rPr lang="en-US" dirty="0" smtClean="0"/>
              <a:t>as Frank Knight, Lloyd </a:t>
            </a:r>
            <a:r>
              <a:rPr lang="en-US" dirty="0"/>
              <a:t>W. Mints</a:t>
            </a:r>
            <a:r>
              <a:rPr lang="en-US" dirty="0" smtClean="0"/>
              <a:t>, Henry Schultz, Henry Simons, Paul Douglas and more.</a:t>
            </a:r>
          </a:p>
          <a:p>
            <a:endParaRPr lang="en-US" dirty="0"/>
          </a:p>
          <a:p>
            <a:r>
              <a:rPr lang="en-US" dirty="0" smtClean="0"/>
              <a:t>Full reserve </a:t>
            </a:r>
            <a:r>
              <a:rPr lang="en-US" dirty="0"/>
              <a:t>banks are required to keep the full amount of </a:t>
            </a:r>
            <a:r>
              <a:rPr lang="en-US" dirty="0" smtClean="0"/>
              <a:t>each depositor’s funds in cash, </a:t>
            </a:r>
            <a:r>
              <a:rPr lang="en-US" dirty="0"/>
              <a:t>ready for immediate withdrawal on demand.</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7616" y="3873713"/>
            <a:ext cx="5276850" cy="2657475"/>
          </a:xfrm>
          <a:prstGeom prst="rect">
            <a:avLst/>
          </a:prstGeom>
        </p:spPr>
      </p:pic>
      <p:sp>
        <p:nvSpPr>
          <p:cNvPr id="11" name="TextBox 10"/>
          <p:cNvSpPr txBox="1"/>
          <p:nvPr/>
        </p:nvSpPr>
        <p:spPr>
          <a:xfrm>
            <a:off x="2806262" y="4603531"/>
            <a:ext cx="3045962" cy="923330"/>
          </a:xfrm>
          <a:prstGeom prst="rect">
            <a:avLst/>
          </a:prstGeom>
          <a:noFill/>
        </p:spPr>
        <p:txBody>
          <a:bodyPr wrap="none" rtlCol="0">
            <a:spAutoFit/>
          </a:bodyPr>
          <a:lstStyle/>
          <a:p>
            <a:r>
              <a:rPr lang="en-US" dirty="0" smtClean="0"/>
              <a:t>Today’s plan for</a:t>
            </a:r>
          </a:p>
          <a:p>
            <a:r>
              <a:rPr lang="en-US" dirty="0" smtClean="0"/>
              <a:t>full reserve banking….</a:t>
            </a:r>
          </a:p>
          <a:p>
            <a:r>
              <a:rPr lang="en-US" dirty="0" smtClean="0"/>
              <a:t>THE CHICAGO PLAN REVISITED</a:t>
            </a:r>
            <a:endParaRPr lang="en-US" dirty="0"/>
          </a:p>
        </p:txBody>
      </p:sp>
    </p:spTree>
    <p:extLst>
      <p:ext uri="{BB962C8B-B14F-4D97-AF65-F5344CB8AC3E}">
        <p14:creationId xmlns:p14="http://schemas.microsoft.com/office/powerpoint/2010/main" val="1900708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35471" y="1456841"/>
            <a:ext cx="1406154" cy="707886"/>
          </a:xfrm>
          <a:prstGeom prst="rect">
            <a:avLst/>
          </a:prstGeom>
          <a:noFill/>
        </p:spPr>
        <p:txBody>
          <a:bodyPr wrap="none" rtlCol="0">
            <a:spAutoFit/>
          </a:bodyPr>
          <a:lstStyle/>
          <a:p>
            <a:r>
              <a:rPr lang="en-US" sz="4000" dirty="0" smtClean="0"/>
              <a:t>Q &amp; A</a:t>
            </a:r>
            <a:endParaRPr lang="en-US" sz="4000" dirty="0"/>
          </a:p>
        </p:txBody>
      </p:sp>
      <p:sp>
        <p:nvSpPr>
          <p:cNvPr id="4" name="TextBox 3"/>
          <p:cNvSpPr txBox="1"/>
          <p:nvPr/>
        </p:nvSpPr>
        <p:spPr>
          <a:xfrm>
            <a:off x="1782305" y="3316637"/>
            <a:ext cx="7784632" cy="1200329"/>
          </a:xfrm>
          <a:prstGeom prst="rect">
            <a:avLst/>
          </a:prstGeom>
          <a:noFill/>
        </p:spPr>
        <p:txBody>
          <a:bodyPr wrap="none" rtlCol="0">
            <a:spAutoFit/>
          </a:bodyPr>
          <a:lstStyle/>
          <a:p>
            <a:pPr algn="ctr"/>
            <a:r>
              <a:rPr lang="en-US" dirty="0" smtClean="0"/>
              <a:t>WILL DECKER’S CONCLUSION:   </a:t>
            </a:r>
          </a:p>
          <a:p>
            <a:endParaRPr lang="en-US" dirty="0"/>
          </a:p>
          <a:p>
            <a:pPr algn="ctr"/>
            <a:r>
              <a:rPr lang="en-US" b="1" dirty="0" smtClean="0"/>
              <a:t>THE CONTROL OF MONEY -- WITHOUT CONTROL FROM THE PUBLIC -- LEADS TO</a:t>
            </a:r>
          </a:p>
          <a:p>
            <a:pPr algn="ctr"/>
            <a:r>
              <a:rPr lang="en-US" dirty="0" smtClean="0">
                <a:solidFill>
                  <a:srgbClr val="0070C0"/>
                </a:solidFill>
              </a:rPr>
              <a:t>CORRUPTION … USURPATION …  SLAVERY. </a:t>
            </a:r>
            <a:endParaRPr lang="en-US" dirty="0">
              <a:solidFill>
                <a:srgbClr val="0070C0"/>
              </a:solidFill>
            </a:endParaRPr>
          </a:p>
        </p:txBody>
      </p:sp>
    </p:spTree>
    <p:extLst>
      <p:ext uri="{BB962C8B-B14F-4D97-AF65-F5344CB8AC3E}">
        <p14:creationId xmlns:p14="http://schemas.microsoft.com/office/powerpoint/2010/main" val="36030517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6284273" cy="461665"/>
          </a:xfrm>
          <a:prstGeom prst="rect">
            <a:avLst/>
          </a:prstGeom>
          <a:solidFill>
            <a:srgbClr val="ADFF93"/>
          </a:solidFill>
        </p:spPr>
        <p:txBody>
          <a:bodyPr wrap="square">
            <a:spAutoFit/>
          </a:bodyPr>
          <a:lstStyle/>
          <a:p>
            <a:pPr marL="457200" indent="-457200" algn="ctr">
              <a:buFont typeface="+mj-lt"/>
              <a:buAutoNum type="arabicPeriod"/>
            </a:pPr>
            <a:r>
              <a:rPr lang="en-US" sz="2400" b="1" dirty="0">
                <a:latin typeface="Courier New" panose="02070309020205020404" pitchFamily="49" charset="0"/>
                <a:cs typeface="Courier New" panose="02070309020205020404" pitchFamily="49" charset="0"/>
              </a:rPr>
              <a:t>THE DEPRESSION: </a:t>
            </a:r>
            <a:r>
              <a:rPr lang="en-US" sz="2400" b="1" dirty="0" smtClean="0">
                <a:latin typeface="Courier New" panose="02070309020205020404" pitchFamily="49" charset="0"/>
                <a:cs typeface="Courier New" panose="02070309020205020404" pitchFamily="49" charset="0"/>
              </a:rPr>
              <a:t>-- The Crash</a:t>
            </a:r>
            <a:endParaRPr lang="en-US" sz="2000" b="1" dirty="0">
              <a:latin typeface="Courier New" panose="02070309020205020404" pitchFamily="49" charset="0"/>
              <a:cs typeface="Courier New" panose="02070309020205020404" pitchFamily="49" charset="0"/>
            </a:endParaRPr>
          </a:p>
        </p:txBody>
      </p:sp>
      <p:sp>
        <p:nvSpPr>
          <p:cNvPr id="4" name="TextBox 3"/>
          <p:cNvSpPr txBox="1"/>
          <p:nvPr/>
        </p:nvSpPr>
        <p:spPr>
          <a:xfrm>
            <a:off x="0" y="1197620"/>
            <a:ext cx="6284273" cy="4462760"/>
          </a:xfrm>
          <a:prstGeom prst="rect">
            <a:avLst/>
          </a:prstGeom>
          <a:solidFill>
            <a:srgbClr val="E7FFE7"/>
          </a:solidFill>
        </p:spPr>
        <p:txBody>
          <a:bodyPr wrap="square" rtlCol="0">
            <a:spAutoFit/>
          </a:bodyPr>
          <a:lstStyle/>
          <a:p>
            <a:r>
              <a:rPr lang="en-US" sz="2400" dirty="0" smtClean="0"/>
              <a:t>“… the crash left no mark on currency held by the public.  Its direct financial effect was confined to the stock market and did not arouse any distrust of banks by their depositors….</a:t>
            </a:r>
          </a:p>
          <a:p>
            <a:endParaRPr lang="en-US" sz="2400" dirty="0"/>
          </a:p>
          <a:p>
            <a:r>
              <a:rPr lang="en-US" sz="2400" dirty="0" smtClean="0"/>
              <a:t>It changed the atmosphere within which businessmen and others were making their plans, and spread uncertainty…  it decreased the amount they desired to spend on goods and services…   it increased the amount they wanted to add to their money balances.”</a:t>
            </a:r>
          </a:p>
          <a:p>
            <a:r>
              <a:rPr lang="en-US" sz="2000" dirty="0" smtClean="0"/>
              <a:t>    		                      </a:t>
            </a:r>
            <a:r>
              <a:rPr lang="en-US" sz="1600" dirty="0" smtClean="0"/>
              <a:t>Friedman &amp; Schwartz, pp. 306-307</a:t>
            </a:r>
            <a:endParaRPr lang="en-US" sz="1600"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4273" y="0"/>
            <a:ext cx="5907727" cy="6858000"/>
          </a:xfrm>
          <a:prstGeom prst="rect">
            <a:avLst/>
          </a:prstGeom>
        </p:spPr>
      </p:pic>
      <p:sp>
        <p:nvSpPr>
          <p:cNvPr id="10" name="Down Arrow 9"/>
          <p:cNvSpPr/>
          <p:nvPr/>
        </p:nvSpPr>
        <p:spPr>
          <a:xfrm rot="12306449">
            <a:off x="6798152" y="1648134"/>
            <a:ext cx="484632" cy="10312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Down Arrow 13"/>
          <p:cNvSpPr/>
          <p:nvPr/>
        </p:nvSpPr>
        <p:spPr>
          <a:xfrm rot="12236666">
            <a:off x="7919759" y="1645855"/>
            <a:ext cx="484632" cy="10812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6991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8068" y="536028"/>
            <a:ext cx="4303986" cy="830997"/>
          </a:xfrm>
          <a:prstGeom prst="rect">
            <a:avLst/>
          </a:prstGeom>
          <a:solidFill>
            <a:srgbClr val="48D9F6"/>
          </a:solidFill>
        </p:spPr>
        <p:txBody>
          <a:bodyPr wrap="square">
            <a:spAutoFit/>
          </a:bodyPr>
          <a:lstStyle/>
          <a:p>
            <a:pPr marL="457200" indent="-457200" algn="ctr">
              <a:buFont typeface="+mj-lt"/>
              <a:buAutoNum type="arabicPeriod"/>
            </a:pPr>
            <a:r>
              <a:rPr lang="en-US" sz="2400" b="1" dirty="0">
                <a:latin typeface="Courier New" panose="02070309020205020404" pitchFamily="49" charset="0"/>
                <a:cs typeface="Courier New" panose="02070309020205020404" pitchFamily="49" charset="0"/>
              </a:rPr>
              <a:t>THE </a:t>
            </a:r>
            <a:r>
              <a:rPr lang="en-US" sz="2400" b="1" dirty="0" smtClean="0">
                <a:latin typeface="Courier New" panose="02070309020205020404" pitchFamily="49" charset="0"/>
                <a:cs typeface="Courier New" panose="02070309020205020404" pitchFamily="49" charset="0"/>
              </a:rPr>
              <a:t>DEPRESSION -  Money </a:t>
            </a:r>
            <a:r>
              <a:rPr lang="en-US" sz="2400" b="1" dirty="0">
                <a:latin typeface="Courier New" panose="02070309020205020404" pitchFamily="49" charset="0"/>
                <a:cs typeface="Courier New" panose="02070309020205020404" pitchFamily="49" charset="0"/>
              </a:rPr>
              <a:t>Supply </a:t>
            </a:r>
            <a:r>
              <a:rPr lang="en-US" sz="2400" b="1" dirty="0" smtClean="0">
                <a:latin typeface="Courier New" panose="02070309020205020404" pitchFamily="49" charset="0"/>
                <a:cs typeface="Courier New" panose="02070309020205020404" pitchFamily="49" charset="0"/>
              </a:rPr>
              <a:t>Plunges</a:t>
            </a:r>
            <a:endParaRPr lang="en-US" sz="2000" b="1" dirty="0">
              <a:latin typeface="Courier New" panose="02070309020205020404" pitchFamily="49" charset="0"/>
              <a:cs typeface="Courier New" panose="02070309020205020404" pitchFamily="49" charset="0"/>
            </a:endParaRPr>
          </a:p>
        </p:txBody>
      </p:sp>
      <p:sp>
        <p:nvSpPr>
          <p:cNvPr id="3" name="TextBox 2"/>
          <p:cNvSpPr txBox="1"/>
          <p:nvPr/>
        </p:nvSpPr>
        <p:spPr>
          <a:xfrm>
            <a:off x="578068" y="2085513"/>
            <a:ext cx="5517931" cy="3170099"/>
          </a:xfrm>
          <a:prstGeom prst="rect">
            <a:avLst/>
          </a:prstGeom>
          <a:solidFill>
            <a:srgbClr val="CFF5FD"/>
          </a:solidFill>
        </p:spPr>
        <p:txBody>
          <a:bodyPr wrap="square" rtlCol="0">
            <a:spAutoFit/>
          </a:bodyPr>
          <a:lstStyle/>
          <a:p>
            <a:r>
              <a:rPr lang="en-US" sz="2000" dirty="0" smtClean="0"/>
              <a:t>Throughout their analysis, Friedman &amp; Schwartz divided the money stock of banks into two major components:</a:t>
            </a:r>
          </a:p>
          <a:p>
            <a:r>
              <a:rPr lang="en-US" sz="2000" dirty="0" smtClean="0"/>
              <a:t>        CURRENCY and DEPOSITS held by banks</a:t>
            </a:r>
          </a:p>
          <a:p>
            <a:endParaRPr lang="en-US" sz="2000" dirty="0" smtClean="0"/>
          </a:p>
          <a:p>
            <a:r>
              <a:rPr lang="en-US" sz="2000" dirty="0" smtClean="0"/>
              <a:t>“From the cyclical peak in August 1929 to the cyclical trough in March 1933, the stock of money fell by over a third. “										    </a:t>
            </a:r>
            <a:r>
              <a:rPr lang="en-US" sz="1600" dirty="0" smtClean="0"/>
              <a:t>Friedman &amp; Schwartz, p. 299</a:t>
            </a:r>
            <a:endParaRPr lang="en-US" sz="16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5034" y="-29631"/>
            <a:ext cx="5806967" cy="6868813"/>
          </a:xfrm>
          <a:prstGeom prst="rect">
            <a:avLst/>
          </a:prstGeom>
        </p:spPr>
      </p:pic>
    </p:spTree>
    <p:extLst>
      <p:ext uri="{BB962C8B-B14F-4D97-AF65-F5344CB8AC3E}">
        <p14:creationId xmlns:p14="http://schemas.microsoft.com/office/powerpoint/2010/main" val="32858432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1999" cy="461665"/>
          </a:xfrm>
          <a:prstGeom prst="rect">
            <a:avLst/>
          </a:prstGeom>
          <a:solidFill>
            <a:srgbClr val="48D9F6"/>
          </a:solidFill>
        </p:spPr>
        <p:txBody>
          <a:bodyPr wrap="square">
            <a:spAutoFit/>
          </a:bodyPr>
          <a:lstStyle/>
          <a:p>
            <a:pPr marL="457200" indent="-457200" algn="ctr">
              <a:buFont typeface="+mj-lt"/>
              <a:buAutoNum type="arabicPeriod"/>
            </a:pPr>
            <a:r>
              <a:rPr lang="en-US" sz="2400" b="1" dirty="0">
                <a:latin typeface="Courier New" panose="02070309020205020404" pitchFamily="49" charset="0"/>
                <a:cs typeface="Courier New" panose="02070309020205020404" pitchFamily="49" charset="0"/>
              </a:rPr>
              <a:t>THE </a:t>
            </a:r>
            <a:r>
              <a:rPr lang="en-US" sz="2400" b="1" dirty="0" smtClean="0">
                <a:latin typeface="Courier New" panose="02070309020205020404" pitchFamily="49" charset="0"/>
                <a:cs typeface="Courier New" panose="02070309020205020404" pitchFamily="49" charset="0"/>
              </a:rPr>
              <a:t>DEPRESSION -  Money </a:t>
            </a:r>
            <a:r>
              <a:rPr lang="en-US" sz="2400" b="1" dirty="0">
                <a:latin typeface="Courier New" panose="02070309020205020404" pitchFamily="49" charset="0"/>
                <a:cs typeface="Courier New" panose="02070309020205020404" pitchFamily="49" charset="0"/>
              </a:rPr>
              <a:t>Supply </a:t>
            </a:r>
            <a:r>
              <a:rPr lang="en-US" sz="2400" b="1" dirty="0" smtClean="0">
                <a:latin typeface="Courier New" panose="02070309020205020404" pitchFamily="49" charset="0"/>
                <a:cs typeface="Courier New" panose="02070309020205020404" pitchFamily="49" charset="0"/>
              </a:rPr>
              <a:t>Plunges</a:t>
            </a:r>
            <a:endParaRPr lang="en-US" sz="2000" b="1" dirty="0">
              <a:latin typeface="Courier New" panose="02070309020205020404" pitchFamily="49" charset="0"/>
              <a:cs typeface="Courier New" panose="02070309020205020404" pitchFamily="49" charset="0"/>
            </a:endParaRPr>
          </a:p>
        </p:txBody>
      </p:sp>
      <p:sp>
        <p:nvSpPr>
          <p:cNvPr id="5" name="TextBox 4"/>
          <p:cNvSpPr txBox="1"/>
          <p:nvPr/>
        </p:nvSpPr>
        <p:spPr>
          <a:xfrm>
            <a:off x="1" y="461665"/>
            <a:ext cx="12191999" cy="1138773"/>
          </a:xfrm>
          <a:prstGeom prst="rect">
            <a:avLst/>
          </a:prstGeom>
          <a:solidFill>
            <a:srgbClr val="CFF5FD"/>
          </a:solidFill>
        </p:spPr>
        <p:txBody>
          <a:bodyPr wrap="square" rtlCol="0">
            <a:spAutoFit/>
          </a:bodyPr>
          <a:lstStyle/>
          <a:p>
            <a:r>
              <a:rPr lang="en-US" sz="2400" dirty="0" smtClean="0"/>
              <a:t>“The really crucial data – the money supply figures – were not being watched at the time.  In fact, the figures were not being published in a timely way and were not readily available.”</a:t>
            </a:r>
            <a:r>
              <a:rPr lang="en-US" sz="2000" dirty="0" smtClean="0"/>
              <a:t>		                              								          </a:t>
            </a:r>
            <a:r>
              <a:rPr lang="en-US" dirty="0" err="1" smtClean="0"/>
              <a:t>Zarlenga</a:t>
            </a:r>
            <a:r>
              <a:rPr lang="en-US" dirty="0" smtClean="0"/>
              <a:t>, </a:t>
            </a:r>
            <a:r>
              <a:rPr lang="en-US" i="1" dirty="0" smtClean="0"/>
              <a:t>LSM</a:t>
            </a:r>
            <a:r>
              <a:rPr lang="en-US" dirty="0" smtClean="0"/>
              <a:t>, p. 548</a:t>
            </a:r>
            <a:endParaRPr lang="en-US" dirty="0"/>
          </a:p>
        </p:txBody>
      </p:sp>
      <p:sp>
        <p:nvSpPr>
          <p:cNvPr id="2" name="TextBox 1"/>
          <p:cNvSpPr txBox="1"/>
          <p:nvPr/>
        </p:nvSpPr>
        <p:spPr>
          <a:xfrm>
            <a:off x="252247" y="2817293"/>
            <a:ext cx="5691353" cy="2308324"/>
          </a:xfrm>
          <a:prstGeom prst="rect">
            <a:avLst/>
          </a:prstGeom>
          <a:solidFill>
            <a:srgbClr val="E8FAFC"/>
          </a:solidFill>
        </p:spPr>
        <p:txBody>
          <a:bodyPr wrap="square" rtlCol="0">
            <a:spAutoFit/>
          </a:bodyPr>
          <a:lstStyle/>
          <a:p>
            <a:r>
              <a:rPr lang="en-US" dirty="0" smtClean="0"/>
              <a:t>“The contraction is in fact a tragic testimonial to the importance of monetary forces.”</a:t>
            </a:r>
          </a:p>
          <a:p>
            <a:endParaRPr lang="en-US" dirty="0"/>
          </a:p>
          <a:p>
            <a:r>
              <a:rPr lang="en-US" dirty="0" smtClean="0"/>
              <a:t>“…it is hardly conceivable that money income could have declined by over one-half and prices by over one-third in the course of four years if there had been no decline in the stock of money.”	</a:t>
            </a:r>
          </a:p>
          <a:p>
            <a:r>
              <a:rPr lang="en-US" dirty="0"/>
              <a:t> </a:t>
            </a:r>
            <a:r>
              <a:rPr lang="en-US" dirty="0" smtClean="0"/>
              <a:t>                                                 </a:t>
            </a:r>
            <a:r>
              <a:rPr lang="en-US" sz="1600" dirty="0" smtClean="0"/>
              <a:t>Friedman &amp; Schwartz, pp. 300-301</a:t>
            </a:r>
            <a:endParaRPr lang="en-US" dirty="0"/>
          </a:p>
        </p:txBody>
      </p:sp>
      <p:pic>
        <p:nvPicPr>
          <p:cNvPr id="9218" name="Picture 2" descr="http://0.tqn.com/d/history1900s/1/S/z/gd37.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2062103"/>
            <a:ext cx="5715000" cy="4591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97156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1999" cy="461665"/>
          </a:xfrm>
          <a:prstGeom prst="rect">
            <a:avLst/>
          </a:prstGeom>
          <a:solidFill>
            <a:srgbClr val="48D9F6"/>
          </a:solidFill>
        </p:spPr>
        <p:txBody>
          <a:bodyPr wrap="square">
            <a:spAutoFit/>
          </a:bodyPr>
          <a:lstStyle/>
          <a:p>
            <a:pPr marL="457200" indent="-457200" algn="ctr">
              <a:buFont typeface="+mj-lt"/>
              <a:buAutoNum type="arabicPeriod"/>
            </a:pPr>
            <a:r>
              <a:rPr lang="en-US" sz="2400" b="1" dirty="0">
                <a:latin typeface="Courier New" panose="02070309020205020404" pitchFamily="49" charset="0"/>
                <a:cs typeface="Courier New" panose="02070309020205020404" pitchFamily="49" charset="0"/>
              </a:rPr>
              <a:t>THE </a:t>
            </a:r>
            <a:r>
              <a:rPr lang="en-US" sz="2400" b="1" dirty="0" smtClean="0">
                <a:latin typeface="Courier New" panose="02070309020205020404" pitchFamily="49" charset="0"/>
                <a:cs typeface="Courier New" panose="02070309020205020404" pitchFamily="49" charset="0"/>
              </a:rPr>
              <a:t>DEPRESSION -  Money </a:t>
            </a:r>
            <a:r>
              <a:rPr lang="en-US" sz="2400" b="1" dirty="0">
                <a:latin typeface="Courier New" panose="02070309020205020404" pitchFamily="49" charset="0"/>
                <a:cs typeface="Courier New" panose="02070309020205020404" pitchFamily="49" charset="0"/>
              </a:rPr>
              <a:t>Supply </a:t>
            </a:r>
            <a:r>
              <a:rPr lang="en-US" sz="2400" b="1" dirty="0" smtClean="0">
                <a:latin typeface="Courier New" panose="02070309020205020404" pitchFamily="49" charset="0"/>
                <a:cs typeface="Courier New" panose="02070309020205020404" pitchFamily="49" charset="0"/>
              </a:rPr>
              <a:t>Plunges</a:t>
            </a:r>
            <a:endParaRPr lang="en-US" sz="2000" b="1" dirty="0">
              <a:latin typeface="Courier New" panose="02070309020205020404" pitchFamily="49" charset="0"/>
              <a:cs typeface="Courier New" panose="02070309020205020404" pitchFamily="49" charset="0"/>
            </a:endParaRPr>
          </a:p>
        </p:txBody>
      </p:sp>
      <p:sp>
        <p:nvSpPr>
          <p:cNvPr id="5" name="TextBox 4"/>
          <p:cNvSpPr txBox="1"/>
          <p:nvPr/>
        </p:nvSpPr>
        <p:spPr>
          <a:xfrm>
            <a:off x="1" y="461665"/>
            <a:ext cx="12191999" cy="461665"/>
          </a:xfrm>
          <a:prstGeom prst="rect">
            <a:avLst/>
          </a:prstGeom>
          <a:solidFill>
            <a:srgbClr val="CFF5FD"/>
          </a:solidFill>
        </p:spPr>
        <p:txBody>
          <a:bodyPr wrap="square" rtlCol="0">
            <a:spAutoFit/>
          </a:bodyPr>
          <a:lstStyle/>
          <a:p>
            <a:pPr algn="ctr"/>
            <a:r>
              <a:rPr lang="en-US" sz="2400" b="1" dirty="0" smtClean="0"/>
              <a:t>THE FIRST BANKING CRISIS, OCTOBER 1930</a:t>
            </a:r>
            <a:endParaRPr lang="en-US" sz="2400" b="1" dirty="0"/>
          </a:p>
        </p:txBody>
      </p:sp>
      <p:sp>
        <p:nvSpPr>
          <p:cNvPr id="7" name="TextBox 6"/>
          <p:cNvSpPr txBox="1"/>
          <p:nvPr/>
        </p:nvSpPr>
        <p:spPr>
          <a:xfrm>
            <a:off x="1" y="923330"/>
            <a:ext cx="12191999" cy="2031325"/>
          </a:xfrm>
          <a:prstGeom prst="rect">
            <a:avLst/>
          </a:prstGeom>
          <a:noFill/>
        </p:spPr>
        <p:txBody>
          <a:bodyPr wrap="square" rtlCol="0">
            <a:spAutoFit/>
          </a:bodyPr>
          <a:lstStyle/>
          <a:p>
            <a:r>
              <a:rPr lang="en-US" dirty="0" smtClean="0"/>
              <a:t>“In October 1930, the monetary character of the contraction changed dramatically…</a:t>
            </a:r>
          </a:p>
          <a:p>
            <a:endParaRPr lang="en-US" dirty="0"/>
          </a:p>
          <a:p>
            <a:r>
              <a:rPr lang="en-US" dirty="0" smtClean="0"/>
              <a:t>A crop of bank failures, particularly in Missouri, Indiana, Illinois, Iowa, Arkansas, and North Carolina, led to wide-spread attempts to convert demand and time deposits into currency, and also, to a much lesser extent, into postal savings deposits. </a:t>
            </a:r>
          </a:p>
          <a:p>
            <a:endParaRPr lang="en-US" dirty="0"/>
          </a:p>
          <a:p>
            <a:r>
              <a:rPr lang="en-US" dirty="0" smtClean="0"/>
              <a:t>A contagion of fear spread among depositors, starting from the agricultural areas, which had experienced the heaviest impact of bank failures in the twenties.   But such contagion knows no geographical limits.”                               Friedman &amp; Schwartz, p. 308</a:t>
            </a:r>
            <a:endParaRPr lang="en-US" dirty="0"/>
          </a:p>
        </p:txBody>
      </p:sp>
      <p:pic>
        <p:nvPicPr>
          <p:cNvPr id="6146" name="Picture 2" descr="http://i.huffpost.com/gen/1433341/origina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060834"/>
            <a:ext cx="5328745" cy="379716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processandpreserve.files.wordpress.com/2011/07/run_on_erie_national_ban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8829" y="3079563"/>
            <a:ext cx="5173170" cy="3759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54308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9421</TotalTime>
  <Words>7083</Words>
  <Application>Microsoft Office PowerPoint</Application>
  <PresentationFormat>Widescreen</PresentationFormat>
  <Paragraphs>569</Paragraphs>
  <Slides>59</Slides>
  <Notes>2</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59</vt:i4>
      </vt:variant>
    </vt:vector>
  </HeadingPairs>
  <TitlesOfParts>
    <vt:vector size="69" baseType="lpstr">
      <vt:lpstr>Arial</vt:lpstr>
      <vt:lpstr>Calibri</vt:lpstr>
      <vt:lpstr>Calibri Light</vt:lpstr>
      <vt:lpstr>Courier New</vt:lpstr>
      <vt:lpstr>Lucida Sans</vt:lpstr>
      <vt:lpstr>Lucida Sans Unicode</vt:lpstr>
      <vt:lpstr>Times New Roman</vt:lpstr>
      <vt:lpstr>Verdana</vt:lpstr>
      <vt:lpstr>Office Theme</vt:lpstr>
      <vt:lpstr>Visio.Drawing.11</vt:lpstr>
      <vt:lpstr>    The Lost Science of Money   </vt:lpstr>
      <vt:lpstr>THEMES OF LOST SCIENCE OF MONEY BOOK</vt:lpstr>
      <vt:lpstr>PARTS OF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 2 CHAPTER 18</dc:title>
  <dc:creator>Sue Peters</dc:creator>
  <cp:lastModifiedBy>Sue Peters</cp:lastModifiedBy>
  <cp:revision>1164</cp:revision>
  <dcterms:created xsi:type="dcterms:W3CDTF">2015-01-20T02:13:25Z</dcterms:created>
  <dcterms:modified xsi:type="dcterms:W3CDTF">2015-04-19T18:25:51Z</dcterms:modified>
</cp:coreProperties>
</file>