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71"/>
  </p:notesMasterIdLst>
  <p:sldIdLst>
    <p:sldId id="257" r:id="rId2"/>
    <p:sldId id="258" r:id="rId3"/>
    <p:sldId id="259" r:id="rId4"/>
    <p:sldId id="427" r:id="rId5"/>
    <p:sldId id="261" r:id="rId6"/>
    <p:sldId id="428" r:id="rId7"/>
    <p:sldId id="429" r:id="rId8"/>
    <p:sldId id="430" r:id="rId9"/>
    <p:sldId id="431" r:id="rId10"/>
    <p:sldId id="432" r:id="rId11"/>
    <p:sldId id="276" r:id="rId12"/>
    <p:sldId id="439" r:id="rId13"/>
    <p:sldId id="440" r:id="rId14"/>
    <p:sldId id="441" r:id="rId15"/>
    <p:sldId id="442" r:id="rId16"/>
    <p:sldId id="443" r:id="rId17"/>
    <p:sldId id="338" r:id="rId18"/>
    <p:sldId id="433" r:id="rId19"/>
    <p:sldId id="434" r:id="rId20"/>
    <p:sldId id="435" r:id="rId21"/>
    <p:sldId id="436" r:id="rId22"/>
    <p:sldId id="464" r:id="rId23"/>
    <p:sldId id="437" r:id="rId24"/>
    <p:sldId id="438" r:id="rId25"/>
    <p:sldId id="283" r:id="rId26"/>
    <p:sldId id="449" r:id="rId27"/>
    <p:sldId id="444" r:id="rId28"/>
    <p:sldId id="450" r:id="rId29"/>
    <p:sldId id="445" r:id="rId30"/>
    <p:sldId id="447" r:id="rId31"/>
    <p:sldId id="446" r:id="rId32"/>
    <p:sldId id="448" r:id="rId33"/>
    <p:sldId id="288" r:id="rId34"/>
    <p:sldId id="451" r:id="rId35"/>
    <p:sldId id="452" r:id="rId36"/>
    <p:sldId id="455" r:id="rId37"/>
    <p:sldId id="294" r:id="rId38"/>
    <p:sldId id="456" r:id="rId39"/>
    <p:sldId id="460" r:id="rId40"/>
    <p:sldId id="470" r:id="rId41"/>
    <p:sldId id="310" r:id="rId42"/>
    <p:sldId id="461" r:id="rId43"/>
    <p:sldId id="311" r:id="rId44"/>
    <p:sldId id="465" r:id="rId45"/>
    <p:sldId id="466" r:id="rId46"/>
    <p:sldId id="327" r:id="rId47"/>
    <p:sldId id="471" r:id="rId48"/>
    <p:sldId id="476" r:id="rId49"/>
    <p:sldId id="339" r:id="rId50"/>
    <p:sldId id="472" r:id="rId51"/>
    <p:sldId id="482" r:id="rId52"/>
    <p:sldId id="340" r:id="rId53"/>
    <p:sldId id="477" r:id="rId54"/>
    <p:sldId id="483" r:id="rId55"/>
    <p:sldId id="341" r:id="rId56"/>
    <p:sldId id="478" r:id="rId57"/>
    <p:sldId id="479" r:id="rId58"/>
    <p:sldId id="480" r:id="rId59"/>
    <p:sldId id="481" r:id="rId60"/>
    <p:sldId id="484" r:id="rId61"/>
    <p:sldId id="485" r:id="rId62"/>
    <p:sldId id="486" r:id="rId63"/>
    <p:sldId id="487" r:id="rId64"/>
    <p:sldId id="491" r:id="rId65"/>
    <p:sldId id="488" r:id="rId66"/>
    <p:sldId id="490" r:id="rId67"/>
    <p:sldId id="492" r:id="rId68"/>
    <p:sldId id="489" r:id="rId69"/>
    <p:sldId id="325" r:id="rId7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FF"/>
    <a:srgbClr val="FF66FF"/>
    <a:srgbClr val="FFFFCC"/>
    <a:srgbClr val="CCFFCC"/>
    <a:srgbClr val="CCFF66"/>
    <a:srgbClr val="33CCFF"/>
    <a:srgbClr val="66FFFF"/>
    <a:srgbClr val="CCCCFF"/>
    <a:srgbClr val="CCECFF"/>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923" autoAdjust="0"/>
    <p:restoredTop sz="87792" autoAdjust="0"/>
  </p:normalViewPr>
  <p:slideViewPr>
    <p:cSldViewPr snapToGrid="0">
      <p:cViewPr varScale="1">
        <p:scale>
          <a:sx n="60" d="100"/>
          <a:sy n="60" d="100"/>
        </p:scale>
        <p:origin x="84" y="186"/>
      </p:cViewPr>
      <p:guideLst/>
    </p:cSldViewPr>
  </p:slideViewPr>
  <p:outlineViewPr>
    <p:cViewPr>
      <p:scale>
        <a:sx n="33" d="100"/>
        <a:sy n="33" d="100"/>
      </p:scale>
      <p:origin x="0" y="-622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274C8D-B10B-4717-9AD4-DA821D4300B9}" type="datetimeFigureOut">
              <a:rPr lang="en-US" smtClean="0"/>
              <a:t>7/20/2014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6FD7E4-50E6-4859-8139-4B3D842435AC}" type="slidenum">
              <a:rPr lang="en-US" smtClean="0"/>
              <a:t>‹#›</a:t>
            </a:fld>
            <a:endParaRPr lang="en-US"/>
          </a:p>
        </p:txBody>
      </p:sp>
    </p:spTree>
    <p:extLst>
      <p:ext uri="{BB962C8B-B14F-4D97-AF65-F5344CB8AC3E}">
        <p14:creationId xmlns:p14="http://schemas.microsoft.com/office/powerpoint/2010/main" val="21680008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6FD7E4-50E6-4859-8139-4B3D842435AC}" type="slidenum">
              <a:rPr lang="en-US" smtClean="0"/>
              <a:t>1</a:t>
            </a:fld>
            <a:endParaRPr lang="en-US" dirty="0"/>
          </a:p>
        </p:txBody>
      </p:sp>
    </p:spTree>
    <p:extLst>
      <p:ext uri="{BB962C8B-B14F-4D97-AF65-F5344CB8AC3E}">
        <p14:creationId xmlns:p14="http://schemas.microsoft.com/office/powerpoint/2010/main" val="26968456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6FD7E4-50E6-4859-8139-4B3D842435AC}" type="slidenum">
              <a:rPr lang="en-US" smtClean="0"/>
              <a:t>22</a:t>
            </a:fld>
            <a:endParaRPr lang="en-US"/>
          </a:p>
        </p:txBody>
      </p:sp>
    </p:spTree>
    <p:extLst>
      <p:ext uri="{BB962C8B-B14F-4D97-AF65-F5344CB8AC3E}">
        <p14:creationId xmlns:p14="http://schemas.microsoft.com/office/powerpoint/2010/main" val="42197629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6FD7E4-50E6-4859-8139-4B3D842435AC}" type="slidenum">
              <a:rPr lang="en-US" smtClean="0"/>
              <a:t>25</a:t>
            </a:fld>
            <a:endParaRPr lang="en-US"/>
          </a:p>
        </p:txBody>
      </p:sp>
    </p:spTree>
    <p:extLst>
      <p:ext uri="{BB962C8B-B14F-4D97-AF65-F5344CB8AC3E}">
        <p14:creationId xmlns:p14="http://schemas.microsoft.com/office/powerpoint/2010/main" val="40300652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6FD7E4-50E6-4859-8139-4B3D842435AC}" type="slidenum">
              <a:rPr lang="en-US" smtClean="0"/>
              <a:t>26</a:t>
            </a:fld>
            <a:endParaRPr lang="en-US"/>
          </a:p>
        </p:txBody>
      </p:sp>
    </p:spTree>
    <p:extLst>
      <p:ext uri="{BB962C8B-B14F-4D97-AF65-F5344CB8AC3E}">
        <p14:creationId xmlns:p14="http://schemas.microsoft.com/office/powerpoint/2010/main" val="17540707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6FD7E4-50E6-4859-8139-4B3D842435AC}" type="slidenum">
              <a:rPr lang="en-US" smtClean="0"/>
              <a:t>27</a:t>
            </a:fld>
            <a:endParaRPr lang="en-US"/>
          </a:p>
        </p:txBody>
      </p:sp>
    </p:spTree>
    <p:extLst>
      <p:ext uri="{BB962C8B-B14F-4D97-AF65-F5344CB8AC3E}">
        <p14:creationId xmlns:p14="http://schemas.microsoft.com/office/powerpoint/2010/main" val="24519028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6FD7E4-50E6-4859-8139-4B3D842435AC}" type="slidenum">
              <a:rPr lang="en-US" smtClean="0"/>
              <a:t>28</a:t>
            </a:fld>
            <a:endParaRPr lang="en-US"/>
          </a:p>
        </p:txBody>
      </p:sp>
    </p:spTree>
    <p:extLst>
      <p:ext uri="{BB962C8B-B14F-4D97-AF65-F5344CB8AC3E}">
        <p14:creationId xmlns:p14="http://schemas.microsoft.com/office/powerpoint/2010/main" val="36640485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6FD7E4-50E6-4859-8139-4B3D842435AC}" type="slidenum">
              <a:rPr lang="en-US" smtClean="0"/>
              <a:t>29</a:t>
            </a:fld>
            <a:endParaRPr lang="en-US"/>
          </a:p>
        </p:txBody>
      </p:sp>
    </p:spTree>
    <p:extLst>
      <p:ext uri="{BB962C8B-B14F-4D97-AF65-F5344CB8AC3E}">
        <p14:creationId xmlns:p14="http://schemas.microsoft.com/office/powerpoint/2010/main" val="35775240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6FD7E4-50E6-4859-8139-4B3D842435AC}" type="slidenum">
              <a:rPr lang="en-US" smtClean="0"/>
              <a:t>30</a:t>
            </a:fld>
            <a:endParaRPr lang="en-US"/>
          </a:p>
        </p:txBody>
      </p:sp>
    </p:spTree>
    <p:extLst>
      <p:ext uri="{BB962C8B-B14F-4D97-AF65-F5344CB8AC3E}">
        <p14:creationId xmlns:p14="http://schemas.microsoft.com/office/powerpoint/2010/main" val="30230613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6FD7E4-50E6-4859-8139-4B3D842435AC}" type="slidenum">
              <a:rPr lang="en-US" smtClean="0"/>
              <a:t>31</a:t>
            </a:fld>
            <a:endParaRPr lang="en-US"/>
          </a:p>
        </p:txBody>
      </p:sp>
    </p:spTree>
    <p:extLst>
      <p:ext uri="{BB962C8B-B14F-4D97-AF65-F5344CB8AC3E}">
        <p14:creationId xmlns:p14="http://schemas.microsoft.com/office/powerpoint/2010/main" val="13344424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6FD7E4-50E6-4859-8139-4B3D842435AC}" type="slidenum">
              <a:rPr lang="en-US" smtClean="0"/>
              <a:t>32</a:t>
            </a:fld>
            <a:endParaRPr lang="en-US"/>
          </a:p>
        </p:txBody>
      </p:sp>
    </p:spTree>
    <p:extLst>
      <p:ext uri="{BB962C8B-B14F-4D97-AF65-F5344CB8AC3E}">
        <p14:creationId xmlns:p14="http://schemas.microsoft.com/office/powerpoint/2010/main" val="19608966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6FD7E4-50E6-4859-8139-4B3D842435AC}" type="slidenum">
              <a:rPr lang="en-US" smtClean="0"/>
              <a:t>34</a:t>
            </a:fld>
            <a:endParaRPr lang="en-US"/>
          </a:p>
        </p:txBody>
      </p:sp>
    </p:spTree>
    <p:extLst>
      <p:ext uri="{BB962C8B-B14F-4D97-AF65-F5344CB8AC3E}">
        <p14:creationId xmlns:p14="http://schemas.microsoft.com/office/powerpoint/2010/main" val="28655008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6FD7E4-50E6-4859-8139-4B3D842435AC}" type="slidenum">
              <a:rPr lang="en-US" smtClean="0"/>
              <a:t>3</a:t>
            </a:fld>
            <a:endParaRPr lang="en-US" dirty="0"/>
          </a:p>
        </p:txBody>
      </p:sp>
    </p:spTree>
    <p:extLst>
      <p:ext uri="{BB962C8B-B14F-4D97-AF65-F5344CB8AC3E}">
        <p14:creationId xmlns:p14="http://schemas.microsoft.com/office/powerpoint/2010/main" val="27729038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6FD7E4-50E6-4859-8139-4B3D842435AC}" type="slidenum">
              <a:rPr lang="en-US" smtClean="0"/>
              <a:t>35</a:t>
            </a:fld>
            <a:endParaRPr lang="en-US"/>
          </a:p>
        </p:txBody>
      </p:sp>
    </p:spTree>
    <p:extLst>
      <p:ext uri="{BB962C8B-B14F-4D97-AF65-F5344CB8AC3E}">
        <p14:creationId xmlns:p14="http://schemas.microsoft.com/office/powerpoint/2010/main" val="42303409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6FD7E4-50E6-4859-8139-4B3D842435AC}" type="slidenum">
              <a:rPr lang="en-US" smtClean="0"/>
              <a:t>40</a:t>
            </a:fld>
            <a:endParaRPr lang="en-US"/>
          </a:p>
        </p:txBody>
      </p:sp>
    </p:spTree>
    <p:extLst>
      <p:ext uri="{BB962C8B-B14F-4D97-AF65-F5344CB8AC3E}">
        <p14:creationId xmlns:p14="http://schemas.microsoft.com/office/powerpoint/2010/main" val="18278806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6FD7E4-50E6-4859-8139-4B3D842435AC}" type="slidenum">
              <a:rPr lang="en-US" smtClean="0"/>
              <a:t>45</a:t>
            </a:fld>
            <a:endParaRPr lang="en-US"/>
          </a:p>
        </p:txBody>
      </p:sp>
    </p:spTree>
    <p:extLst>
      <p:ext uri="{BB962C8B-B14F-4D97-AF65-F5344CB8AC3E}">
        <p14:creationId xmlns:p14="http://schemas.microsoft.com/office/powerpoint/2010/main" val="24167253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6FD7E4-50E6-4859-8139-4B3D842435AC}" type="slidenum">
              <a:rPr lang="en-US" smtClean="0"/>
              <a:t>47</a:t>
            </a:fld>
            <a:endParaRPr lang="en-US"/>
          </a:p>
        </p:txBody>
      </p:sp>
    </p:spTree>
    <p:extLst>
      <p:ext uri="{BB962C8B-B14F-4D97-AF65-F5344CB8AC3E}">
        <p14:creationId xmlns:p14="http://schemas.microsoft.com/office/powerpoint/2010/main" val="34430214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6FD7E4-50E6-4859-8139-4B3D842435AC}" type="slidenum">
              <a:rPr lang="en-US" smtClean="0"/>
              <a:t>48</a:t>
            </a:fld>
            <a:endParaRPr lang="en-US"/>
          </a:p>
        </p:txBody>
      </p:sp>
    </p:spTree>
    <p:extLst>
      <p:ext uri="{BB962C8B-B14F-4D97-AF65-F5344CB8AC3E}">
        <p14:creationId xmlns:p14="http://schemas.microsoft.com/office/powerpoint/2010/main" val="12347178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6FD7E4-50E6-4859-8139-4B3D842435AC}" type="slidenum">
              <a:rPr lang="en-US" smtClean="0"/>
              <a:t>50</a:t>
            </a:fld>
            <a:endParaRPr lang="en-US"/>
          </a:p>
        </p:txBody>
      </p:sp>
    </p:spTree>
    <p:extLst>
      <p:ext uri="{BB962C8B-B14F-4D97-AF65-F5344CB8AC3E}">
        <p14:creationId xmlns:p14="http://schemas.microsoft.com/office/powerpoint/2010/main" val="13137047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6FD7E4-50E6-4859-8139-4B3D842435AC}" type="slidenum">
              <a:rPr lang="en-US" smtClean="0"/>
              <a:t>51</a:t>
            </a:fld>
            <a:endParaRPr lang="en-US"/>
          </a:p>
        </p:txBody>
      </p:sp>
    </p:spTree>
    <p:extLst>
      <p:ext uri="{BB962C8B-B14F-4D97-AF65-F5344CB8AC3E}">
        <p14:creationId xmlns:p14="http://schemas.microsoft.com/office/powerpoint/2010/main" val="5794603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6FD7E4-50E6-4859-8139-4B3D842435AC}" type="slidenum">
              <a:rPr lang="en-US" smtClean="0"/>
              <a:t>52</a:t>
            </a:fld>
            <a:endParaRPr lang="en-US"/>
          </a:p>
        </p:txBody>
      </p:sp>
    </p:spTree>
    <p:extLst>
      <p:ext uri="{BB962C8B-B14F-4D97-AF65-F5344CB8AC3E}">
        <p14:creationId xmlns:p14="http://schemas.microsoft.com/office/powerpoint/2010/main" val="11094303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6FD7E4-50E6-4859-8139-4B3D842435AC}" type="slidenum">
              <a:rPr lang="en-US" smtClean="0"/>
              <a:t>57</a:t>
            </a:fld>
            <a:endParaRPr lang="en-US"/>
          </a:p>
        </p:txBody>
      </p:sp>
    </p:spTree>
    <p:extLst>
      <p:ext uri="{BB962C8B-B14F-4D97-AF65-F5344CB8AC3E}">
        <p14:creationId xmlns:p14="http://schemas.microsoft.com/office/powerpoint/2010/main" val="8479666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6FD7E4-50E6-4859-8139-4B3D842435AC}" type="slidenum">
              <a:rPr lang="en-US" smtClean="0"/>
              <a:t>63</a:t>
            </a:fld>
            <a:endParaRPr lang="en-US"/>
          </a:p>
        </p:txBody>
      </p:sp>
    </p:spTree>
    <p:extLst>
      <p:ext uri="{BB962C8B-B14F-4D97-AF65-F5344CB8AC3E}">
        <p14:creationId xmlns:p14="http://schemas.microsoft.com/office/powerpoint/2010/main" val="31069420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6FD7E4-50E6-4859-8139-4B3D842435AC}" type="slidenum">
              <a:rPr lang="en-US" smtClean="0"/>
              <a:t>4</a:t>
            </a:fld>
            <a:endParaRPr lang="en-US" dirty="0"/>
          </a:p>
        </p:txBody>
      </p:sp>
    </p:spTree>
    <p:extLst>
      <p:ext uri="{BB962C8B-B14F-4D97-AF65-F5344CB8AC3E}">
        <p14:creationId xmlns:p14="http://schemas.microsoft.com/office/powerpoint/2010/main" val="22382737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6FD7E4-50E6-4859-8139-4B3D842435AC}" type="slidenum">
              <a:rPr lang="en-US" smtClean="0"/>
              <a:t>6</a:t>
            </a:fld>
            <a:endParaRPr lang="en-US"/>
          </a:p>
        </p:txBody>
      </p:sp>
    </p:spTree>
    <p:extLst>
      <p:ext uri="{BB962C8B-B14F-4D97-AF65-F5344CB8AC3E}">
        <p14:creationId xmlns:p14="http://schemas.microsoft.com/office/powerpoint/2010/main" val="41463568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6FD7E4-50E6-4859-8139-4B3D842435AC}" type="slidenum">
              <a:rPr lang="en-US" smtClean="0"/>
              <a:t>7</a:t>
            </a:fld>
            <a:endParaRPr lang="en-US"/>
          </a:p>
        </p:txBody>
      </p:sp>
    </p:spTree>
    <p:extLst>
      <p:ext uri="{BB962C8B-B14F-4D97-AF65-F5344CB8AC3E}">
        <p14:creationId xmlns:p14="http://schemas.microsoft.com/office/powerpoint/2010/main" val="42302189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6FD7E4-50E6-4859-8139-4B3D842435AC}" type="slidenum">
              <a:rPr lang="en-US" smtClean="0"/>
              <a:t>8</a:t>
            </a:fld>
            <a:endParaRPr lang="en-US"/>
          </a:p>
        </p:txBody>
      </p:sp>
    </p:spTree>
    <p:extLst>
      <p:ext uri="{BB962C8B-B14F-4D97-AF65-F5344CB8AC3E}">
        <p14:creationId xmlns:p14="http://schemas.microsoft.com/office/powerpoint/2010/main" val="15968980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6FD7E4-50E6-4859-8139-4B3D842435AC}" type="slidenum">
              <a:rPr lang="en-US" smtClean="0"/>
              <a:t>10</a:t>
            </a:fld>
            <a:endParaRPr lang="en-US"/>
          </a:p>
        </p:txBody>
      </p:sp>
    </p:spTree>
    <p:extLst>
      <p:ext uri="{BB962C8B-B14F-4D97-AF65-F5344CB8AC3E}">
        <p14:creationId xmlns:p14="http://schemas.microsoft.com/office/powerpoint/2010/main" val="14491670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6FD7E4-50E6-4859-8139-4B3D842435AC}" type="slidenum">
              <a:rPr lang="en-US" smtClean="0"/>
              <a:t>18</a:t>
            </a:fld>
            <a:endParaRPr lang="en-US"/>
          </a:p>
        </p:txBody>
      </p:sp>
    </p:spTree>
    <p:extLst>
      <p:ext uri="{BB962C8B-B14F-4D97-AF65-F5344CB8AC3E}">
        <p14:creationId xmlns:p14="http://schemas.microsoft.com/office/powerpoint/2010/main" val="22110996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6FD7E4-50E6-4859-8139-4B3D842435AC}" type="slidenum">
              <a:rPr lang="en-US" smtClean="0"/>
              <a:t>21</a:t>
            </a:fld>
            <a:endParaRPr lang="en-US"/>
          </a:p>
        </p:txBody>
      </p:sp>
    </p:spTree>
    <p:extLst>
      <p:ext uri="{BB962C8B-B14F-4D97-AF65-F5344CB8AC3E}">
        <p14:creationId xmlns:p14="http://schemas.microsoft.com/office/powerpoint/2010/main" val="691750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97CCBCF-0870-4170-99C4-802D365349A4}" type="datetimeFigureOut">
              <a:rPr lang="en-US" smtClean="0"/>
              <a:t>7/20/2014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5CA10B-E2C3-4B40-B29D-7E4893DFB566}" type="slidenum">
              <a:rPr lang="en-US" smtClean="0"/>
              <a:t>‹#›</a:t>
            </a:fld>
            <a:endParaRPr lang="en-US"/>
          </a:p>
        </p:txBody>
      </p:sp>
    </p:spTree>
    <p:extLst>
      <p:ext uri="{BB962C8B-B14F-4D97-AF65-F5344CB8AC3E}">
        <p14:creationId xmlns:p14="http://schemas.microsoft.com/office/powerpoint/2010/main" val="1618879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7CCBCF-0870-4170-99C4-802D365349A4}" type="datetimeFigureOut">
              <a:rPr lang="en-US" smtClean="0"/>
              <a:t>7/20/2014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5CA10B-E2C3-4B40-B29D-7E4893DFB566}" type="slidenum">
              <a:rPr lang="en-US" smtClean="0"/>
              <a:t>‹#›</a:t>
            </a:fld>
            <a:endParaRPr lang="en-US"/>
          </a:p>
        </p:txBody>
      </p:sp>
    </p:spTree>
    <p:extLst>
      <p:ext uri="{BB962C8B-B14F-4D97-AF65-F5344CB8AC3E}">
        <p14:creationId xmlns:p14="http://schemas.microsoft.com/office/powerpoint/2010/main" val="31254758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7CCBCF-0870-4170-99C4-802D365349A4}" type="datetimeFigureOut">
              <a:rPr lang="en-US" smtClean="0"/>
              <a:t>7/20/2014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5CA10B-E2C3-4B40-B29D-7E4893DFB566}" type="slidenum">
              <a:rPr lang="en-US" smtClean="0"/>
              <a:t>‹#›</a:t>
            </a:fld>
            <a:endParaRPr lang="en-US"/>
          </a:p>
        </p:txBody>
      </p:sp>
    </p:spTree>
    <p:extLst>
      <p:ext uri="{BB962C8B-B14F-4D97-AF65-F5344CB8AC3E}">
        <p14:creationId xmlns:p14="http://schemas.microsoft.com/office/powerpoint/2010/main" val="39515344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7CCBCF-0870-4170-99C4-802D365349A4}" type="datetimeFigureOut">
              <a:rPr lang="en-US" smtClean="0"/>
              <a:t>7/20/2014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5CA10B-E2C3-4B40-B29D-7E4893DFB566}" type="slidenum">
              <a:rPr lang="en-US" smtClean="0"/>
              <a:t>‹#›</a:t>
            </a:fld>
            <a:endParaRPr lang="en-US"/>
          </a:p>
        </p:txBody>
      </p:sp>
    </p:spTree>
    <p:extLst>
      <p:ext uri="{BB962C8B-B14F-4D97-AF65-F5344CB8AC3E}">
        <p14:creationId xmlns:p14="http://schemas.microsoft.com/office/powerpoint/2010/main" val="18662293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97CCBCF-0870-4170-99C4-802D365349A4}" type="datetimeFigureOut">
              <a:rPr lang="en-US" smtClean="0"/>
              <a:t>7/20/2014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5CA10B-E2C3-4B40-B29D-7E4893DFB566}" type="slidenum">
              <a:rPr lang="en-US" smtClean="0"/>
              <a:t>‹#›</a:t>
            </a:fld>
            <a:endParaRPr lang="en-US"/>
          </a:p>
        </p:txBody>
      </p:sp>
    </p:spTree>
    <p:extLst>
      <p:ext uri="{BB962C8B-B14F-4D97-AF65-F5344CB8AC3E}">
        <p14:creationId xmlns:p14="http://schemas.microsoft.com/office/powerpoint/2010/main" val="20273682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97CCBCF-0870-4170-99C4-802D365349A4}" type="datetimeFigureOut">
              <a:rPr lang="en-US" smtClean="0"/>
              <a:t>7/20/2014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5CA10B-E2C3-4B40-B29D-7E4893DFB566}" type="slidenum">
              <a:rPr lang="en-US" smtClean="0"/>
              <a:t>‹#›</a:t>
            </a:fld>
            <a:endParaRPr lang="en-US"/>
          </a:p>
        </p:txBody>
      </p:sp>
    </p:spTree>
    <p:extLst>
      <p:ext uri="{BB962C8B-B14F-4D97-AF65-F5344CB8AC3E}">
        <p14:creationId xmlns:p14="http://schemas.microsoft.com/office/powerpoint/2010/main" val="35156604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97CCBCF-0870-4170-99C4-802D365349A4}" type="datetimeFigureOut">
              <a:rPr lang="en-US" smtClean="0"/>
              <a:t>7/20/2014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D5CA10B-E2C3-4B40-B29D-7E4893DFB566}" type="slidenum">
              <a:rPr lang="en-US" smtClean="0"/>
              <a:t>‹#›</a:t>
            </a:fld>
            <a:endParaRPr lang="en-US"/>
          </a:p>
        </p:txBody>
      </p:sp>
    </p:spTree>
    <p:extLst>
      <p:ext uri="{BB962C8B-B14F-4D97-AF65-F5344CB8AC3E}">
        <p14:creationId xmlns:p14="http://schemas.microsoft.com/office/powerpoint/2010/main" val="13702442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97CCBCF-0870-4170-99C4-802D365349A4}" type="datetimeFigureOut">
              <a:rPr lang="en-US" smtClean="0"/>
              <a:t>7/20/2014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D5CA10B-E2C3-4B40-B29D-7E4893DFB566}" type="slidenum">
              <a:rPr lang="en-US" smtClean="0"/>
              <a:t>‹#›</a:t>
            </a:fld>
            <a:endParaRPr lang="en-US"/>
          </a:p>
        </p:txBody>
      </p:sp>
    </p:spTree>
    <p:extLst>
      <p:ext uri="{BB962C8B-B14F-4D97-AF65-F5344CB8AC3E}">
        <p14:creationId xmlns:p14="http://schemas.microsoft.com/office/powerpoint/2010/main" val="6364524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7CCBCF-0870-4170-99C4-802D365349A4}" type="datetimeFigureOut">
              <a:rPr lang="en-US" smtClean="0"/>
              <a:t>7/20/2014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D5CA10B-E2C3-4B40-B29D-7E4893DFB566}" type="slidenum">
              <a:rPr lang="en-US" smtClean="0"/>
              <a:t>‹#›</a:t>
            </a:fld>
            <a:endParaRPr lang="en-US"/>
          </a:p>
        </p:txBody>
      </p:sp>
    </p:spTree>
    <p:extLst>
      <p:ext uri="{BB962C8B-B14F-4D97-AF65-F5344CB8AC3E}">
        <p14:creationId xmlns:p14="http://schemas.microsoft.com/office/powerpoint/2010/main" val="10097414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7CCBCF-0870-4170-99C4-802D365349A4}" type="datetimeFigureOut">
              <a:rPr lang="en-US" smtClean="0"/>
              <a:t>7/20/2014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5CA10B-E2C3-4B40-B29D-7E4893DFB566}" type="slidenum">
              <a:rPr lang="en-US" smtClean="0"/>
              <a:t>‹#›</a:t>
            </a:fld>
            <a:endParaRPr lang="en-US"/>
          </a:p>
        </p:txBody>
      </p:sp>
    </p:spTree>
    <p:extLst>
      <p:ext uri="{BB962C8B-B14F-4D97-AF65-F5344CB8AC3E}">
        <p14:creationId xmlns:p14="http://schemas.microsoft.com/office/powerpoint/2010/main" val="20831477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7CCBCF-0870-4170-99C4-802D365349A4}" type="datetimeFigureOut">
              <a:rPr lang="en-US" smtClean="0"/>
              <a:t>7/20/2014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5CA10B-E2C3-4B40-B29D-7E4893DFB566}" type="slidenum">
              <a:rPr lang="en-US" smtClean="0"/>
              <a:t>‹#›</a:t>
            </a:fld>
            <a:endParaRPr lang="en-US"/>
          </a:p>
        </p:txBody>
      </p:sp>
    </p:spTree>
    <p:extLst>
      <p:ext uri="{BB962C8B-B14F-4D97-AF65-F5344CB8AC3E}">
        <p14:creationId xmlns:p14="http://schemas.microsoft.com/office/powerpoint/2010/main" val="18165390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7CCBCF-0870-4170-99C4-802D365349A4}" type="datetimeFigureOut">
              <a:rPr lang="en-US" smtClean="0"/>
              <a:t>7/20/2014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5CA10B-E2C3-4B40-B29D-7E4893DFB566}" type="slidenum">
              <a:rPr lang="en-US" smtClean="0"/>
              <a:t>‹#›</a:t>
            </a:fld>
            <a:endParaRPr lang="en-US"/>
          </a:p>
        </p:txBody>
      </p:sp>
    </p:spTree>
    <p:extLst>
      <p:ext uri="{BB962C8B-B14F-4D97-AF65-F5344CB8AC3E}">
        <p14:creationId xmlns:p14="http://schemas.microsoft.com/office/powerpoint/2010/main" val="4800125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gif"/><Relationship Id="rId1" Type="http://schemas.openxmlformats.org/officeDocument/2006/relationships/slideLayout" Target="../slideLayouts/slideLayout2.xml"/><Relationship Id="rId5" Type="http://schemas.openxmlformats.org/officeDocument/2006/relationships/image" Target="../media/image18.gif"/><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2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1.gi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47.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50.jpeg"/><Relationship Id="rId4" Type="http://schemas.openxmlformats.org/officeDocument/2006/relationships/image" Target="../media/image49.jpeg"/></Relationships>
</file>

<file path=ppt/slides/_rels/slide52.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gif"/></Relationships>
</file>

<file path=ppt/slides/_rels/slide60.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2.xml"/><Relationship Id="rId4" Type="http://schemas.openxmlformats.org/officeDocument/2006/relationships/image" Target="../media/image64.jpe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969908"/>
            <a:ext cx="12192000" cy="858891"/>
          </a:xfrm>
          <a:solidFill>
            <a:srgbClr val="FFFFCC"/>
          </a:solidFill>
        </p:spPr>
        <p:txBody>
          <a:bodyPr>
            <a:normAutofit fontScale="92500" lnSpcReduction="10000"/>
          </a:bodyPr>
          <a:lstStyle/>
          <a:p>
            <a:r>
              <a:rPr lang="en-US" sz="2800" b="1" dirty="0" smtClean="0"/>
              <a:t>CHAPTER 15 – PART 2</a:t>
            </a:r>
          </a:p>
          <a:p>
            <a:r>
              <a:rPr lang="en-US" sz="2800" b="1" dirty="0" smtClean="0"/>
              <a:t>THE MONEY POWER VS THE U.S. CONSTITUTION</a:t>
            </a:r>
            <a:endParaRPr lang="en-US" sz="2800" b="1" dirty="0"/>
          </a:p>
        </p:txBody>
      </p:sp>
      <p:sp>
        <p:nvSpPr>
          <p:cNvPr id="4" name="Title 3"/>
          <p:cNvSpPr>
            <a:spLocks noGrp="1"/>
          </p:cNvSpPr>
          <p:nvPr>
            <p:ph type="ctrTitle"/>
          </p:nvPr>
        </p:nvSpPr>
        <p:spPr>
          <a:xfrm>
            <a:off x="0" y="9013"/>
            <a:ext cx="12192000" cy="969908"/>
          </a:xfrm>
          <a:solidFill>
            <a:srgbClr val="FFFF00"/>
          </a:solidFill>
        </p:spPr>
        <p:txBody>
          <a:bodyPr>
            <a:normAutofit fontScale="90000"/>
          </a:bodyPr>
          <a:lstStyle/>
          <a:p>
            <a:pPr>
              <a:lnSpc>
                <a:spcPct val="50000"/>
              </a:lnSpc>
            </a:pPr>
            <a:r>
              <a:rPr lang="en-US" b="1" dirty="0" smtClean="0"/>
              <a:t/>
            </a:r>
            <a:br>
              <a:rPr lang="en-US" b="1" dirty="0" smtClean="0"/>
            </a:br>
            <a:r>
              <a:rPr lang="en-US" b="1" dirty="0"/>
              <a:t/>
            </a:r>
            <a:br>
              <a:rPr lang="en-US" b="1" dirty="0"/>
            </a:br>
            <a:r>
              <a:rPr lang="en-US" b="1" dirty="0" smtClean="0"/>
              <a:t/>
            </a:r>
            <a:br>
              <a:rPr lang="en-US" b="1" dirty="0" smtClean="0"/>
            </a:br>
            <a:r>
              <a:rPr lang="en-US" b="1" dirty="0"/>
              <a:t/>
            </a:r>
            <a:br>
              <a:rPr lang="en-US" b="1" dirty="0"/>
            </a:br>
            <a:r>
              <a:rPr lang="en-US" sz="4900" b="1" dirty="0" smtClean="0"/>
              <a:t>The </a:t>
            </a:r>
            <a:r>
              <a:rPr lang="en-US" sz="4900" b="1" dirty="0"/>
              <a:t>Lost Science of Money</a:t>
            </a:r>
            <a:br>
              <a:rPr lang="en-US" sz="4900" b="1" dirty="0"/>
            </a:br>
            <a:r>
              <a:rPr lang="en-US" sz="4900" dirty="0"/>
              <a:t>		</a:t>
            </a:r>
            <a:endParaRPr lang="en-US" dirty="0"/>
          </a:p>
        </p:txBody>
      </p:sp>
      <p:pic>
        <p:nvPicPr>
          <p:cNvPr id="1028" name="Picture 4" descr="http://williamressler.com/First%20Bank%20of%20U.S.x.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29104"/>
            <a:ext cx="5407420" cy="394741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39723" y="6211669"/>
            <a:ext cx="4927974" cy="646331"/>
          </a:xfrm>
          <a:prstGeom prst="rect">
            <a:avLst/>
          </a:prstGeom>
          <a:noFill/>
        </p:spPr>
        <p:txBody>
          <a:bodyPr wrap="square" rtlCol="0">
            <a:spAutoFit/>
          </a:bodyPr>
          <a:lstStyle/>
          <a:p>
            <a:pPr algn="ctr"/>
            <a:r>
              <a:rPr lang="en-US" b="1" dirty="0" smtClean="0"/>
              <a:t>FIRST BANK OF THE UNITED STATES:</a:t>
            </a:r>
          </a:p>
          <a:p>
            <a:pPr algn="ctr"/>
            <a:r>
              <a:rPr lang="en-US" b="1" dirty="0" smtClean="0"/>
              <a:t>SECOND PRIVATE U.S. BANK OF ISSUE (1791-1811)</a:t>
            </a:r>
            <a:endParaRPr lang="en-US" b="1" dirty="0"/>
          </a:p>
        </p:txBody>
      </p:sp>
      <p:pic>
        <p:nvPicPr>
          <p:cNvPr id="1026" name="Picture 2" descr="http://blog.classicist.org/wp-content/uploads/2012/04/Figure-5.-Second-Bank-of-the-United-States-Philadelphia.-Loth.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9046" y="2229104"/>
            <a:ext cx="6092954" cy="394763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7540813" y="6176521"/>
            <a:ext cx="4113370" cy="646331"/>
          </a:xfrm>
          <a:prstGeom prst="rect">
            <a:avLst/>
          </a:prstGeom>
          <a:noFill/>
        </p:spPr>
        <p:txBody>
          <a:bodyPr wrap="none" rtlCol="0">
            <a:spAutoFit/>
          </a:bodyPr>
          <a:lstStyle/>
          <a:p>
            <a:pPr algn="ctr"/>
            <a:r>
              <a:rPr lang="en-US" b="1" dirty="0" smtClean="0"/>
              <a:t>SECOND BANK OF THE UNITED STATES:</a:t>
            </a:r>
          </a:p>
          <a:p>
            <a:pPr algn="ctr"/>
            <a:r>
              <a:rPr lang="en-US" b="1" dirty="0" smtClean="0"/>
              <a:t>PRIVATE U.S. BANK OF ISSUE (1816-1836)</a:t>
            </a:r>
            <a:endParaRPr lang="en-US" b="1" dirty="0"/>
          </a:p>
        </p:txBody>
      </p:sp>
      <p:sp>
        <p:nvSpPr>
          <p:cNvPr id="5" name="TextBox 4"/>
          <p:cNvSpPr txBox="1"/>
          <p:nvPr/>
        </p:nvSpPr>
        <p:spPr>
          <a:xfrm>
            <a:off x="4808552" y="1900808"/>
            <a:ext cx="1939955" cy="369332"/>
          </a:xfrm>
          <a:prstGeom prst="rect">
            <a:avLst/>
          </a:prstGeom>
          <a:noFill/>
        </p:spPr>
        <p:txBody>
          <a:bodyPr wrap="none" rtlCol="0">
            <a:spAutoFit/>
          </a:bodyPr>
          <a:lstStyle/>
          <a:p>
            <a:r>
              <a:rPr lang="en-US" b="1" dirty="0" smtClean="0"/>
              <a:t>PHILADELPHIA, PA</a:t>
            </a:r>
            <a:endParaRPr lang="en-US" b="1" dirty="0"/>
          </a:p>
        </p:txBody>
      </p:sp>
    </p:spTree>
    <p:extLst>
      <p:ext uri="{BB962C8B-B14F-4D97-AF65-F5344CB8AC3E}">
        <p14:creationId xmlns:p14="http://schemas.microsoft.com/office/powerpoint/2010/main" val="4283195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47598"/>
            <a:ext cx="6497053" cy="5710401"/>
          </a:xfrm>
        </p:spPr>
        <p:txBody>
          <a:bodyPr>
            <a:normAutofit lnSpcReduction="10000"/>
          </a:bodyPr>
          <a:lstStyle/>
          <a:p>
            <a:pPr marL="0" indent="0">
              <a:buNone/>
            </a:pPr>
            <a:r>
              <a:rPr lang="en-US" sz="2400" dirty="0" smtClean="0"/>
              <a:t>“In NYC, from 1784 to 1791 there was no bank but the Bank of New York, and from 1791 to 1799 there was no other but the local office of the Bank of the United States.  Both were Federalist …</a:t>
            </a:r>
          </a:p>
          <a:p>
            <a:pPr marL="0" indent="0">
              <a:buNone/>
            </a:pPr>
            <a:r>
              <a:rPr lang="en-US" sz="2400" dirty="0" smtClean="0"/>
              <a:t>But in 1799, through a skilful stratagem of Aaron Burr’s, a corporate charter was obtained under which a new bank was set up, the Bank of the Manhattan Company, of far greater size than the Bank of New York, of much wider proprietorship, and Jeffersonian in its political ties.”  Hammond, pp. 149-150</a:t>
            </a:r>
          </a:p>
          <a:p>
            <a:pPr marL="0" indent="0">
              <a:buNone/>
            </a:pPr>
            <a:r>
              <a:rPr lang="en-US" sz="2400" dirty="0" smtClean="0"/>
              <a:t>“In 1803 Alexander Hamilton helped organize the fourth bank in New York City, the Merchants Bank … The Republicans now had a majority in the Assembly and on behalf of their Bank of the Manhattan Company refused the Merchants a charter.”   Hammond, p. 158</a:t>
            </a:r>
          </a:p>
        </p:txBody>
      </p:sp>
      <p:pic>
        <p:nvPicPr>
          <p:cNvPr id="5124" name="Picture 4" descr="Burr shooting Hamilt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53727" y="1805325"/>
            <a:ext cx="5297224" cy="39626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955481" y="5842337"/>
            <a:ext cx="5047344" cy="1015663"/>
          </a:xfrm>
          <a:prstGeom prst="rect">
            <a:avLst/>
          </a:prstGeom>
          <a:noFill/>
        </p:spPr>
        <p:txBody>
          <a:bodyPr wrap="none" rtlCol="0">
            <a:spAutoFit/>
          </a:bodyPr>
          <a:lstStyle/>
          <a:p>
            <a:pPr algn="ctr"/>
            <a:r>
              <a:rPr lang="en-US" sz="2000" dirty="0" smtClean="0"/>
              <a:t>BURR KILLS HAMILTON:</a:t>
            </a:r>
          </a:p>
          <a:p>
            <a:pPr algn="ctr"/>
            <a:r>
              <a:rPr lang="en-US" sz="2000" dirty="0" smtClean="0"/>
              <a:t>Burr rejected Hamilton’s attempts to apologize</a:t>
            </a:r>
          </a:p>
          <a:p>
            <a:pPr algn="ctr"/>
            <a:r>
              <a:rPr lang="en-US" sz="2000" dirty="0" smtClean="0"/>
              <a:t>1804</a:t>
            </a:r>
            <a:endParaRPr lang="en-US" sz="2000" dirty="0"/>
          </a:p>
        </p:txBody>
      </p:sp>
      <p:sp>
        <p:nvSpPr>
          <p:cNvPr id="6" name="TextBox 5"/>
          <p:cNvSpPr txBox="1"/>
          <p:nvPr/>
        </p:nvSpPr>
        <p:spPr>
          <a:xfrm>
            <a:off x="0" y="374304"/>
            <a:ext cx="12191998" cy="584775"/>
          </a:xfrm>
          <a:prstGeom prst="rect">
            <a:avLst/>
          </a:prstGeom>
          <a:solidFill>
            <a:srgbClr val="92D050"/>
          </a:solidFill>
        </p:spPr>
        <p:txBody>
          <a:bodyPr wrap="square" rtlCol="0">
            <a:spAutoFit/>
          </a:bodyPr>
          <a:lstStyle/>
          <a:p>
            <a:pPr algn="ctr"/>
            <a:r>
              <a:rPr lang="en-US" sz="3200" dirty="0"/>
              <a:t>Hamilton and Burr were rivals in New York over banking </a:t>
            </a:r>
            <a:r>
              <a:rPr lang="en-US" sz="3200" dirty="0" smtClean="0"/>
              <a:t>power …</a:t>
            </a:r>
            <a:endParaRPr lang="en-US" sz="3200" dirty="0"/>
          </a:p>
        </p:txBody>
      </p:sp>
      <p:sp>
        <p:nvSpPr>
          <p:cNvPr id="9" name="Title 1"/>
          <p:cNvSpPr txBox="1">
            <a:spLocks/>
          </p:cNvSpPr>
          <p:nvPr/>
        </p:nvSpPr>
        <p:spPr>
          <a:xfrm>
            <a:off x="1" y="13942"/>
            <a:ext cx="12191999" cy="343686"/>
          </a:xfrm>
          <a:prstGeom prst="rect">
            <a:avLst/>
          </a:prstGeom>
          <a:solidFill>
            <a:srgbClr val="FFFF00"/>
          </a:solidFill>
        </p:spPr>
        <p:txBody>
          <a:bodyPr vert="horz" lIns="91440" tIns="45720" rIns="91440" bIns="45720" rtlCol="0" anchor="ctr">
            <a:normAutofit fontScale="8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smtClean="0"/>
              <a:t>FEDERALIST VS. REPUBLICAN STATE CHARTERED BANKS:       BURR SHOOTS HAMILTON</a:t>
            </a:r>
            <a:endParaRPr lang="en-US" sz="2800" b="1" dirty="0"/>
          </a:p>
        </p:txBody>
      </p:sp>
    </p:spTree>
    <p:extLst>
      <p:ext uri="{BB962C8B-B14F-4D97-AF65-F5344CB8AC3E}">
        <p14:creationId xmlns:p14="http://schemas.microsoft.com/office/powerpoint/2010/main" val="29091807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835"/>
            <a:ext cx="12191999" cy="374166"/>
          </a:xfrm>
          <a:solidFill>
            <a:srgbClr val="FFCC66"/>
          </a:solidFill>
        </p:spPr>
        <p:txBody>
          <a:bodyPr>
            <a:normAutofit fontScale="90000"/>
          </a:bodyPr>
          <a:lstStyle/>
          <a:p>
            <a:pPr algn="ctr"/>
            <a:r>
              <a:rPr lang="en-US" sz="2800" b="1" dirty="0" smtClean="0"/>
              <a:t>PART 2</a:t>
            </a:r>
            <a:endParaRPr lang="en-US" sz="2800" b="1" dirty="0"/>
          </a:p>
        </p:txBody>
      </p:sp>
      <p:sp>
        <p:nvSpPr>
          <p:cNvPr id="3" name="Content Placeholder 2"/>
          <p:cNvSpPr>
            <a:spLocks noGrp="1"/>
          </p:cNvSpPr>
          <p:nvPr>
            <p:ph idx="1"/>
          </p:nvPr>
        </p:nvSpPr>
        <p:spPr>
          <a:xfrm>
            <a:off x="3975177" y="2839453"/>
            <a:ext cx="4992360" cy="449179"/>
          </a:xfrm>
        </p:spPr>
        <p:txBody>
          <a:bodyPr>
            <a:normAutofit fontScale="92500" lnSpcReduction="20000"/>
          </a:bodyPr>
          <a:lstStyle/>
          <a:p>
            <a:pPr marL="0" indent="0">
              <a:buNone/>
            </a:pPr>
            <a:r>
              <a:rPr lang="en-US" sz="3300" dirty="0" smtClean="0"/>
              <a:t>OUR </a:t>
            </a:r>
            <a:r>
              <a:rPr lang="en-US" sz="3300" dirty="0"/>
              <a:t>FIRST BANKING </a:t>
            </a:r>
            <a:r>
              <a:rPr lang="en-US" sz="3300" dirty="0" smtClean="0"/>
              <a:t>SYSTEM</a:t>
            </a:r>
          </a:p>
          <a:p>
            <a:pPr marL="0" indent="0">
              <a:buNone/>
            </a:pPr>
            <a:endParaRPr lang="en-US" sz="2400" dirty="0"/>
          </a:p>
        </p:txBody>
      </p:sp>
    </p:spTree>
    <p:extLst>
      <p:ext uri="{BB962C8B-B14F-4D97-AF65-F5344CB8AC3E}">
        <p14:creationId xmlns:p14="http://schemas.microsoft.com/office/powerpoint/2010/main" val="29644235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835"/>
            <a:ext cx="12191999" cy="374166"/>
          </a:xfrm>
          <a:solidFill>
            <a:srgbClr val="FFCC66"/>
          </a:solidFill>
        </p:spPr>
        <p:txBody>
          <a:bodyPr>
            <a:normAutofit fontScale="90000"/>
          </a:bodyPr>
          <a:lstStyle/>
          <a:p>
            <a:pPr algn="ctr"/>
            <a:r>
              <a:rPr lang="en-US" sz="2800" b="1" dirty="0"/>
              <a:t>OUR FIRST BANKING SYSTEM</a:t>
            </a:r>
          </a:p>
        </p:txBody>
      </p:sp>
      <p:sp>
        <p:nvSpPr>
          <p:cNvPr id="4" name="Content Placeholder 3"/>
          <p:cNvSpPr>
            <a:spLocks noGrp="1"/>
          </p:cNvSpPr>
          <p:nvPr>
            <p:ph idx="1"/>
          </p:nvPr>
        </p:nvSpPr>
        <p:spPr>
          <a:xfrm>
            <a:off x="0" y="381001"/>
            <a:ext cx="12191998" cy="1270501"/>
          </a:xfrm>
          <a:solidFill>
            <a:srgbClr val="CCFF66"/>
          </a:solidFill>
        </p:spPr>
        <p:txBody>
          <a:bodyPr/>
          <a:lstStyle/>
          <a:p>
            <a:pPr marL="0" indent="0">
              <a:buNone/>
            </a:pPr>
            <a:r>
              <a:rPr lang="en-US" dirty="0" smtClean="0"/>
              <a:t>As banks became numerous, banks opened reciprocal accounts with each other.  This allowed them to make payments on behalf of the other’s customers and settle the amounts between each other.</a:t>
            </a:r>
            <a:endParaRPr lang="en-US" dirty="0"/>
          </a:p>
        </p:txBody>
      </p:sp>
      <p:pic>
        <p:nvPicPr>
          <p:cNvPr id="6146" name="Picture 2" descr="http://www.annandave.org/Old%20Bank.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2893" y="2923865"/>
            <a:ext cx="2577012" cy="2259347"/>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upload.wikimedia.org/wikipedia/commons/a/af/Old_State_Bank_4715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30923" y="2721885"/>
            <a:ext cx="3213267" cy="2408998"/>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9455616" y="5181372"/>
            <a:ext cx="2095382" cy="369332"/>
          </a:xfrm>
          <a:prstGeom prst="rect">
            <a:avLst/>
          </a:prstGeom>
          <a:noFill/>
        </p:spPr>
        <p:txBody>
          <a:bodyPr wrap="none" rtlCol="0">
            <a:spAutoFit/>
          </a:bodyPr>
          <a:lstStyle/>
          <a:p>
            <a:r>
              <a:rPr lang="en-US" dirty="0" smtClean="0"/>
              <a:t>BANK OF NEW YORK</a:t>
            </a:r>
            <a:endParaRPr lang="en-US" dirty="0"/>
          </a:p>
        </p:txBody>
      </p:sp>
      <p:sp>
        <p:nvSpPr>
          <p:cNvPr id="12" name="TextBox 11"/>
          <p:cNvSpPr txBox="1"/>
          <p:nvPr/>
        </p:nvSpPr>
        <p:spPr>
          <a:xfrm>
            <a:off x="489075" y="5243928"/>
            <a:ext cx="1992981" cy="369332"/>
          </a:xfrm>
          <a:prstGeom prst="rect">
            <a:avLst/>
          </a:prstGeom>
          <a:noFill/>
        </p:spPr>
        <p:txBody>
          <a:bodyPr wrap="none" rtlCol="0">
            <a:spAutoFit/>
          </a:bodyPr>
          <a:lstStyle/>
          <a:p>
            <a:r>
              <a:rPr lang="en-US" dirty="0" smtClean="0"/>
              <a:t>MANHATTAN BANK</a:t>
            </a:r>
            <a:endParaRPr lang="en-US" dirty="0"/>
          </a:p>
        </p:txBody>
      </p:sp>
      <p:sp>
        <p:nvSpPr>
          <p:cNvPr id="13" name="Right Arrow 12"/>
          <p:cNvSpPr/>
          <p:nvPr/>
        </p:nvSpPr>
        <p:spPr>
          <a:xfrm>
            <a:off x="5819230" y="4512034"/>
            <a:ext cx="978408" cy="484632"/>
          </a:xfrm>
          <a:prstGeom prst="rightArrow">
            <a:avLst/>
          </a:prstGeom>
          <a:solidFill>
            <a:srgbClr val="CC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Left Arrow 13"/>
          <p:cNvSpPr/>
          <p:nvPr/>
        </p:nvSpPr>
        <p:spPr>
          <a:xfrm>
            <a:off x="5452159" y="2721885"/>
            <a:ext cx="978408" cy="484632"/>
          </a:xfrm>
          <a:prstGeom prst="leftArrow">
            <a:avLst/>
          </a:prstGeom>
          <a:solidFill>
            <a:srgbClr val="CC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6814967" y="2481603"/>
            <a:ext cx="2095382" cy="1200329"/>
          </a:xfrm>
          <a:prstGeom prst="rect">
            <a:avLst/>
          </a:prstGeom>
          <a:noFill/>
        </p:spPr>
        <p:txBody>
          <a:bodyPr wrap="none" rtlCol="0">
            <a:spAutoFit/>
          </a:bodyPr>
          <a:lstStyle/>
          <a:p>
            <a:r>
              <a:rPr lang="en-US" dirty="0" smtClean="0"/>
              <a:t>CHECKS DRAWN ON</a:t>
            </a:r>
          </a:p>
          <a:p>
            <a:r>
              <a:rPr lang="en-US" dirty="0" smtClean="0"/>
              <a:t>BANK OF NEW YORK</a:t>
            </a:r>
          </a:p>
          <a:p>
            <a:r>
              <a:rPr lang="en-US" dirty="0" smtClean="0"/>
              <a:t>&amp; DEPOSITED IN</a:t>
            </a:r>
          </a:p>
          <a:p>
            <a:r>
              <a:rPr lang="en-US" dirty="0" smtClean="0"/>
              <a:t>MANHATTAN BANK</a:t>
            </a:r>
            <a:endParaRPr lang="en-US" dirty="0"/>
          </a:p>
        </p:txBody>
      </p:sp>
      <p:sp>
        <p:nvSpPr>
          <p:cNvPr id="18" name="TextBox 17"/>
          <p:cNvSpPr txBox="1"/>
          <p:nvPr/>
        </p:nvSpPr>
        <p:spPr>
          <a:xfrm>
            <a:off x="3149683" y="4043599"/>
            <a:ext cx="2095382" cy="1200329"/>
          </a:xfrm>
          <a:prstGeom prst="rect">
            <a:avLst/>
          </a:prstGeom>
          <a:noFill/>
        </p:spPr>
        <p:txBody>
          <a:bodyPr wrap="none" rtlCol="0">
            <a:spAutoFit/>
          </a:bodyPr>
          <a:lstStyle/>
          <a:p>
            <a:r>
              <a:rPr lang="en-US" dirty="0" smtClean="0"/>
              <a:t>CHECKS DRAWN ON</a:t>
            </a:r>
          </a:p>
          <a:p>
            <a:r>
              <a:rPr lang="en-US" dirty="0" smtClean="0"/>
              <a:t>MANHATTAN BANK</a:t>
            </a:r>
          </a:p>
          <a:p>
            <a:r>
              <a:rPr lang="en-US" dirty="0" smtClean="0"/>
              <a:t>&amp; DEPOSITED IN</a:t>
            </a:r>
          </a:p>
          <a:p>
            <a:r>
              <a:rPr lang="en-US" dirty="0" smtClean="0"/>
              <a:t>BANK OF NEW YORK</a:t>
            </a:r>
            <a:endParaRPr lang="en-US" dirty="0"/>
          </a:p>
        </p:txBody>
      </p:sp>
      <p:sp>
        <p:nvSpPr>
          <p:cNvPr id="17" name="TextBox 16"/>
          <p:cNvSpPr txBox="1"/>
          <p:nvPr/>
        </p:nvSpPr>
        <p:spPr>
          <a:xfrm>
            <a:off x="5512505" y="2779535"/>
            <a:ext cx="944489" cy="369332"/>
          </a:xfrm>
          <a:prstGeom prst="rect">
            <a:avLst/>
          </a:prstGeom>
          <a:noFill/>
        </p:spPr>
        <p:txBody>
          <a:bodyPr wrap="none" rtlCol="0">
            <a:spAutoFit/>
          </a:bodyPr>
          <a:lstStyle/>
          <a:p>
            <a:r>
              <a:rPr lang="en-US" dirty="0" smtClean="0"/>
              <a:t>$10,000</a:t>
            </a:r>
            <a:endParaRPr lang="en-US" dirty="0"/>
          </a:p>
        </p:txBody>
      </p:sp>
      <p:sp>
        <p:nvSpPr>
          <p:cNvPr id="19" name="TextBox 18"/>
          <p:cNvSpPr txBox="1"/>
          <p:nvPr/>
        </p:nvSpPr>
        <p:spPr>
          <a:xfrm>
            <a:off x="5788689" y="4585095"/>
            <a:ext cx="944489" cy="369332"/>
          </a:xfrm>
          <a:prstGeom prst="rect">
            <a:avLst/>
          </a:prstGeom>
          <a:noFill/>
        </p:spPr>
        <p:txBody>
          <a:bodyPr wrap="none" rtlCol="0">
            <a:spAutoFit/>
          </a:bodyPr>
          <a:lstStyle/>
          <a:p>
            <a:r>
              <a:rPr lang="en-US" dirty="0" smtClean="0"/>
              <a:t>$15,000</a:t>
            </a:r>
            <a:endParaRPr lang="en-US" dirty="0"/>
          </a:p>
        </p:txBody>
      </p:sp>
      <p:sp>
        <p:nvSpPr>
          <p:cNvPr id="21" name="TextBox 20"/>
          <p:cNvSpPr txBox="1"/>
          <p:nvPr/>
        </p:nvSpPr>
        <p:spPr>
          <a:xfrm>
            <a:off x="3673640" y="5683765"/>
            <a:ext cx="4844715" cy="923330"/>
          </a:xfrm>
          <a:prstGeom prst="rect">
            <a:avLst/>
          </a:prstGeom>
          <a:solidFill>
            <a:srgbClr val="FFC000"/>
          </a:solidFill>
        </p:spPr>
        <p:txBody>
          <a:bodyPr wrap="square" rtlCol="0">
            <a:spAutoFit/>
          </a:bodyPr>
          <a:lstStyle/>
          <a:p>
            <a:pPr algn="ctr"/>
            <a:r>
              <a:rPr lang="en-US" b="1" dirty="0" smtClean="0"/>
              <a:t>RESULT OF SETTLEMENT:</a:t>
            </a:r>
          </a:p>
          <a:p>
            <a:pPr algn="ctr"/>
            <a:r>
              <a:rPr lang="en-US" b="1" dirty="0" smtClean="0"/>
              <a:t>MANHATTAN BANK OWES BANK OF NEW YORK</a:t>
            </a:r>
          </a:p>
          <a:p>
            <a:pPr algn="ctr"/>
            <a:r>
              <a:rPr lang="en-US" b="1" dirty="0" smtClean="0"/>
              <a:t>$5,000 (IN SPECIE?)</a:t>
            </a:r>
            <a:endParaRPr lang="en-US" b="1" dirty="0"/>
          </a:p>
        </p:txBody>
      </p:sp>
      <p:sp>
        <p:nvSpPr>
          <p:cNvPr id="22" name="Right Arrow 21"/>
          <p:cNvSpPr/>
          <p:nvPr/>
        </p:nvSpPr>
        <p:spPr>
          <a:xfrm>
            <a:off x="7074568" y="6273190"/>
            <a:ext cx="978408" cy="315536"/>
          </a:xfrm>
          <a:prstGeom prst="right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422899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835"/>
            <a:ext cx="12191999" cy="374166"/>
          </a:xfrm>
          <a:solidFill>
            <a:srgbClr val="FFCC66"/>
          </a:solidFill>
        </p:spPr>
        <p:txBody>
          <a:bodyPr>
            <a:normAutofit fontScale="90000"/>
          </a:bodyPr>
          <a:lstStyle/>
          <a:p>
            <a:pPr algn="ctr"/>
            <a:r>
              <a:rPr lang="en-US" sz="2800" b="1" dirty="0"/>
              <a:t>OUR FIRST BANKING SYSTEM</a:t>
            </a:r>
          </a:p>
        </p:txBody>
      </p:sp>
      <p:sp>
        <p:nvSpPr>
          <p:cNvPr id="4" name="Content Placeholder 3"/>
          <p:cNvSpPr>
            <a:spLocks noGrp="1"/>
          </p:cNvSpPr>
          <p:nvPr>
            <p:ph idx="1"/>
          </p:nvPr>
        </p:nvSpPr>
        <p:spPr>
          <a:xfrm>
            <a:off x="-1" y="381001"/>
            <a:ext cx="12191998" cy="2024481"/>
          </a:xfrm>
          <a:solidFill>
            <a:srgbClr val="FFCCFF"/>
          </a:solidFill>
        </p:spPr>
        <p:txBody>
          <a:bodyPr/>
          <a:lstStyle/>
          <a:p>
            <a:pPr marL="0" indent="0">
              <a:buNone/>
            </a:pPr>
            <a:r>
              <a:rPr lang="en-US" dirty="0" smtClean="0"/>
              <a:t>As banks became numerous, each was affected by the credit practice of others.  When one bank enlarged their loans, funds would turn up in other banks and encourage more lending – credit expansion (inflation).  Alternatively, when one bank reduced their loans, funds would be drained from other banks – credit contraction (deflation).</a:t>
            </a:r>
            <a:endParaRPr lang="en-US" dirty="0"/>
          </a:p>
        </p:txBody>
      </p:sp>
      <p:pic>
        <p:nvPicPr>
          <p:cNvPr id="9218" name="Picture 2" descr="http://img4.wikia.nocookie.net/__cb20111022015503/meyjh/images/9/95/May_Inflate_%28Pokemon_Special_-_Inflate_Body%29.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06859" y="3121788"/>
            <a:ext cx="3325562" cy="2915625"/>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http://www.photo-dictionary.com/photofiles/list/9200/12547deflated_ballo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04501" y="3121788"/>
            <a:ext cx="4159751" cy="2763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80822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8" name="Picture 8" descr="http://www.tcfl.org/mdroom/ephemera/commercial/images/byron_check_1986.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9505704">
            <a:off x="7827494" y="3989623"/>
            <a:ext cx="4211453" cy="185896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 y="6835"/>
            <a:ext cx="12191999" cy="374166"/>
          </a:xfrm>
          <a:solidFill>
            <a:srgbClr val="FFCC66"/>
          </a:solidFill>
        </p:spPr>
        <p:txBody>
          <a:bodyPr>
            <a:normAutofit fontScale="90000"/>
          </a:bodyPr>
          <a:lstStyle/>
          <a:p>
            <a:pPr algn="ctr"/>
            <a:r>
              <a:rPr lang="en-US" sz="2800" b="1" dirty="0"/>
              <a:t>OUR FIRST BANKING SYSTEM</a:t>
            </a:r>
          </a:p>
        </p:txBody>
      </p:sp>
      <p:sp>
        <p:nvSpPr>
          <p:cNvPr id="4" name="Content Placeholder 3"/>
          <p:cNvSpPr>
            <a:spLocks noGrp="1"/>
          </p:cNvSpPr>
          <p:nvPr>
            <p:ph idx="1"/>
          </p:nvPr>
        </p:nvSpPr>
        <p:spPr>
          <a:xfrm>
            <a:off x="0" y="381001"/>
            <a:ext cx="12191998" cy="886325"/>
          </a:xfrm>
          <a:solidFill>
            <a:srgbClr val="CCCCFF"/>
          </a:solidFill>
        </p:spPr>
        <p:txBody>
          <a:bodyPr>
            <a:normAutofit/>
          </a:bodyPr>
          <a:lstStyle/>
          <a:p>
            <a:pPr marL="0" indent="0">
              <a:buNone/>
            </a:pPr>
            <a:r>
              <a:rPr lang="en-US" dirty="0" smtClean="0"/>
              <a:t>The movement of bank notes into circulation in consequence of lending went on tangibly before one’s eyes, but not so the increase in loan deposits.</a:t>
            </a:r>
            <a:endParaRPr lang="en-US" dirty="0"/>
          </a:p>
        </p:txBody>
      </p:sp>
      <p:pic>
        <p:nvPicPr>
          <p:cNvPr id="10242" name="Picture 2" descr="http://thumb7.shutterstock.com/display_pic_with_logo/79119/79119,1220119730,1/stock-vector-vector-tree-with-leaves-of-bank-notes-1673246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670" y="1876926"/>
            <a:ext cx="4286250" cy="447675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620253" y="3882189"/>
            <a:ext cx="2176916" cy="369332"/>
          </a:xfrm>
          <a:prstGeom prst="rect">
            <a:avLst/>
          </a:prstGeom>
          <a:solidFill>
            <a:schemeClr val="bg1"/>
          </a:solidFill>
        </p:spPr>
        <p:txBody>
          <a:bodyPr wrap="square" rtlCol="0">
            <a:spAutoFit/>
          </a:bodyPr>
          <a:lstStyle/>
          <a:p>
            <a:r>
              <a:rPr lang="en-US" dirty="0" smtClean="0"/>
              <a:t>                                      </a:t>
            </a:r>
            <a:endParaRPr lang="en-US" dirty="0"/>
          </a:p>
        </p:txBody>
      </p:sp>
      <p:pic>
        <p:nvPicPr>
          <p:cNvPr id="6" name="Picture 5"/>
          <p:cNvPicPr>
            <a:picLocks noChangeAspect="1"/>
          </p:cNvPicPr>
          <p:nvPr/>
        </p:nvPicPr>
        <p:blipFill>
          <a:blip r:embed="rId4"/>
          <a:stretch>
            <a:fillRect/>
          </a:stretch>
        </p:blipFill>
        <p:spPr>
          <a:xfrm rot="19650390">
            <a:off x="6634576" y="2876230"/>
            <a:ext cx="4762500" cy="2381250"/>
          </a:xfrm>
          <a:prstGeom prst="rect">
            <a:avLst/>
          </a:prstGeom>
        </p:spPr>
      </p:pic>
      <p:pic>
        <p:nvPicPr>
          <p:cNvPr id="10246" name="Picture 6" descr="http://www.balancetrack.org/checking/images/check5.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29497" y="1876926"/>
            <a:ext cx="4762500" cy="236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14867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835"/>
            <a:ext cx="12191999" cy="374166"/>
          </a:xfrm>
          <a:solidFill>
            <a:srgbClr val="FFCC66"/>
          </a:solidFill>
        </p:spPr>
        <p:txBody>
          <a:bodyPr>
            <a:normAutofit fontScale="90000"/>
          </a:bodyPr>
          <a:lstStyle/>
          <a:p>
            <a:pPr algn="ctr"/>
            <a:r>
              <a:rPr lang="en-US" sz="2800" b="1" dirty="0"/>
              <a:t>OUR FIRST BANKING SYSTEM</a:t>
            </a:r>
          </a:p>
        </p:txBody>
      </p:sp>
      <p:sp>
        <p:nvSpPr>
          <p:cNvPr id="4" name="Content Placeholder 3"/>
          <p:cNvSpPr>
            <a:spLocks noGrp="1"/>
          </p:cNvSpPr>
          <p:nvPr>
            <p:ph idx="1"/>
          </p:nvPr>
        </p:nvSpPr>
        <p:spPr>
          <a:xfrm>
            <a:off x="-1" y="381001"/>
            <a:ext cx="12191998" cy="3324725"/>
          </a:xfrm>
          <a:solidFill>
            <a:srgbClr val="66FFFF"/>
          </a:solidFill>
        </p:spPr>
        <p:txBody>
          <a:bodyPr>
            <a:normAutofit lnSpcReduction="10000"/>
          </a:bodyPr>
          <a:lstStyle/>
          <a:p>
            <a:pPr marL="0" indent="0">
              <a:buNone/>
            </a:pPr>
            <a:r>
              <a:rPr lang="en-US" dirty="0" smtClean="0"/>
              <a:t>“Being the main government depository and having offices in the principal commercial cities, the Bank {of the United States} was the general creditor of the other banks.  It had the account of the largest single transactor in the economy – the federal government – and the receipts of the government being mostly in the notes of state{-chartered} banks and these notes being deposited in the Bank, it could not help being their creditor.</a:t>
            </a:r>
          </a:p>
          <a:p>
            <a:pPr marL="0" indent="0">
              <a:buNone/>
            </a:pPr>
            <a:r>
              <a:rPr lang="en-US" dirty="0" smtClean="0"/>
              <a:t>By pressing them for payment of the notes and checks received against them, the Bank automatically exercised a general restraint upon the banking system.”   Hammond, p. 198 </a:t>
            </a:r>
            <a:endParaRPr lang="en-US" dirty="0"/>
          </a:p>
        </p:txBody>
      </p:sp>
      <p:pic>
        <p:nvPicPr>
          <p:cNvPr id="11266" name="Picture 2" descr="http://bobmaconbusiness.com/wp-content/uploads/2012/02/lead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0817" y="3705726"/>
            <a:ext cx="4216656" cy="31624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99890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835"/>
            <a:ext cx="12191999" cy="374166"/>
          </a:xfrm>
          <a:solidFill>
            <a:srgbClr val="FFCC66"/>
          </a:solidFill>
        </p:spPr>
        <p:txBody>
          <a:bodyPr>
            <a:normAutofit fontScale="90000"/>
          </a:bodyPr>
          <a:lstStyle/>
          <a:p>
            <a:pPr algn="ctr"/>
            <a:r>
              <a:rPr lang="en-US" sz="2800" b="1" dirty="0"/>
              <a:t>OUR FIRST BANKING SYSTEM</a:t>
            </a:r>
          </a:p>
        </p:txBody>
      </p:sp>
      <p:sp>
        <p:nvSpPr>
          <p:cNvPr id="4" name="Content Placeholder 3"/>
          <p:cNvSpPr>
            <a:spLocks noGrp="1"/>
          </p:cNvSpPr>
          <p:nvPr>
            <p:ph idx="1"/>
          </p:nvPr>
        </p:nvSpPr>
        <p:spPr>
          <a:xfrm>
            <a:off x="2" y="381001"/>
            <a:ext cx="12191998" cy="2650957"/>
          </a:xfrm>
          <a:solidFill>
            <a:srgbClr val="FFFF00"/>
          </a:solidFill>
        </p:spPr>
        <p:txBody>
          <a:bodyPr/>
          <a:lstStyle/>
          <a:p>
            <a:pPr marL="0" indent="0">
              <a:buNone/>
            </a:pPr>
            <a:r>
              <a:rPr lang="en-US" dirty="0" smtClean="0"/>
              <a:t>As an example of this system, in 1796 the Bank of New York lent the Treasury $200,000, and gave it deposit credit for that amount.</a:t>
            </a:r>
          </a:p>
          <a:p>
            <a:pPr marL="0" indent="0">
              <a:buNone/>
            </a:pPr>
            <a:r>
              <a:rPr lang="en-US" dirty="0" smtClean="0"/>
              <a:t>The Treasury wanted the funds in the Bank {of the United States} and therefore deposited checks against this credit in the Bank.</a:t>
            </a:r>
          </a:p>
          <a:p>
            <a:pPr marL="0" indent="0">
              <a:buNone/>
            </a:pPr>
            <a:r>
              <a:rPr lang="en-US" dirty="0" smtClean="0"/>
              <a:t>The Bank asked to be paid $100,000 in specie from the Bank of New York, which did not have it.</a:t>
            </a:r>
            <a:endParaRPr lang="en-US" dirty="0"/>
          </a:p>
        </p:txBody>
      </p:sp>
      <p:sp>
        <p:nvSpPr>
          <p:cNvPr id="3" name="TextBox 2"/>
          <p:cNvSpPr txBox="1"/>
          <p:nvPr/>
        </p:nvSpPr>
        <p:spPr>
          <a:xfrm>
            <a:off x="4973054" y="4139096"/>
            <a:ext cx="5871410" cy="1938992"/>
          </a:xfrm>
          <a:prstGeom prst="rect">
            <a:avLst/>
          </a:prstGeom>
          <a:noFill/>
        </p:spPr>
        <p:txBody>
          <a:bodyPr wrap="square" rtlCol="0">
            <a:spAutoFit/>
          </a:bodyPr>
          <a:lstStyle/>
          <a:p>
            <a:r>
              <a:rPr lang="en-US" sz="2000" dirty="0" smtClean="0"/>
              <a:t>Oliver Walcott, Jr., Secretary of the Treasury wrote:</a:t>
            </a:r>
          </a:p>
          <a:p>
            <a:endParaRPr lang="en-US" sz="2000" dirty="0"/>
          </a:p>
          <a:p>
            <a:r>
              <a:rPr lang="en-US" sz="2000" dirty="0" smtClean="0"/>
              <a:t>“These institutions have all been mismanaged.  I look upon them with terror.   They are at present the curse, and I fear they will prove the ruin of the government.”</a:t>
            </a:r>
          </a:p>
          <a:p>
            <a:r>
              <a:rPr lang="en-US" sz="2000" dirty="0" smtClean="0"/>
              <a:t>                       Hammond, p. 201 </a:t>
            </a:r>
            <a:endParaRPr lang="en-US" sz="2000" dirty="0"/>
          </a:p>
        </p:txBody>
      </p:sp>
      <p:pic>
        <p:nvPicPr>
          <p:cNvPr id="12290" name="Picture 2" descr="http://www.litchfieldhistoricalsociety.org/images/families/wolcott_oliverjr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4985" y="3775092"/>
            <a:ext cx="2257425" cy="266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88230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835"/>
            <a:ext cx="12191999" cy="419886"/>
          </a:xfrm>
          <a:solidFill>
            <a:srgbClr val="00B0F0"/>
          </a:solidFill>
        </p:spPr>
        <p:txBody>
          <a:bodyPr>
            <a:normAutofit fontScale="90000"/>
          </a:bodyPr>
          <a:lstStyle/>
          <a:p>
            <a:pPr algn="ctr"/>
            <a:r>
              <a:rPr lang="en-US" sz="2400" b="1" dirty="0" smtClean="0"/>
              <a:t>PART 3</a:t>
            </a:r>
            <a:endParaRPr lang="en-US" sz="2800" b="1" dirty="0"/>
          </a:p>
        </p:txBody>
      </p:sp>
      <p:sp>
        <p:nvSpPr>
          <p:cNvPr id="5" name="Content Placeholder 4"/>
          <p:cNvSpPr>
            <a:spLocks noGrp="1"/>
          </p:cNvSpPr>
          <p:nvPr>
            <p:ph idx="1"/>
          </p:nvPr>
        </p:nvSpPr>
        <p:spPr>
          <a:xfrm>
            <a:off x="3456122" y="1131377"/>
            <a:ext cx="6199322" cy="5541532"/>
          </a:xfrm>
        </p:spPr>
        <p:txBody>
          <a:bodyPr>
            <a:normAutofit/>
          </a:bodyPr>
          <a:lstStyle/>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p:txBody>
      </p:sp>
      <p:sp>
        <p:nvSpPr>
          <p:cNvPr id="3" name="TextBox 2"/>
          <p:cNvSpPr txBox="1"/>
          <p:nvPr/>
        </p:nvSpPr>
        <p:spPr>
          <a:xfrm>
            <a:off x="2871537" y="2983832"/>
            <a:ext cx="7204729" cy="584775"/>
          </a:xfrm>
          <a:prstGeom prst="rect">
            <a:avLst/>
          </a:prstGeom>
          <a:noFill/>
        </p:spPr>
        <p:txBody>
          <a:bodyPr wrap="none" rtlCol="0">
            <a:spAutoFit/>
          </a:bodyPr>
          <a:lstStyle/>
          <a:p>
            <a:r>
              <a:rPr lang="en-US" sz="3200" b="1" dirty="0"/>
              <a:t>TAKING THE 1</a:t>
            </a:r>
            <a:r>
              <a:rPr lang="en-US" sz="3200" b="1" baseline="30000" dirty="0"/>
              <a:t>ST</a:t>
            </a:r>
            <a:r>
              <a:rPr lang="en-US" sz="3200" b="1" dirty="0"/>
              <a:t> BANK OF THE U.S. </a:t>
            </a:r>
            <a:r>
              <a:rPr lang="en-US" sz="3200" b="1" dirty="0" smtClean="0"/>
              <a:t>DOWN</a:t>
            </a:r>
            <a:endParaRPr lang="en-US" sz="3200" b="1" dirty="0"/>
          </a:p>
        </p:txBody>
      </p:sp>
    </p:spTree>
    <p:extLst>
      <p:ext uri="{BB962C8B-B14F-4D97-AF65-F5344CB8AC3E}">
        <p14:creationId xmlns:p14="http://schemas.microsoft.com/office/powerpoint/2010/main" val="15458692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 y="426720"/>
            <a:ext cx="12191999" cy="461665"/>
          </a:xfrm>
          <a:prstGeom prst="rect">
            <a:avLst/>
          </a:prstGeom>
          <a:solidFill>
            <a:schemeClr val="accent2"/>
          </a:solidFill>
        </p:spPr>
        <p:txBody>
          <a:bodyPr wrap="square" rtlCol="0">
            <a:spAutoFit/>
          </a:bodyPr>
          <a:lstStyle/>
          <a:p>
            <a:pPr algn="ctr"/>
            <a:r>
              <a:rPr lang="en-US" sz="2400" b="1" dirty="0" smtClean="0"/>
              <a:t>BRIEF HISTORY OF FIRST BANK OF U.S.</a:t>
            </a:r>
            <a:endParaRPr lang="en-US" sz="2400" b="1" dirty="0"/>
          </a:p>
        </p:txBody>
      </p:sp>
      <p:sp>
        <p:nvSpPr>
          <p:cNvPr id="2" name="Title 1"/>
          <p:cNvSpPr>
            <a:spLocks noGrp="1"/>
          </p:cNvSpPr>
          <p:nvPr>
            <p:ph type="title"/>
          </p:nvPr>
        </p:nvSpPr>
        <p:spPr>
          <a:xfrm>
            <a:off x="-1" y="6835"/>
            <a:ext cx="12191999" cy="419886"/>
          </a:xfrm>
          <a:solidFill>
            <a:srgbClr val="00B0F0"/>
          </a:solidFill>
        </p:spPr>
        <p:txBody>
          <a:bodyPr>
            <a:normAutofit fontScale="90000"/>
          </a:bodyPr>
          <a:lstStyle/>
          <a:p>
            <a:pPr algn="ctr"/>
            <a:r>
              <a:rPr lang="en-US" sz="2400" b="1" dirty="0"/>
              <a:t>TAKING THE 1</a:t>
            </a:r>
            <a:r>
              <a:rPr lang="en-US" sz="2400" b="1" baseline="30000" dirty="0"/>
              <a:t>ST</a:t>
            </a:r>
            <a:r>
              <a:rPr lang="en-US" sz="2400" b="1" dirty="0"/>
              <a:t> BANK OF THE U.S. DOWN</a:t>
            </a:r>
          </a:p>
        </p:txBody>
      </p:sp>
      <p:sp>
        <p:nvSpPr>
          <p:cNvPr id="5" name="Content Placeholder 4"/>
          <p:cNvSpPr>
            <a:spLocks noGrp="1"/>
          </p:cNvSpPr>
          <p:nvPr>
            <p:ph idx="1"/>
          </p:nvPr>
        </p:nvSpPr>
        <p:spPr>
          <a:xfrm>
            <a:off x="0" y="888384"/>
            <a:ext cx="12191997" cy="5969615"/>
          </a:xfrm>
        </p:spPr>
        <p:txBody>
          <a:bodyPr>
            <a:normAutofit/>
          </a:bodyPr>
          <a:lstStyle/>
          <a:p>
            <a:pPr marL="0" indent="0">
              <a:buNone/>
            </a:pPr>
            <a:r>
              <a:rPr lang="en-US" dirty="0" smtClean="0">
                <a:latin typeface="Times New Roman" panose="02020603050405020304" pitchFamily="18" charset="0"/>
                <a:cs typeface="Times New Roman" panose="02020603050405020304" pitchFamily="18" charset="0"/>
              </a:rPr>
              <a:t>1791-1797     Federalists in power:</a:t>
            </a:r>
          </a:p>
          <a:p>
            <a:pPr lvl="5"/>
            <a:r>
              <a:rPr lang="en-US" dirty="0" smtClean="0">
                <a:latin typeface="Times New Roman" panose="02020603050405020304" pitchFamily="18" charset="0"/>
                <a:cs typeface="Times New Roman" panose="02020603050405020304" pitchFamily="18" charset="0"/>
              </a:rPr>
              <a:t>President Washington (1789-1797)</a:t>
            </a:r>
          </a:p>
          <a:p>
            <a:pPr lvl="5"/>
            <a:r>
              <a:rPr lang="en-US" dirty="0" smtClean="0">
                <a:latin typeface="Times New Roman" panose="02020603050405020304" pitchFamily="18" charset="0"/>
                <a:cs typeface="Times New Roman" panose="02020603050405020304" pitchFamily="18" charset="0"/>
              </a:rPr>
              <a:t>Alexander Hamilton, then Oliver Wolcott, Secretary of Treasury</a:t>
            </a:r>
          </a:p>
          <a:p>
            <a:pPr lvl="5"/>
            <a:endParaRPr lang="en-US" dirty="0" smtClean="0">
              <a:latin typeface="Times New Roman" panose="02020603050405020304" pitchFamily="18" charset="0"/>
              <a:cs typeface="Times New Roman" panose="02020603050405020304" pitchFamily="18" charset="0"/>
            </a:endParaRPr>
          </a:p>
          <a:p>
            <a:pPr marL="0" indent="0">
              <a:buNone/>
            </a:pPr>
            <a:r>
              <a:rPr lang="en-US" dirty="0" smtClean="0">
                <a:latin typeface="Times New Roman" panose="02020603050405020304" pitchFamily="18" charset="0"/>
                <a:cs typeface="Times New Roman" panose="02020603050405020304" pitchFamily="18" charset="0"/>
              </a:rPr>
              <a:t>1797-1801	  Federalists in power:</a:t>
            </a:r>
            <a:endParaRPr lang="en-US" dirty="0">
              <a:latin typeface="Times New Roman" panose="02020603050405020304" pitchFamily="18" charset="0"/>
              <a:cs typeface="Times New Roman" panose="02020603050405020304" pitchFamily="18" charset="0"/>
            </a:endParaRPr>
          </a:p>
          <a:p>
            <a:pPr lvl="5"/>
            <a:r>
              <a:rPr lang="en-US" dirty="0" smtClean="0">
                <a:latin typeface="Times New Roman" panose="02020603050405020304" pitchFamily="18" charset="0"/>
                <a:cs typeface="Times New Roman" panose="02020603050405020304" pitchFamily="18" charset="0"/>
              </a:rPr>
              <a:t>President John Adams neutral towards federal Bank though still abhorring all banks (1797-1801)</a:t>
            </a:r>
          </a:p>
          <a:p>
            <a:pPr lvl="5"/>
            <a:endParaRPr lang="en-US" dirty="0">
              <a:latin typeface="Times New Roman" panose="02020603050405020304" pitchFamily="18" charset="0"/>
              <a:cs typeface="Times New Roman" panose="02020603050405020304" pitchFamily="18" charset="0"/>
            </a:endParaRPr>
          </a:p>
          <a:p>
            <a:pPr marL="0" indent="0">
              <a:buNone/>
            </a:pPr>
            <a:endParaRPr lang="en-US" dirty="0" smtClean="0">
              <a:latin typeface="Times New Roman" panose="02020603050405020304" pitchFamily="18" charset="0"/>
              <a:cs typeface="Times New Roman" panose="02020603050405020304" pitchFamily="18" charset="0"/>
            </a:endParaRPr>
          </a:p>
          <a:p>
            <a:pPr marL="0" indent="0">
              <a:buNone/>
            </a:pPr>
            <a:r>
              <a:rPr lang="en-US" dirty="0" smtClean="0">
                <a:latin typeface="Times New Roman" panose="02020603050405020304" pitchFamily="18" charset="0"/>
                <a:cs typeface="Times New Roman" panose="02020603050405020304" pitchFamily="18" charset="0"/>
              </a:rPr>
              <a:t>1801-1811	  Republican in power:</a:t>
            </a:r>
          </a:p>
          <a:p>
            <a:pPr lvl="5"/>
            <a:r>
              <a:rPr lang="en-US" dirty="0" smtClean="0">
                <a:latin typeface="Times New Roman" panose="02020603050405020304" pitchFamily="18" charset="0"/>
                <a:cs typeface="Times New Roman" panose="02020603050405020304" pitchFamily="18" charset="0"/>
              </a:rPr>
              <a:t>Presidents Jefferson (1801-1809) and Madison (1809-1817) resist Bank:</a:t>
            </a:r>
          </a:p>
          <a:p>
            <a:pPr lvl="6">
              <a:buFont typeface="Wingdings" panose="05000000000000000000" pitchFamily="2" charset="2"/>
              <a:buChar char="ü"/>
            </a:pPr>
            <a:r>
              <a:rPr lang="en-US" dirty="0" smtClean="0">
                <a:latin typeface="Times New Roman" panose="02020603050405020304" pitchFamily="18" charset="0"/>
                <a:cs typeface="Times New Roman" panose="02020603050405020304" pitchFamily="18" charset="0"/>
              </a:rPr>
              <a:t>Bank was largest corporation in the country</a:t>
            </a:r>
          </a:p>
          <a:p>
            <a:pPr lvl="6">
              <a:buFont typeface="Wingdings" panose="05000000000000000000" pitchFamily="2" charset="2"/>
              <a:buChar char="ü"/>
            </a:pPr>
            <a:r>
              <a:rPr lang="en-US" dirty="0" smtClean="0">
                <a:latin typeface="Times New Roman" panose="02020603050405020304" pitchFamily="18" charset="0"/>
                <a:cs typeface="Times New Roman" panose="02020603050405020304" pitchFamily="18" charset="0"/>
              </a:rPr>
              <a:t>its stockholders included Congressmen and other public officials</a:t>
            </a:r>
          </a:p>
          <a:p>
            <a:pPr lvl="6">
              <a:buFont typeface="Wingdings" panose="05000000000000000000" pitchFamily="2" charset="2"/>
              <a:buChar char="ü"/>
            </a:pPr>
            <a:r>
              <a:rPr lang="en-US" dirty="0" smtClean="0">
                <a:latin typeface="Times New Roman" panose="02020603050405020304" pitchFamily="18" charset="0"/>
                <a:cs typeface="Times New Roman" panose="02020603050405020304" pitchFamily="18" charset="0"/>
              </a:rPr>
              <a:t>Bank’s offices were in leading cities which was evidence of its ubiquitous power</a:t>
            </a:r>
          </a:p>
          <a:p>
            <a:pPr lvl="6">
              <a:buFont typeface="Wingdings" panose="05000000000000000000" pitchFamily="2" charset="2"/>
              <a:buChar char="ü"/>
            </a:pPr>
            <a:r>
              <a:rPr lang="en-US" dirty="0" smtClean="0">
                <a:latin typeface="Times New Roman" panose="02020603050405020304" pitchFamily="18" charset="0"/>
                <a:cs typeface="Times New Roman" panose="02020603050405020304" pitchFamily="18" charset="0"/>
              </a:rPr>
              <a:t>Jefferson: “The Bank penetrating by its branches every part of the Union, acting by command</a:t>
            </a:r>
          </a:p>
          <a:p>
            <a:pPr marL="2743200" lvl="6" indent="0">
              <a:spcBef>
                <a:spcPts val="0"/>
              </a:spcBef>
              <a:buNone/>
            </a:pP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and  in phalanx, may, in a critical moment, upset the government.”   Hammond, p. 206  </a:t>
            </a:r>
          </a:p>
        </p:txBody>
      </p:sp>
      <p:pic>
        <p:nvPicPr>
          <p:cNvPr id="1026" name="Picture 2" descr="http://www.urbanartantiques.com/wp-content/uploads/CT09-07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1258" y="1369308"/>
            <a:ext cx="1343037" cy="100727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teapartycheer.com/wp-content/uploads/2011/07/John-Adam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1258" y="2744416"/>
            <a:ext cx="1462246" cy="114981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kencorbettart.com/final/wp-content/uploads/2011/06/Thomas-Jefferson.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 y="4550866"/>
            <a:ext cx="1187116" cy="149392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upload.wikimedia.org/wikipedia/commons/1/1d/James_Madison.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87117" y="5031789"/>
            <a:ext cx="1500204" cy="182621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content.answcdn.com/main/content/img/getty/3/9/3069539.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871284" y="899786"/>
            <a:ext cx="1238497" cy="184463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www.treasury.gov/about/history/PublishingImages/wolcott.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109785" y="396190"/>
            <a:ext cx="2082216" cy="23482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78097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835"/>
            <a:ext cx="12191999" cy="419886"/>
          </a:xfrm>
          <a:solidFill>
            <a:srgbClr val="00B0F0"/>
          </a:solidFill>
        </p:spPr>
        <p:txBody>
          <a:bodyPr>
            <a:normAutofit fontScale="90000"/>
          </a:bodyPr>
          <a:lstStyle/>
          <a:p>
            <a:pPr algn="ctr"/>
            <a:r>
              <a:rPr lang="en-US" sz="2400" b="1" dirty="0"/>
              <a:t>TAKING THE 1</a:t>
            </a:r>
            <a:r>
              <a:rPr lang="en-US" sz="2400" b="1" baseline="30000" dirty="0"/>
              <a:t>ST</a:t>
            </a:r>
            <a:r>
              <a:rPr lang="en-US" sz="2400" b="1" dirty="0"/>
              <a:t> BANK OF THE U.S. DOWN</a:t>
            </a:r>
          </a:p>
        </p:txBody>
      </p:sp>
      <p:sp>
        <p:nvSpPr>
          <p:cNvPr id="5" name="Content Placeholder 4"/>
          <p:cNvSpPr>
            <a:spLocks noGrp="1"/>
          </p:cNvSpPr>
          <p:nvPr>
            <p:ph idx="1"/>
          </p:nvPr>
        </p:nvSpPr>
        <p:spPr>
          <a:xfrm>
            <a:off x="224587" y="1431382"/>
            <a:ext cx="10700087" cy="5113797"/>
          </a:xfrm>
        </p:spPr>
        <p:txBody>
          <a:bodyPr>
            <a:normAutofit/>
          </a:bodyPr>
          <a:lstStyle/>
          <a:p>
            <a:pPr marL="514350" indent="-514350">
              <a:buFont typeface="+mj-lt"/>
              <a:buAutoNum type="arabicPeriod"/>
            </a:pPr>
            <a:r>
              <a:rPr lang="en-US" dirty="0" smtClean="0"/>
              <a:t>Paid government’s interest on the public debt</a:t>
            </a:r>
          </a:p>
          <a:p>
            <a:pPr marL="514350" indent="-514350">
              <a:buFont typeface="+mj-lt"/>
              <a:buAutoNum type="arabicPeriod"/>
            </a:pPr>
            <a:r>
              <a:rPr lang="en-US" dirty="0" smtClean="0"/>
              <a:t>Received subscriptions to new government securities issues</a:t>
            </a:r>
          </a:p>
          <a:p>
            <a:pPr marL="514350" indent="-514350">
              <a:buFont typeface="+mj-lt"/>
              <a:buAutoNum type="arabicPeriod"/>
            </a:pPr>
            <a:r>
              <a:rPr lang="en-US" dirty="0" smtClean="0"/>
              <a:t>Paid salaries of government officials</a:t>
            </a:r>
          </a:p>
          <a:p>
            <a:pPr marL="514350" indent="-514350">
              <a:buFont typeface="+mj-lt"/>
              <a:buAutoNum type="arabicPeriod"/>
            </a:pPr>
            <a:r>
              <a:rPr lang="en-US" dirty="0" smtClean="0"/>
              <a:t>Facilitated foreign exchange operations of Treasury</a:t>
            </a:r>
          </a:p>
          <a:p>
            <a:pPr marL="514350" indent="-514350">
              <a:buFont typeface="+mj-lt"/>
              <a:buAutoNum type="arabicPeriod"/>
            </a:pPr>
            <a:r>
              <a:rPr lang="en-US" dirty="0" smtClean="0"/>
              <a:t>Moderated outflow of specie</a:t>
            </a:r>
          </a:p>
          <a:p>
            <a:pPr marL="514350" indent="-514350">
              <a:buFont typeface="+mj-lt"/>
              <a:buAutoNum type="arabicPeriod"/>
            </a:pPr>
            <a:r>
              <a:rPr lang="en-US" dirty="0" smtClean="0"/>
              <a:t>Supplied bullion and foreign coins to Mint</a:t>
            </a:r>
          </a:p>
          <a:p>
            <a:pPr marL="514350" indent="-514350">
              <a:buFont typeface="+mj-lt"/>
              <a:buAutoNum type="arabicPeriod"/>
            </a:pPr>
            <a:r>
              <a:rPr lang="en-US" dirty="0" smtClean="0"/>
              <a:t>Helped collect customs bonds (bulk of government income)  – discounted them very largely for importers</a:t>
            </a:r>
          </a:p>
          <a:p>
            <a:pPr marL="514350" indent="-514350">
              <a:buFont typeface="+mj-lt"/>
              <a:buAutoNum type="arabicPeriod"/>
            </a:pPr>
            <a:r>
              <a:rPr lang="en-US" dirty="0" smtClean="0"/>
              <a:t>Bank’s notes were a uniform currency receivable for all payments due government</a:t>
            </a:r>
          </a:p>
        </p:txBody>
      </p:sp>
      <p:sp>
        <p:nvSpPr>
          <p:cNvPr id="3" name="TextBox 2"/>
          <p:cNvSpPr txBox="1"/>
          <p:nvPr/>
        </p:nvSpPr>
        <p:spPr>
          <a:xfrm>
            <a:off x="0" y="426721"/>
            <a:ext cx="12191998" cy="584775"/>
          </a:xfrm>
          <a:prstGeom prst="rect">
            <a:avLst/>
          </a:prstGeom>
          <a:solidFill>
            <a:srgbClr val="FFC000"/>
          </a:solidFill>
        </p:spPr>
        <p:txBody>
          <a:bodyPr wrap="square" rtlCol="0">
            <a:spAutoFit/>
          </a:bodyPr>
          <a:lstStyle/>
          <a:p>
            <a:pPr algn="ctr"/>
            <a:r>
              <a:rPr lang="en-US" sz="3200" b="1" dirty="0" smtClean="0"/>
              <a:t>WHAT DID THE BANK DO FOR THE GOVERNMENT?</a:t>
            </a:r>
            <a:endParaRPr lang="en-US" sz="3200" b="1" dirty="0"/>
          </a:p>
        </p:txBody>
      </p:sp>
    </p:spTree>
    <p:extLst>
      <p:ext uri="{BB962C8B-B14F-4D97-AF65-F5344CB8AC3E}">
        <p14:creationId xmlns:p14="http://schemas.microsoft.com/office/powerpoint/2010/main" val="2317476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67729"/>
          </a:xfrm>
          <a:solidFill>
            <a:schemeClr val="accent2">
              <a:lumMod val="60000"/>
              <a:lumOff val="40000"/>
            </a:schemeClr>
          </a:solidFill>
        </p:spPr>
        <p:txBody>
          <a:bodyPr>
            <a:normAutofit/>
          </a:bodyPr>
          <a:lstStyle/>
          <a:p>
            <a:pPr algn="ctr"/>
            <a:r>
              <a:rPr lang="en-US" dirty="0" smtClean="0"/>
              <a:t>THEMES OF LOST SCIENCE OF MONEY BOOK</a:t>
            </a:r>
            <a:endParaRPr lang="en-US" dirty="0"/>
          </a:p>
        </p:txBody>
      </p:sp>
      <p:sp>
        <p:nvSpPr>
          <p:cNvPr id="3" name="Content Placeholder 2"/>
          <p:cNvSpPr>
            <a:spLocks noGrp="1"/>
          </p:cNvSpPr>
          <p:nvPr>
            <p:ph idx="1"/>
          </p:nvPr>
        </p:nvSpPr>
        <p:spPr>
          <a:xfrm>
            <a:off x="1354811" y="1556085"/>
            <a:ext cx="9494004" cy="5301916"/>
          </a:xfrm>
          <a:solidFill>
            <a:schemeClr val="accent2">
              <a:lumMod val="20000"/>
              <a:lumOff val="80000"/>
            </a:schemeClr>
          </a:solidFill>
        </p:spPr>
        <p:txBody>
          <a:bodyPr>
            <a:normAutofit fontScale="92500" lnSpcReduction="20000"/>
          </a:bodyPr>
          <a:lstStyle/>
          <a:p>
            <a:pPr marL="514350" indent="-514350">
              <a:buFont typeface="+mj-lt"/>
              <a:buAutoNum type="arabicPeriod"/>
            </a:pPr>
            <a:r>
              <a:rPr lang="en-US" sz="2400" dirty="0" smtClean="0"/>
              <a:t>Primary importance of the money power (power to create money and regulate it)</a:t>
            </a:r>
          </a:p>
          <a:p>
            <a:pPr marL="514350" indent="-514350">
              <a:buFont typeface="+mj-lt"/>
              <a:buAutoNum type="arabicPeriod"/>
            </a:pPr>
            <a:endParaRPr lang="en-US" sz="2400" dirty="0" smtClean="0"/>
          </a:p>
          <a:p>
            <a:pPr marL="514350" indent="-514350">
              <a:buFont typeface="+mj-lt"/>
              <a:buAutoNum type="arabicPeriod"/>
            </a:pPr>
            <a:r>
              <a:rPr lang="en-US" sz="2400" dirty="0" smtClean="0"/>
              <a:t>Nature of money </a:t>
            </a:r>
            <a:r>
              <a:rPr lang="en-US" sz="2400" u="sng" dirty="0" smtClean="0"/>
              <a:t>purposely</a:t>
            </a:r>
            <a:r>
              <a:rPr lang="en-US" sz="2400" dirty="0" smtClean="0"/>
              <a:t> kept </a:t>
            </a:r>
            <a:r>
              <a:rPr lang="en-US" sz="2400" u="sng" dirty="0" smtClean="0"/>
              <a:t>secret and confused</a:t>
            </a:r>
          </a:p>
          <a:p>
            <a:pPr marL="514350" indent="-514350">
              <a:buFont typeface="+mj-lt"/>
              <a:buAutoNum type="arabicPeriod"/>
            </a:pPr>
            <a:endParaRPr lang="en-US" sz="2400" dirty="0" smtClean="0"/>
          </a:p>
          <a:p>
            <a:pPr marL="514350" indent="-514350">
              <a:buFont typeface="+mj-lt"/>
              <a:buAutoNum type="arabicPeriod"/>
            </a:pPr>
            <a:r>
              <a:rPr lang="en-US" sz="2400" dirty="0" smtClean="0"/>
              <a:t>How a society defines money determines who controls the society</a:t>
            </a:r>
          </a:p>
          <a:p>
            <a:pPr marL="514350" indent="-514350">
              <a:buFont typeface="+mj-lt"/>
              <a:buAutoNum type="arabicPeriod"/>
            </a:pPr>
            <a:endParaRPr lang="en-US" sz="2400" dirty="0" smtClean="0"/>
          </a:p>
          <a:p>
            <a:pPr marL="514350" indent="-514350">
              <a:buFont typeface="+mj-lt"/>
              <a:buAutoNum type="arabicPeriod"/>
            </a:pPr>
            <a:r>
              <a:rPr lang="en-US" sz="2400" dirty="0" smtClean="0"/>
              <a:t>Battle over control of money has raged </a:t>
            </a:r>
            <a:r>
              <a:rPr lang="en-US" sz="2400" u="sng" dirty="0" smtClean="0"/>
              <a:t>for millennia</a:t>
            </a:r>
            <a:r>
              <a:rPr lang="en-US" sz="2400" dirty="0" smtClean="0"/>
              <a:t>:     public vs private</a:t>
            </a:r>
          </a:p>
          <a:p>
            <a:pPr marL="514350" indent="-514350">
              <a:buFont typeface="+mj-lt"/>
              <a:buAutoNum type="arabicPeriod"/>
            </a:pPr>
            <a:endParaRPr lang="en-US" sz="2400" dirty="0" smtClean="0"/>
          </a:p>
          <a:p>
            <a:pPr marL="514350" indent="-514350">
              <a:buFont typeface="+mj-lt"/>
              <a:buAutoNum type="arabicPeriod"/>
            </a:pPr>
            <a:r>
              <a:rPr lang="en-US" sz="2400" dirty="0" smtClean="0"/>
              <a:t>The misuse of the monetary system causes tremendous misery and suffering for the ordinary working people.    Will Decker &amp; Martin Dunn, February 2014</a:t>
            </a:r>
          </a:p>
          <a:p>
            <a:pPr marL="514350" indent="-514350">
              <a:buFont typeface="+mj-lt"/>
              <a:buAutoNum type="arabicPeriod"/>
            </a:pPr>
            <a:endParaRPr lang="en-US" sz="2400" dirty="0"/>
          </a:p>
          <a:p>
            <a:pPr marL="514350" indent="-514350">
              <a:buFont typeface="+mj-lt"/>
              <a:buAutoNum type="arabicPeriod"/>
            </a:pPr>
            <a:r>
              <a:rPr lang="en-US" sz="2400" dirty="0" smtClean="0"/>
              <a:t>Whenever the public has owned a significant fraction of the money power, great public benefit has ensued:  British experience after World War II, or Sparta, or the Roman Republic, or Canada after the Great Depression, or the American Colonies in the 18</a:t>
            </a:r>
            <a:r>
              <a:rPr lang="en-US" sz="2400" baseline="30000" dirty="0" smtClean="0"/>
              <a:t>th</a:t>
            </a:r>
            <a:r>
              <a:rPr lang="en-US" sz="2400" dirty="0" smtClean="0"/>
              <a:t> century.  Martin Dunn, July 2014. </a:t>
            </a:r>
          </a:p>
          <a:p>
            <a:pPr marL="514350" indent="-514350">
              <a:buFont typeface="+mj-lt"/>
              <a:buAutoNum type="arabicPeriod"/>
            </a:pPr>
            <a:endParaRPr lang="en-US" sz="2400" dirty="0" smtClean="0"/>
          </a:p>
          <a:p>
            <a:pPr marL="514350" indent="-514350">
              <a:buFont typeface="+mj-lt"/>
              <a:buAutoNum type="arabicPeriod"/>
            </a:pPr>
            <a:endParaRPr lang="en-US" sz="2400" dirty="0"/>
          </a:p>
        </p:txBody>
      </p:sp>
    </p:spTree>
    <p:extLst>
      <p:ext uri="{BB962C8B-B14F-4D97-AF65-F5344CB8AC3E}">
        <p14:creationId xmlns:p14="http://schemas.microsoft.com/office/powerpoint/2010/main" val="36464559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835"/>
            <a:ext cx="12191999" cy="419886"/>
          </a:xfrm>
          <a:solidFill>
            <a:srgbClr val="00B0F0"/>
          </a:solidFill>
        </p:spPr>
        <p:txBody>
          <a:bodyPr>
            <a:normAutofit fontScale="90000"/>
          </a:bodyPr>
          <a:lstStyle/>
          <a:p>
            <a:pPr algn="ctr"/>
            <a:r>
              <a:rPr lang="en-US" sz="2400" b="1" dirty="0"/>
              <a:t>TAKING THE 1</a:t>
            </a:r>
            <a:r>
              <a:rPr lang="en-US" sz="2400" b="1" baseline="30000" dirty="0"/>
              <a:t>ST</a:t>
            </a:r>
            <a:r>
              <a:rPr lang="en-US" sz="2400" b="1" dirty="0"/>
              <a:t> BANK OF THE U.S. DOWN</a:t>
            </a:r>
          </a:p>
        </p:txBody>
      </p:sp>
      <p:sp>
        <p:nvSpPr>
          <p:cNvPr id="5" name="Content Placeholder 4"/>
          <p:cNvSpPr>
            <a:spLocks noGrp="1"/>
          </p:cNvSpPr>
          <p:nvPr>
            <p:ph idx="1"/>
          </p:nvPr>
        </p:nvSpPr>
        <p:spPr>
          <a:xfrm>
            <a:off x="272716" y="1147419"/>
            <a:ext cx="11742821" cy="2189339"/>
          </a:xfrm>
        </p:spPr>
        <p:txBody>
          <a:bodyPr>
            <a:normAutofit/>
          </a:bodyPr>
          <a:lstStyle/>
          <a:p>
            <a:pPr marL="0" indent="0">
              <a:buNone/>
            </a:pPr>
            <a:r>
              <a:rPr lang="en-US" dirty="0" smtClean="0"/>
              <a:t>“ While the government remained at Philadelphia, a selection of members of both Houses were constantly kept as directors who on every question interesting to that institution or to the views of the federal head, voted at the will of that head; and together with the stockholding members could always make the federal vote that of the majority.”   Hammond, p. 206</a:t>
            </a:r>
          </a:p>
        </p:txBody>
      </p:sp>
      <p:sp>
        <p:nvSpPr>
          <p:cNvPr id="3" name="TextBox 2"/>
          <p:cNvSpPr txBox="1"/>
          <p:nvPr/>
        </p:nvSpPr>
        <p:spPr>
          <a:xfrm>
            <a:off x="1" y="426721"/>
            <a:ext cx="12191999" cy="584775"/>
          </a:xfrm>
          <a:prstGeom prst="rect">
            <a:avLst/>
          </a:prstGeom>
          <a:solidFill>
            <a:schemeClr val="accent1">
              <a:lumMod val="20000"/>
              <a:lumOff val="80000"/>
            </a:schemeClr>
          </a:solidFill>
        </p:spPr>
        <p:txBody>
          <a:bodyPr wrap="square" rtlCol="0">
            <a:spAutoFit/>
          </a:bodyPr>
          <a:lstStyle/>
          <a:p>
            <a:pPr algn="ctr"/>
            <a:r>
              <a:rPr lang="en-US" sz="3200" b="1" dirty="0" smtClean="0"/>
              <a:t>JEFFERSON’S FEARS OF THE BANK</a:t>
            </a:r>
            <a:endParaRPr lang="en-US" sz="3200"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56547" y="3336758"/>
            <a:ext cx="4454659" cy="3330840"/>
          </a:xfrm>
          <a:prstGeom prst="rect">
            <a:avLst/>
          </a:prstGeom>
        </p:spPr>
      </p:pic>
    </p:spTree>
    <p:extLst>
      <p:ext uri="{BB962C8B-B14F-4D97-AF65-F5344CB8AC3E}">
        <p14:creationId xmlns:p14="http://schemas.microsoft.com/office/powerpoint/2010/main" val="36775842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835"/>
            <a:ext cx="12191999" cy="419886"/>
          </a:xfrm>
          <a:solidFill>
            <a:srgbClr val="00B0F0"/>
          </a:solidFill>
        </p:spPr>
        <p:txBody>
          <a:bodyPr>
            <a:normAutofit fontScale="90000"/>
          </a:bodyPr>
          <a:lstStyle/>
          <a:p>
            <a:pPr algn="ctr"/>
            <a:r>
              <a:rPr lang="en-US" sz="2400" b="1" dirty="0"/>
              <a:t>TAKING THE 1</a:t>
            </a:r>
            <a:r>
              <a:rPr lang="en-US" sz="2400" b="1" baseline="30000" dirty="0"/>
              <a:t>ST</a:t>
            </a:r>
            <a:r>
              <a:rPr lang="en-US" sz="2400" b="1" dirty="0"/>
              <a:t> BANK OF THE U.S. DOWN</a:t>
            </a:r>
          </a:p>
        </p:txBody>
      </p:sp>
      <p:sp>
        <p:nvSpPr>
          <p:cNvPr id="5" name="Content Placeholder 4"/>
          <p:cNvSpPr>
            <a:spLocks noGrp="1"/>
          </p:cNvSpPr>
          <p:nvPr>
            <p:ph idx="1"/>
          </p:nvPr>
        </p:nvSpPr>
        <p:spPr>
          <a:xfrm>
            <a:off x="0" y="1147419"/>
            <a:ext cx="12191998" cy="3087697"/>
          </a:xfrm>
        </p:spPr>
        <p:txBody>
          <a:bodyPr>
            <a:normAutofit/>
          </a:bodyPr>
          <a:lstStyle/>
          <a:p>
            <a:r>
              <a:rPr lang="en-US" dirty="0" smtClean="0"/>
              <a:t>The Republican Party of Jefferson was no longer overwhelmingly agrarian and also contained a large number of businessmen</a:t>
            </a:r>
          </a:p>
          <a:p>
            <a:pPr lvl="1">
              <a:buFont typeface="Wingdings" panose="05000000000000000000" pitchFamily="2" charset="2"/>
              <a:buChar char="ü"/>
            </a:pPr>
            <a:r>
              <a:rPr lang="en-US" dirty="0"/>
              <a:t> </a:t>
            </a:r>
            <a:r>
              <a:rPr lang="en-US" dirty="0" smtClean="0"/>
              <a:t>businessmen lauded state-chartered private banks</a:t>
            </a:r>
          </a:p>
          <a:p>
            <a:pPr lvl="1">
              <a:spcBef>
                <a:spcPts val="0"/>
              </a:spcBef>
              <a:buFont typeface="Wingdings" panose="05000000000000000000" pitchFamily="2" charset="2"/>
              <a:buChar char="ü"/>
            </a:pPr>
            <a:r>
              <a:rPr lang="en-US" dirty="0" smtClean="0"/>
              <a:t> agrarians were split -- for and against the Bank</a:t>
            </a:r>
          </a:p>
          <a:p>
            <a:pPr lvl="2">
              <a:buFont typeface="Wingdings" panose="05000000000000000000" pitchFamily="2" charset="2"/>
              <a:buChar char="§"/>
            </a:pPr>
            <a:r>
              <a:rPr lang="en-US" dirty="0" smtClean="0"/>
              <a:t>FOR:           believed the Bank regulated and minimized evils of state banks;</a:t>
            </a:r>
          </a:p>
          <a:p>
            <a:pPr marL="914400" lvl="2" indent="0">
              <a:spcBef>
                <a:spcPts val="0"/>
              </a:spcBef>
              <a:buNone/>
            </a:pPr>
            <a:r>
              <a:rPr lang="en-US" dirty="0"/>
              <a:t> </a:t>
            </a:r>
            <a:r>
              <a:rPr lang="en-US" dirty="0" smtClean="0"/>
              <a:t>                       believed government had some control over the Bank</a:t>
            </a:r>
          </a:p>
          <a:p>
            <a:pPr lvl="2">
              <a:spcBef>
                <a:spcPts val="0"/>
              </a:spcBef>
              <a:buFont typeface="Wingdings" panose="05000000000000000000" pitchFamily="2" charset="2"/>
              <a:buChar char="§"/>
            </a:pPr>
            <a:r>
              <a:rPr lang="en-US" dirty="0" smtClean="0"/>
              <a:t>AGAINST:  state banks can be tolerated;</a:t>
            </a:r>
          </a:p>
          <a:p>
            <a:pPr marL="914400" lvl="2" indent="0">
              <a:spcBef>
                <a:spcPts val="0"/>
              </a:spcBef>
              <a:buNone/>
            </a:pPr>
            <a:r>
              <a:rPr lang="en-US" dirty="0"/>
              <a:t> </a:t>
            </a:r>
            <a:r>
              <a:rPr lang="en-US" dirty="0" smtClean="0"/>
              <a:t>                      the Bank was British-owned and the majority of directors were Federalists</a:t>
            </a:r>
          </a:p>
          <a:p>
            <a:pPr lvl="1">
              <a:spcBef>
                <a:spcPts val="0"/>
              </a:spcBef>
              <a:buFont typeface="Wingdings" panose="05000000000000000000" pitchFamily="2" charset="2"/>
              <a:buChar char="ü"/>
            </a:pPr>
            <a:r>
              <a:rPr lang="en-US" dirty="0"/>
              <a:t> </a:t>
            </a:r>
            <a:r>
              <a:rPr lang="en-US" dirty="0" smtClean="0"/>
              <a:t>Bank was unconstitutional</a:t>
            </a:r>
          </a:p>
          <a:p>
            <a:pPr marL="457200" lvl="1" indent="0">
              <a:spcBef>
                <a:spcPts val="0"/>
              </a:spcBef>
              <a:buNone/>
            </a:pPr>
            <a:endParaRPr lang="en-US" dirty="0" smtClean="0"/>
          </a:p>
          <a:p>
            <a:pPr marL="0" indent="0">
              <a:buNone/>
            </a:pPr>
            <a:endParaRPr lang="en-US" dirty="0" smtClean="0"/>
          </a:p>
        </p:txBody>
      </p:sp>
      <p:sp>
        <p:nvSpPr>
          <p:cNvPr id="3" name="TextBox 2"/>
          <p:cNvSpPr txBox="1"/>
          <p:nvPr/>
        </p:nvSpPr>
        <p:spPr>
          <a:xfrm>
            <a:off x="0" y="426721"/>
            <a:ext cx="12191998" cy="646331"/>
          </a:xfrm>
          <a:prstGeom prst="rect">
            <a:avLst/>
          </a:prstGeom>
          <a:solidFill>
            <a:srgbClr val="FF66FF"/>
          </a:solidFill>
        </p:spPr>
        <p:txBody>
          <a:bodyPr wrap="square" rtlCol="0">
            <a:spAutoFit/>
          </a:bodyPr>
          <a:lstStyle/>
          <a:p>
            <a:pPr algn="ctr"/>
            <a:r>
              <a:rPr lang="en-US" sz="3600" dirty="0" smtClean="0"/>
              <a:t>THE REPUBLICAN OPPOSITION TO THE BANK</a:t>
            </a:r>
            <a:endParaRPr lang="en-US" sz="3600" dirty="0"/>
          </a:p>
        </p:txBody>
      </p:sp>
      <p:pic>
        <p:nvPicPr>
          <p:cNvPr id="2050" name="Picture 2" descr="http://1.bp.blogspot.com/-Y8dJl-Ri_-M/To470uEC2mI/AAAAAAAAJvw/8Y8V7n-fVKo/s1600/first%2Bbank.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4326941"/>
            <a:ext cx="3726614" cy="253105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ts2.mm.bing.net/th?id=HN.607995549166866313&amp;pid=15.1&amp;H=90&amp;W=16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2613" y="4379338"/>
            <a:ext cx="1524000" cy="85725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154906" y="4379338"/>
            <a:ext cx="7545848" cy="923330"/>
          </a:xfrm>
          <a:prstGeom prst="rect">
            <a:avLst/>
          </a:prstGeom>
          <a:noFill/>
        </p:spPr>
        <p:txBody>
          <a:bodyPr wrap="none" rtlCol="0">
            <a:spAutoFit/>
          </a:bodyPr>
          <a:lstStyle/>
          <a:p>
            <a:r>
              <a:rPr lang="en-US" dirty="0" smtClean="0"/>
              <a:t>80 Pittsburghers wrote Feb 4, 1811:  “ {the Bank} held in bondage thousands</a:t>
            </a:r>
          </a:p>
          <a:p>
            <a:r>
              <a:rPr lang="en-US" dirty="0" smtClean="0"/>
              <a:t>of our citizens who dared not to act according to their consciences from fear</a:t>
            </a:r>
          </a:p>
          <a:p>
            <a:r>
              <a:rPr lang="en-US" dirty="0" smtClean="0"/>
              <a:t>of offending the British stockholders and Federal directors.”  Hammond, p. 213</a:t>
            </a:r>
            <a:endParaRPr lang="en-US" dirty="0"/>
          </a:p>
        </p:txBody>
      </p:sp>
      <p:sp>
        <p:nvSpPr>
          <p:cNvPr id="7" name="TextBox 6"/>
          <p:cNvSpPr txBox="1"/>
          <p:nvPr/>
        </p:nvSpPr>
        <p:spPr>
          <a:xfrm>
            <a:off x="4154906" y="5506035"/>
            <a:ext cx="7310912" cy="1200329"/>
          </a:xfrm>
          <a:prstGeom prst="rect">
            <a:avLst/>
          </a:prstGeom>
          <a:noFill/>
        </p:spPr>
        <p:txBody>
          <a:bodyPr wrap="none" rtlCol="0">
            <a:spAutoFit/>
          </a:bodyPr>
          <a:lstStyle/>
          <a:p>
            <a:r>
              <a:rPr lang="en-US" dirty="0" smtClean="0"/>
              <a:t>Legislatures of Mass., PA., Maryland, VA., Kentucky instructed their Senators</a:t>
            </a:r>
          </a:p>
          <a:p>
            <a:r>
              <a:rPr lang="en-US" dirty="0" smtClean="0"/>
              <a:t>to vote against the renewal of the Bank’s charter because “the Bank was</a:t>
            </a:r>
          </a:p>
          <a:p>
            <a:r>
              <a:rPr lang="en-US" dirty="0" smtClean="0"/>
              <a:t>unconstitutional and encroached dangerously on the sovereignty of the</a:t>
            </a:r>
          </a:p>
          <a:p>
            <a:r>
              <a:rPr lang="en-US" dirty="0" smtClean="0"/>
              <a:t>states.”  Hammond, p. 213 </a:t>
            </a:r>
            <a:endParaRPr lang="en-US" dirty="0"/>
          </a:p>
        </p:txBody>
      </p:sp>
    </p:spTree>
    <p:extLst>
      <p:ext uri="{BB962C8B-B14F-4D97-AF65-F5344CB8AC3E}">
        <p14:creationId xmlns:p14="http://schemas.microsoft.com/office/powerpoint/2010/main" val="14532860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3.bp.blogspot.com/-TaFyGpNg_I4/T88buw7CJaI/AAAAAAAAABM/wVg11y-qypo/s1600/MakeEasyMoneyOnlin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27050"/>
            <a:ext cx="12191998" cy="522183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 y="6835"/>
            <a:ext cx="12191999" cy="419886"/>
          </a:xfrm>
          <a:solidFill>
            <a:srgbClr val="00B0F0"/>
          </a:solidFill>
        </p:spPr>
        <p:txBody>
          <a:bodyPr>
            <a:normAutofit fontScale="90000"/>
          </a:bodyPr>
          <a:lstStyle/>
          <a:p>
            <a:pPr algn="ctr"/>
            <a:r>
              <a:rPr lang="en-US" sz="2400" b="1" dirty="0"/>
              <a:t>TAKING THE 1</a:t>
            </a:r>
            <a:r>
              <a:rPr lang="en-US" sz="2400" b="1" baseline="30000" dirty="0"/>
              <a:t>ST</a:t>
            </a:r>
            <a:r>
              <a:rPr lang="en-US" sz="2400" b="1" dirty="0"/>
              <a:t> BANK OF THE U.S. DOWN</a:t>
            </a:r>
          </a:p>
        </p:txBody>
      </p:sp>
      <p:sp>
        <p:nvSpPr>
          <p:cNvPr id="5" name="Content Placeholder 4"/>
          <p:cNvSpPr>
            <a:spLocks noGrp="1"/>
          </p:cNvSpPr>
          <p:nvPr>
            <p:ph idx="1"/>
          </p:nvPr>
        </p:nvSpPr>
        <p:spPr>
          <a:xfrm>
            <a:off x="2502568" y="1856653"/>
            <a:ext cx="7636043" cy="4762630"/>
          </a:xfrm>
          <a:solidFill>
            <a:srgbClr val="FFCCFF"/>
          </a:solidFill>
        </p:spPr>
        <p:txBody>
          <a:bodyPr>
            <a:noAutofit/>
          </a:bodyPr>
          <a:lstStyle/>
          <a:p>
            <a:pPr lvl="1">
              <a:spcBef>
                <a:spcPts val="0"/>
              </a:spcBef>
            </a:pPr>
            <a:r>
              <a:rPr lang="en-US" sz="3200" b="1" dirty="0" smtClean="0"/>
              <a:t>State Bank opposed re-charter of the Bank</a:t>
            </a:r>
          </a:p>
          <a:p>
            <a:pPr lvl="2">
              <a:spcBef>
                <a:spcPts val="0"/>
              </a:spcBef>
              <a:buFont typeface="Wingdings" panose="05000000000000000000" pitchFamily="2" charset="2"/>
              <a:buChar char="ü"/>
            </a:pPr>
            <a:r>
              <a:rPr lang="en-US" sz="2800" b="1" dirty="0" smtClean="0"/>
              <a:t>wanted government deposits for themselves</a:t>
            </a:r>
          </a:p>
          <a:p>
            <a:pPr lvl="2">
              <a:spcBef>
                <a:spcPts val="0"/>
              </a:spcBef>
              <a:buFont typeface="Wingdings" panose="05000000000000000000" pitchFamily="2" charset="2"/>
              <a:buChar char="ü"/>
            </a:pPr>
            <a:r>
              <a:rPr lang="en-US" sz="2800" b="1" dirty="0" smtClean="0"/>
              <a:t>wanted to remove the competition of the Bank’s notes</a:t>
            </a:r>
          </a:p>
          <a:p>
            <a:pPr lvl="2">
              <a:spcBef>
                <a:spcPts val="0"/>
              </a:spcBef>
              <a:buFont typeface="Wingdings" panose="05000000000000000000" pitchFamily="2" charset="2"/>
              <a:buChar char="ü"/>
            </a:pPr>
            <a:r>
              <a:rPr lang="en-US" sz="2800" b="1" dirty="0" smtClean="0"/>
              <a:t>did not want regulation of their currency</a:t>
            </a:r>
          </a:p>
          <a:p>
            <a:pPr lvl="2">
              <a:spcBef>
                <a:spcPts val="0"/>
              </a:spcBef>
              <a:buFont typeface="Wingdings" panose="05000000000000000000" pitchFamily="2" charset="2"/>
              <a:buChar char="ü"/>
            </a:pPr>
            <a:endParaRPr lang="en-US" sz="2800" b="1" dirty="0"/>
          </a:p>
          <a:p>
            <a:pPr lvl="1">
              <a:spcBef>
                <a:spcPts val="0"/>
              </a:spcBef>
            </a:pPr>
            <a:r>
              <a:rPr lang="en-US" sz="3200" b="1" dirty="0" smtClean="0"/>
              <a:t>Speculators opposed re-charter of the Bank</a:t>
            </a:r>
          </a:p>
          <a:p>
            <a:pPr lvl="2">
              <a:spcBef>
                <a:spcPts val="0"/>
              </a:spcBef>
              <a:buFont typeface="Wingdings" panose="05000000000000000000" pitchFamily="2" charset="2"/>
              <a:buChar char="ü"/>
            </a:pPr>
            <a:r>
              <a:rPr lang="en-US" sz="2800" b="1" dirty="0" smtClean="0"/>
              <a:t>wanted easy loans</a:t>
            </a:r>
          </a:p>
          <a:p>
            <a:pPr lvl="2">
              <a:spcBef>
                <a:spcPts val="0"/>
              </a:spcBef>
              <a:buFont typeface="Wingdings" panose="05000000000000000000" pitchFamily="2" charset="2"/>
              <a:buChar char="ü"/>
            </a:pPr>
            <a:endParaRPr lang="en-US" sz="2800" b="1" dirty="0" smtClean="0">
              <a:solidFill>
                <a:srgbClr val="FFFF00"/>
              </a:solidFill>
            </a:endParaRPr>
          </a:p>
          <a:p>
            <a:pPr marL="0" indent="0">
              <a:buNone/>
            </a:pPr>
            <a:endParaRPr lang="en-US" sz="3600" b="1" dirty="0" smtClean="0">
              <a:solidFill>
                <a:srgbClr val="FFFF00"/>
              </a:solidFill>
            </a:endParaRPr>
          </a:p>
        </p:txBody>
      </p:sp>
      <p:sp>
        <p:nvSpPr>
          <p:cNvPr id="3" name="TextBox 2"/>
          <p:cNvSpPr txBox="1"/>
          <p:nvPr/>
        </p:nvSpPr>
        <p:spPr>
          <a:xfrm>
            <a:off x="0" y="426721"/>
            <a:ext cx="12191998" cy="1200329"/>
          </a:xfrm>
          <a:prstGeom prst="rect">
            <a:avLst/>
          </a:prstGeom>
          <a:solidFill>
            <a:srgbClr val="FF66FF"/>
          </a:solidFill>
        </p:spPr>
        <p:txBody>
          <a:bodyPr wrap="square" rtlCol="0">
            <a:spAutoFit/>
          </a:bodyPr>
          <a:lstStyle/>
          <a:p>
            <a:pPr algn="ctr"/>
            <a:r>
              <a:rPr lang="en-US" sz="3600" dirty="0" smtClean="0"/>
              <a:t>STATE BANKS &amp; SPECULATORS</a:t>
            </a:r>
          </a:p>
          <a:p>
            <a:pPr algn="ctr"/>
            <a:r>
              <a:rPr lang="en-US" sz="3600" dirty="0" smtClean="0"/>
              <a:t>OPPOSED RE-CHARTER OF THE BANK</a:t>
            </a:r>
            <a:endParaRPr lang="en-US" sz="3600" dirty="0"/>
          </a:p>
        </p:txBody>
      </p:sp>
    </p:spTree>
    <p:extLst>
      <p:ext uri="{BB962C8B-B14F-4D97-AF65-F5344CB8AC3E}">
        <p14:creationId xmlns:p14="http://schemas.microsoft.com/office/powerpoint/2010/main" val="4328124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835"/>
            <a:ext cx="12191999" cy="419886"/>
          </a:xfrm>
          <a:solidFill>
            <a:srgbClr val="00B0F0"/>
          </a:solidFill>
        </p:spPr>
        <p:txBody>
          <a:bodyPr>
            <a:normAutofit fontScale="90000"/>
          </a:bodyPr>
          <a:lstStyle/>
          <a:p>
            <a:pPr algn="ctr"/>
            <a:r>
              <a:rPr lang="en-US" sz="2400" b="1" dirty="0"/>
              <a:t>TAKING THE 1</a:t>
            </a:r>
            <a:r>
              <a:rPr lang="en-US" sz="2400" b="1" baseline="30000" dirty="0"/>
              <a:t>ST</a:t>
            </a:r>
            <a:r>
              <a:rPr lang="en-US" sz="2400" b="1" dirty="0"/>
              <a:t> BANK OF THE U.S. DOWN</a:t>
            </a:r>
          </a:p>
        </p:txBody>
      </p:sp>
      <p:sp>
        <p:nvSpPr>
          <p:cNvPr id="5" name="Content Placeholder 4"/>
          <p:cNvSpPr>
            <a:spLocks noGrp="1"/>
          </p:cNvSpPr>
          <p:nvPr>
            <p:ph idx="1"/>
          </p:nvPr>
        </p:nvSpPr>
        <p:spPr>
          <a:xfrm>
            <a:off x="272716" y="2871536"/>
            <a:ext cx="11742821" cy="2326105"/>
          </a:xfrm>
        </p:spPr>
        <p:txBody>
          <a:bodyPr>
            <a:normAutofit fontScale="92500" lnSpcReduction="10000"/>
          </a:bodyPr>
          <a:lstStyle/>
          <a:p>
            <a:pPr marL="0" indent="0">
              <a:buNone/>
            </a:pPr>
            <a:r>
              <a:rPr lang="en-US" dirty="0" smtClean="0"/>
              <a:t>On liquidation, it was found that 18,000 of the bank’s 25,000 shares were owned by foreigners, mostly Dutch and English</a:t>
            </a:r>
          </a:p>
          <a:p>
            <a:pPr marL="0" indent="0">
              <a:buNone/>
            </a:pPr>
            <a:endParaRPr lang="en-US" dirty="0"/>
          </a:p>
          <a:p>
            <a:pPr marL="0" indent="0">
              <a:buNone/>
            </a:pPr>
            <a:r>
              <a:rPr lang="en-US" dirty="0" smtClean="0"/>
              <a:t>“… Stephen Girard, then the foremost merchant and the wealthiest man in the country, was the largest stockholder”.   Holdsworth and Dewey, </a:t>
            </a:r>
            <a:r>
              <a:rPr lang="en-US" i="1" dirty="0" smtClean="0"/>
              <a:t>The First and Second Banks of the United States, </a:t>
            </a:r>
            <a:r>
              <a:rPr lang="en-US" dirty="0" smtClean="0"/>
              <a:t>p. 104 </a:t>
            </a:r>
          </a:p>
        </p:txBody>
      </p:sp>
      <p:sp>
        <p:nvSpPr>
          <p:cNvPr id="3" name="TextBox 2"/>
          <p:cNvSpPr txBox="1"/>
          <p:nvPr/>
        </p:nvSpPr>
        <p:spPr>
          <a:xfrm>
            <a:off x="897229" y="1073052"/>
            <a:ext cx="10886378" cy="1200329"/>
          </a:xfrm>
          <a:prstGeom prst="rect">
            <a:avLst/>
          </a:prstGeom>
          <a:solidFill>
            <a:srgbClr val="CCCCFF"/>
          </a:solidFill>
        </p:spPr>
        <p:txBody>
          <a:bodyPr wrap="none" rtlCol="0">
            <a:spAutoFit/>
          </a:bodyPr>
          <a:lstStyle/>
          <a:p>
            <a:pPr algn="ctr"/>
            <a:r>
              <a:rPr lang="en-US" sz="2400" dirty="0" smtClean="0"/>
              <a:t>2-5-2811</a:t>
            </a:r>
          </a:p>
          <a:p>
            <a:pPr algn="ctr"/>
            <a:r>
              <a:rPr lang="en-US" sz="2400" dirty="0" smtClean="0"/>
              <a:t> DEFEATED IN SENATE BY VOTE:   18-17</a:t>
            </a:r>
          </a:p>
          <a:p>
            <a:pPr algn="ctr"/>
            <a:r>
              <a:rPr lang="en-US" sz="2400" dirty="0" smtClean="0"/>
              <a:t>DECIDING VOTE AGAINST -- CAST BY JEFFERSON’S VICE PRESIDENT GEORGE CLINTON</a:t>
            </a:r>
            <a:endParaRPr lang="en-US" sz="2400" dirty="0"/>
          </a:p>
        </p:txBody>
      </p:sp>
      <p:sp>
        <p:nvSpPr>
          <p:cNvPr id="4" name="TextBox 3"/>
          <p:cNvSpPr txBox="1"/>
          <p:nvPr/>
        </p:nvSpPr>
        <p:spPr>
          <a:xfrm>
            <a:off x="0" y="426721"/>
            <a:ext cx="12192000" cy="646331"/>
          </a:xfrm>
          <a:prstGeom prst="rect">
            <a:avLst/>
          </a:prstGeom>
          <a:solidFill>
            <a:srgbClr val="FF66FF"/>
          </a:solidFill>
        </p:spPr>
        <p:txBody>
          <a:bodyPr wrap="square" rtlCol="0">
            <a:spAutoFit/>
          </a:bodyPr>
          <a:lstStyle/>
          <a:p>
            <a:pPr algn="ctr"/>
            <a:r>
              <a:rPr lang="en-US" sz="3600" dirty="0"/>
              <a:t>BANK’S RENEWAL </a:t>
            </a:r>
            <a:r>
              <a:rPr lang="en-US" sz="3600" dirty="0" smtClean="0"/>
              <a:t>FAILED</a:t>
            </a:r>
            <a:endParaRPr lang="en-US" sz="3600" dirty="0"/>
          </a:p>
        </p:txBody>
      </p:sp>
      <p:pic>
        <p:nvPicPr>
          <p:cNvPr id="3074" name="Picture 2" descr="Stephen Girard Girard Colle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13077" y="4852998"/>
            <a:ext cx="2170530" cy="188559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927316" y="5598695"/>
            <a:ext cx="1857561" cy="646331"/>
          </a:xfrm>
          <a:prstGeom prst="rect">
            <a:avLst/>
          </a:prstGeom>
          <a:noFill/>
        </p:spPr>
        <p:txBody>
          <a:bodyPr wrap="none" rtlCol="0">
            <a:spAutoFit/>
          </a:bodyPr>
          <a:lstStyle/>
          <a:p>
            <a:pPr algn="ctr"/>
            <a:r>
              <a:rPr lang="en-US" b="1" dirty="0" smtClean="0"/>
              <a:t>STEPHEN GIRARD</a:t>
            </a:r>
          </a:p>
          <a:p>
            <a:pPr algn="ctr"/>
            <a:r>
              <a:rPr lang="en-US" b="1" dirty="0" smtClean="0"/>
              <a:t>(1750-1831)</a:t>
            </a:r>
            <a:endParaRPr lang="en-US" b="1" dirty="0"/>
          </a:p>
        </p:txBody>
      </p:sp>
      <p:pic>
        <p:nvPicPr>
          <p:cNvPr id="3076" name="Picture 4" descr="http://ts3.mm.bing.net/th?id=HN.608018677572502854&amp;pid=15.1&amp;H=106&amp;W=16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67435" y="3304673"/>
            <a:ext cx="872983" cy="578351"/>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ts2.mm.bing.net/th?id=HN.607995549166866313&amp;pid=15.1&amp;H=90&amp;W=16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01496" y="3346061"/>
            <a:ext cx="954599" cy="536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31314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xplosion 1 2"/>
          <p:cNvSpPr/>
          <p:nvPr/>
        </p:nvSpPr>
        <p:spPr>
          <a:xfrm>
            <a:off x="0" y="1134606"/>
            <a:ext cx="12192000" cy="5760177"/>
          </a:xfrm>
          <a:prstGeom prst="irregularSeal1">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 y="6835"/>
            <a:ext cx="12191999" cy="419886"/>
          </a:xfrm>
          <a:solidFill>
            <a:srgbClr val="00B0F0"/>
          </a:solidFill>
        </p:spPr>
        <p:txBody>
          <a:bodyPr>
            <a:normAutofit fontScale="90000"/>
          </a:bodyPr>
          <a:lstStyle/>
          <a:p>
            <a:pPr algn="ctr"/>
            <a:r>
              <a:rPr lang="en-US" sz="2400" b="1" dirty="0"/>
              <a:t>TAKING THE 1</a:t>
            </a:r>
            <a:r>
              <a:rPr lang="en-US" sz="2400" b="1" baseline="30000" dirty="0"/>
              <a:t>ST</a:t>
            </a:r>
            <a:r>
              <a:rPr lang="en-US" sz="2400" b="1" dirty="0"/>
              <a:t> BANK OF THE U.S. DOWN</a:t>
            </a:r>
          </a:p>
        </p:txBody>
      </p:sp>
      <p:sp>
        <p:nvSpPr>
          <p:cNvPr id="5" name="Content Placeholder 4"/>
          <p:cNvSpPr>
            <a:spLocks noGrp="1"/>
          </p:cNvSpPr>
          <p:nvPr>
            <p:ph idx="1"/>
          </p:nvPr>
        </p:nvSpPr>
        <p:spPr>
          <a:xfrm>
            <a:off x="0" y="3448303"/>
            <a:ext cx="12192000" cy="566391"/>
          </a:xfrm>
          <a:solidFill>
            <a:schemeClr val="accent4">
              <a:lumMod val="20000"/>
              <a:lumOff val="80000"/>
            </a:schemeClr>
          </a:solidFill>
        </p:spPr>
        <p:txBody>
          <a:bodyPr>
            <a:noAutofit/>
          </a:bodyPr>
          <a:lstStyle/>
          <a:p>
            <a:pPr marL="0" indent="0" algn="ctr">
              <a:buNone/>
            </a:pPr>
            <a:r>
              <a:rPr lang="en-US" sz="3200" b="1" dirty="0" smtClean="0">
                <a:solidFill>
                  <a:srgbClr val="0070C0"/>
                </a:solidFill>
              </a:rPr>
              <a:t>BUT ALLOWED STATE-CHARTERED BANKS TO ISSUE MONEY!</a:t>
            </a:r>
          </a:p>
        </p:txBody>
      </p:sp>
      <p:sp>
        <p:nvSpPr>
          <p:cNvPr id="6" name="TextBox 5"/>
          <p:cNvSpPr txBox="1"/>
          <p:nvPr/>
        </p:nvSpPr>
        <p:spPr>
          <a:xfrm>
            <a:off x="0" y="426721"/>
            <a:ext cx="12192000" cy="707886"/>
          </a:xfrm>
          <a:prstGeom prst="rect">
            <a:avLst/>
          </a:prstGeom>
          <a:solidFill>
            <a:srgbClr val="FFFF00"/>
          </a:solidFill>
        </p:spPr>
        <p:txBody>
          <a:bodyPr wrap="square" rtlCol="0">
            <a:spAutoFit/>
          </a:bodyPr>
          <a:lstStyle/>
          <a:p>
            <a:pPr algn="ctr"/>
            <a:r>
              <a:rPr lang="en-US" sz="2000" b="1" dirty="0" smtClean="0">
                <a:cs typeface="Times New Roman" panose="02020603050405020304" pitchFamily="18" charset="0"/>
              </a:rPr>
              <a:t>THE BANK’S DEMISE WAS NOT REALLY A GREAT VICTORY AGAINST THE PRIVATE MONEY ISSUERS,</a:t>
            </a:r>
          </a:p>
          <a:p>
            <a:pPr algn="ctr"/>
            <a:r>
              <a:rPr lang="en-US" sz="2000" b="1" dirty="0" smtClean="0">
                <a:cs typeface="Times New Roman" panose="02020603050405020304" pitchFamily="18" charset="0"/>
              </a:rPr>
              <a:t>FOR BY THEN OVER 100 PRIVATE BANKS HAD BEEN CHARTERED BY THE STATE GOVERNMENTS.</a:t>
            </a:r>
          </a:p>
        </p:txBody>
      </p:sp>
      <p:sp>
        <p:nvSpPr>
          <p:cNvPr id="8" name="TextBox 7"/>
          <p:cNvSpPr txBox="1"/>
          <p:nvPr/>
        </p:nvSpPr>
        <p:spPr>
          <a:xfrm>
            <a:off x="1082600" y="2707800"/>
            <a:ext cx="10371460" cy="523220"/>
          </a:xfrm>
          <a:prstGeom prst="rect">
            <a:avLst/>
          </a:prstGeom>
          <a:noFill/>
        </p:spPr>
        <p:txBody>
          <a:bodyPr wrap="square" rtlCol="0">
            <a:spAutoFit/>
          </a:bodyPr>
          <a:lstStyle/>
          <a:p>
            <a:r>
              <a:rPr lang="en-US" sz="2800" b="1" dirty="0"/>
              <a:t>THE CONSTITUTION FORBADE THE STATES FROM ISSUING MONEY </a:t>
            </a:r>
            <a:r>
              <a:rPr lang="en-US" sz="2800" b="1" dirty="0" smtClean="0"/>
              <a:t>–</a:t>
            </a:r>
            <a:endParaRPr lang="en-US" sz="2800" dirty="0"/>
          </a:p>
        </p:txBody>
      </p:sp>
      <p:sp>
        <p:nvSpPr>
          <p:cNvPr id="4" name="TextBox 3"/>
          <p:cNvSpPr txBox="1"/>
          <p:nvPr/>
        </p:nvSpPr>
        <p:spPr>
          <a:xfrm>
            <a:off x="591132" y="4014694"/>
            <a:ext cx="11600868" cy="1200329"/>
          </a:xfrm>
          <a:prstGeom prst="rect">
            <a:avLst/>
          </a:prstGeom>
          <a:noFill/>
        </p:spPr>
        <p:txBody>
          <a:bodyPr wrap="none" rtlCol="0">
            <a:spAutoFit/>
          </a:bodyPr>
          <a:lstStyle/>
          <a:p>
            <a:r>
              <a:rPr lang="en-US" sz="2400" b="1" dirty="0" smtClean="0"/>
              <a:t>“There was straightaway a mushroom growth of new state banks to fill the void,</a:t>
            </a:r>
          </a:p>
          <a:p>
            <a:r>
              <a:rPr lang="en-US" sz="2400" b="1" dirty="0" smtClean="0"/>
              <a:t>so that one hundred and twenty were chartered and put in operation within three years.”</a:t>
            </a:r>
          </a:p>
          <a:p>
            <a:r>
              <a:rPr lang="en-US" sz="2400" b="1" dirty="0" smtClean="0"/>
              <a:t>Horace White, </a:t>
            </a:r>
            <a:r>
              <a:rPr lang="en-US" sz="2400" b="1" i="1" dirty="0" smtClean="0"/>
              <a:t>Money and Banking: Illustrated By American History, </a:t>
            </a:r>
            <a:r>
              <a:rPr lang="en-US" sz="2400" b="1" dirty="0" smtClean="0"/>
              <a:t>5</a:t>
            </a:r>
            <a:r>
              <a:rPr lang="en-US" sz="2400" b="1" baseline="30000" dirty="0" smtClean="0"/>
              <a:t>th</a:t>
            </a:r>
            <a:r>
              <a:rPr lang="en-US" sz="2400" b="1" dirty="0" smtClean="0"/>
              <a:t> Ed., 1911, p. 264</a:t>
            </a:r>
            <a:endParaRPr lang="en-US" sz="2400" b="1" dirty="0"/>
          </a:p>
        </p:txBody>
      </p:sp>
    </p:spTree>
    <p:extLst>
      <p:ext uri="{BB962C8B-B14F-4D97-AF65-F5344CB8AC3E}">
        <p14:creationId xmlns:p14="http://schemas.microsoft.com/office/powerpoint/2010/main" val="4136436697"/>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3000" fill="hold"/>
                                            <p:tgtEl>
                                              <p:spTgt spid="3"/>
                                            </p:tgtEl>
                                            <p:attrNameLst>
                                              <p:attrName>ppt_w</p:attrName>
                                            </p:attrNameLst>
                                          </p:cBhvr>
                                          <p:tavLst>
                                            <p:tav tm="0">
                                              <p:val>
                                                <p:fltVal val="0"/>
                                              </p:val>
                                            </p:tav>
                                            <p:tav tm="100000">
                                              <p:val>
                                                <p:strVal val="#ppt_w"/>
                                              </p:val>
                                            </p:tav>
                                          </p:tavLst>
                                        </p:anim>
                                        <p:anim calcmode="lin" valueType="num">
                                          <p:cBhvr>
                                            <p:cTn id="8" dur="3000" fill="hold"/>
                                            <p:tgtEl>
                                              <p:spTgt spid="3"/>
                                            </p:tgtEl>
                                            <p:attrNameLst>
                                              <p:attrName>ppt_h</p:attrName>
                                            </p:attrNameLst>
                                          </p:cBhvr>
                                          <p:tavLst>
                                            <p:tav tm="0">
                                              <p:val>
                                                <p:fltVal val="0"/>
                                              </p:val>
                                            </p:tav>
                                            <p:tav tm="100000">
                                              <p:val>
                                                <p:strVal val="#ppt_h"/>
                                              </p:val>
                                            </p:tav>
                                          </p:tavLst>
                                        </p:anim>
                                        <p:animEffect transition="in" filter="fade">
                                          <p:cBhvr>
                                            <p:cTn id="9" dur="3000"/>
                                            <p:tgtEl>
                                              <p:spTgt spid="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3000" fill="hold"/>
                                            <p:tgtEl>
                                              <p:spTgt spid="8"/>
                                            </p:tgtEl>
                                            <p:attrNameLst>
                                              <p:attrName>ppt_w</p:attrName>
                                            </p:attrNameLst>
                                          </p:cBhvr>
                                          <p:tavLst>
                                            <p:tav tm="0">
                                              <p:val>
                                                <p:fltVal val="0"/>
                                              </p:val>
                                            </p:tav>
                                            <p:tav tm="100000">
                                              <p:val>
                                                <p:strVal val="#ppt_w"/>
                                              </p:val>
                                            </p:tav>
                                          </p:tavLst>
                                        </p:anim>
                                        <p:anim calcmode="lin" valueType="num">
                                          <p:cBhvr>
                                            <p:cTn id="13" dur="3000" fill="hold"/>
                                            <p:tgtEl>
                                              <p:spTgt spid="8"/>
                                            </p:tgtEl>
                                            <p:attrNameLst>
                                              <p:attrName>ppt_h</p:attrName>
                                            </p:attrNameLst>
                                          </p:cBhvr>
                                          <p:tavLst>
                                            <p:tav tm="0">
                                              <p:val>
                                                <p:fltVal val="0"/>
                                              </p:val>
                                            </p:tav>
                                            <p:tav tm="100000">
                                              <p:val>
                                                <p:strVal val="#ppt_h"/>
                                              </p:val>
                                            </p:tav>
                                          </p:tavLst>
                                        </p:anim>
                                        <p:animEffect transition="in" filter="fade">
                                          <p:cBhvr>
                                            <p:cTn id="14" dur="30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bg/>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iterate type="wd">
                                        <p:tmAbs val="100"/>
                                      </p:iterate>
                                      <p:childTnLst>
                                        <p:set>
                                          <p:cBhvr>
                                            <p:cTn id="22" dur="1" fill="hold">
                                              <p:stCondLst>
                                                <p:cond delay="0"/>
                                              </p:stCondLst>
                                            </p:cTn>
                                            <p:tgtEl>
                                              <p:spTgt spid="5">
                                                <p:txEl>
                                                  <p:pRg st="0" end="0"/>
                                                </p:txEl>
                                              </p:spTgt>
                                            </p:tgtEl>
                                            <p:attrNameLst>
                                              <p:attrName>style.visibility</p:attrName>
                                            </p:attrNameLst>
                                          </p:cBhvr>
                                          <p:to>
                                            <p:strVal val="visible"/>
                                          </p:to>
                                        </p:set>
                                      </p:childTnLst>
                                    </p:cTn>
                                  </p:par>
                                  <p:par>
                                    <p:cTn id="23" presetID="2" presetClass="entr" presetSubtype="4" accel="44000" fill="hold" grpId="0" nodeType="withEffect" p14:presetBounceEnd="36000">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14:bounceEnd="36000">
                                          <p:cBhvr additive="base">
                                            <p:cTn id="25" dur="500" fill="hold"/>
                                            <p:tgtEl>
                                              <p:spTgt spid="4"/>
                                            </p:tgtEl>
                                            <p:attrNameLst>
                                              <p:attrName>ppt_x</p:attrName>
                                            </p:attrNameLst>
                                          </p:cBhvr>
                                          <p:tavLst>
                                            <p:tav tm="0">
                                              <p:val>
                                                <p:strVal val="#ppt_x"/>
                                              </p:val>
                                            </p:tav>
                                            <p:tav tm="100000">
                                              <p:val>
                                                <p:strVal val="#ppt_x"/>
                                              </p:val>
                                            </p:tav>
                                          </p:tavLst>
                                        </p:anim>
                                        <p:anim calcmode="lin" valueType="num" p14:bounceEnd="36000">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build="p" animBg="1"/>
          <p:bldP spid="8" grpId="0"/>
          <p:bldP spid="4"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3000" fill="hold"/>
                                            <p:tgtEl>
                                              <p:spTgt spid="3"/>
                                            </p:tgtEl>
                                            <p:attrNameLst>
                                              <p:attrName>ppt_w</p:attrName>
                                            </p:attrNameLst>
                                          </p:cBhvr>
                                          <p:tavLst>
                                            <p:tav tm="0">
                                              <p:val>
                                                <p:fltVal val="0"/>
                                              </p:val>
                                            </p:tav>
                                            <p:tav tm="100000">
                                              <p:val>
                                                <p:strVal val="#ppt_w"/>
                                              </p:val>
                                            </p:tav>
                                          </p:tavLst>
                                        </p:anim>
                                        <p:anim calcmode="lin" valueType="num">
                                          <p:cBhvr>
                                            <p:cTn id="8" dur="3000" fill="hold"/>
                                            <p:tgtEl>
                                              <p:spTgt spid="3"/>
                                            </p:tgtEl>
                                            <p:attrNameLst>
                                              <p:attrName>ppt_h</p:attrName>
                                            </p:attrNameLst>
                                          </p:cBhvr>
                                          <p:tavLst>
                                            <p:tav tm="0">
                                              <p:val>
                                                <p:fltVal val="0"/>
                                              </p:val>
                                            </p:tav>
                                            <p:tav tm="100000">
                                              <p:val>
                                                <p:strVal val="#ppt_h"/>
                                              </p:val>
                                            </p:tav>
                                          </p:tavLst>
                                        </p:anim>
                                        <p:animEffect transition="in" filter="fade">
                                          <p:cBhvr>
                                            <p:cTn id="9" dur="3000"/>
                                            <p:tgtEl>
                                              <p:spTgt spid="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3000" fill="hold"/>
                                            <p:tgtEl>
                                              <p:spTgt spid="8"/>
                                            </p:tgtEl>
                                            <p:attrNameLst>
                                              <p:attrName>ppt_w</p:attrName>
                                            </p:attrNameLst>
                                          </p:cBhvr>
                                          <p:tavLst>
                                            <p:tav tm="0">
                                              <p:val>
                                                <p:fltVal val="0"/>
                                              </p:val>
                                            </p:tav>
                                            <p:tav tm="100000">
                                              <p:val>
                                                <p:strVal val="#ppt_w"/>
                                              </p:val>
                                            </p:tav>
                                          </p:tavLst>
                                        </p:anim>
                                        <p:anim calcmode="lin" valueType="num">
                                          <p:cBhvr>
                                            <p:cTn id="13" dur="3000" fill="hold"/>
                                            <p:tgtEl>
                                              <p:spTgt spid="8"/>
                                            </p:tgtEl>
                                            <p:attrNameLst>
                                              <p:attrName>ppt_h</p:attrName>
                                            </p:attrNameLst>
                                          </p:cBhvr>
                                          <p:tavLst>
                                            <p:tav tm="0">
                                              <p:val>
                                                <p:fltVal val="0"/>
                                              </p:val>
                                            </p:tav>
                                            <p:tav tm="100000">
                                              <p:val>
                                                <p:strVal val="#ppt_h"/>
                                              </p:val>
                                            </p:tav>
                                          </p:tavLst>
                                        </p:anim>
                                        <p:animEffect transition="in" filter="fade">
                                          <p:cBhvr>
                                            <p:cTn id="14" dur="30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bg/>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iterate type="wd">
                                        <p:tmAbs val="100"/>
                                      </p:iterate>
                                      <p:childTnLst>
                                        <p:set>
                                          <p:cBhvr>
                                            <p:cTn id="22" dur="1" fill="hold">
                                              <p:stCondLst>
                                                <p:cond delay="0"/>
                                              </p:stCondLst>
                                            </p:cTn>
                                            <p:tgtEl>
                                              <p:spTgt spid="5">
                                                <p:txEl>
                                                  <p:pRg st="0" end="0"/>
                                                </p:txEl>
                                              </p:spTgt>
                                            </p:tgtEl>
                                            <p:attrNameLst>
                                              <p:attrName>style.visibility</p:attrName>
                                            </p:attrNameLst>
                                          </p:cBhvr>
                                          <p:to>
                                            <p:strVal val="visible"/>
                                          </p:to>
                                        </p:set>
                                      </p:childTnLst>
                                    </p:cTn>
                                  </p:par>
                                  <p:par>
                                    <p:cTn id="23" presetID="2" presetClass="entr" presetSubtype="4" accel="44000"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build="p" animBg="1"/>
          <p:bldP spid="8" grpId="0"/>
          <p:bldP spid="4" grpId="0"/>
        </p:bldLst>
      </p:timing>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835"/>
            <a:ext cx="12191999" cy="389406"/>
          </a:xfrm>
          <a:solidFill>
            <a:srgbClr val="FFFFCC"/>
          </a:solidFill>
        </p:spPr>
        <p:txBody>
          <a:bodyPr>
            <a:normAutofit fontScale="90000"/>
          </a:bodyPr>
          <a:lstStyle/>
          <a:p>
            <a:pPr algn="ctr"/>
            <a:r>
              <a:rPr lang="en-US" sz="2400" b="1" dirty="0" smtClean="0"/>
              <a:t>PART 4</a:t>
            </a:r>
            <a:endParaRPr lang="en-US" sz="2400" b="1" dirty="0"/>
          </a:p>
        </p:txBody>
      </p:sp>
      <p:sp>
        <p:nvSpPr>
          <p:cNvPr id="3" name="Content Placeholder 2"/>
          <p:cNvSpPr>
            <a:spLocks noGrp="1"/>
          </p:cNvSpPr>
          <p:nvPr>
            <p:ph idx="1"/>
          </p:nvPr>
        </p:nvSpPr>
        <p:spPr>
          <a:xfrm>
            <a:off x="397787" y="773085"/>
            <a:ext cx="11396421" cy="5672380"/>
          </a:xfrm>
        </p:spPr>
        <p:txBody>
          <a:bodyPr>
            <a:normAutofit/>
          </a:bodyPr>
          <a:lstStyle/>
          <a:p>
            <a:pPr marL="0" indent="0">
              <a:buNone/>
            </a:pPr>
            <a:endParaRPr lang="en-US" sz="2400" dirty="0" smtClean="0"/>
          </a:p>
          <a:p>
            <a:pPr marL="0" indent="0">
              <a:buNone/>
            </a:pPr>
            <a:endParaRPr lang="en-US" sz="2400" dirty="0"/>
          </a:p>
          <a:p>
            <a:pPr marL="0" indent="0">
              <a:buNone/>
            </a:pPr>
            <a:endParaRPr lang="en-US" sz="2400" dirty="0" smtClean="0"/>
          </a:p>
          <a:p>
            <a:pPr marL="0" indent="0">
              <a:buNone/>
            </a:pPr>
            <a:endParaRPr lang="en-US" sz="2400" dirty="0"/>
          </a:p>
          <a:p>
            <a:pPr marL="0" indent="0">
              <a:buNone/>
            </a:pPr>
            <a:endParaRPr lang="en-US" sz="2400" dirty="0" smtClean="0"/>
          </a:p>
          <a:p>
            <a:pPr marL="0" indent="0">
              <a:buNone/>
            </a:pPr>
            <a:endParaRPr lang="en-US" sz="2400" dirty="0"/>
          </a:p>
        </p:txBody>
      </p:sp>
      <p:sp>
        <p:nvSpPr>
          <p:cNvPr id="4" name="TextBox 3"/>
          <p:cNvSpPr txBox="1"/>
          <p:nvPr/>
        </p:nvSpPr>
        <p:spPr>
          <a:xfrm>
            <a:off x="2534653" y="2582779"/>
            <a:ext cx="7653634" cy="584775"/>
          </a:xfrm>
          <a:prstGeom prst="rect">
            <a:avLst/>
          </a:prstGeom>
          <a:noFill/>
        </p:spPr>
        <p:txBody>
          <a:bodyPr wrap="none" rtlCol="0">
            <a:spAutoFit/>
          </a:bodyPr>
          <a:lstStyle/>
          <a:p>
            <a:r>
              <a:rPr lang="en-US" sz="3200" dirty="0"/>
              <a:t>THE FIRST PAPER MONEY ISSUED BY THE U.S</a:t>
            </a:r>
            <a:r>
              <a:rPr lang="en-US" sz="3200" dirty="0" smtClean="0"/>
              <a:t>.</a:t>
            </a:r>
            <a:endParaRPr lang="en-US" sz="3200" dirty="0"/>
          </a:p>
        </p:txBody>
      </p:sp>
    </p:spTree>
    <p:extLst>
      <p:ext uri="{BB962C8B-B14F-4D97-AF65-F5344CB8AC3E}">
        <p14:creationId xmlns:p14="http://schemas.microsoft.com/office/powerpoint/2010/main" val="97848626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835"/>
            <a:ext cx="12191999" cy="389406"/>
          </a:xfrm>
          <a:solidFill>
            <a:srgbClr val="FFFFCC"/>
          </a:solidFill>
        </p:spPr>
        <p:txBody>
          <a:bodyPr>
            <a:normAutofit fontScale="90000"/>
          </a:bodyPr>
          <a:lstStyle/>
          <a:p>
            <a:pPr algn="ctr"/>
            <a:r>
              <a:rPr lang="en-US" sz="2400" b="1" dirty="0"/>
              <a:t>THE FIRST PAPER MONEY ISSUED BY THE U.S.</a:t>
            </a:r>
          </a:p>
        </p:txBody>
      </p:sp>
      <p:sp>
        <p:nvSpPr>
          <p:cNvPr id="3" name="Content Placeholder 2"/>
          <p:cNvSpPr>
            <a:spLocks noGrp="1"/>
          </p:cNvSpPr>
          <p:nvPr>
            <p:ph idx="1"/>
          </p:nvPr>
        </p:nvSpPr>
        <p:spPr>
          <a:xfrm>
            <a:off x="440183" y="5064909"/>
            <a:ext cx="11396421" cy="1713645"/>
          </a:xfrm>
        </p:spPr>
        <p:txBody>
          <a:bodyPr>
            <a:normAutofit/>
          </a:bodyPr>
          <a:lstStyle/>
          <a:p>
            <a:pPr marL="0" indent="0">
              <a:buNone/>
            </a:pPr>
            <a:r>
              <a:rPr lang="en-US" sz="2400" dirty="0" smtClean="0"/>
              <a:t>August/September 1814 – general stoppage of specie by state banks in south and west,</a:t>
            </a:r>
          </a:p>
          <a:p>
            <a:pPr marL="0" indent="0">
              <a:spcBef>
                <a:spcPts val="0"/>
              </a:spcBef>
              <a:buNone/>
            </a:pPr>
            <a:r>
              <a:rPr lang="en-US" sz="2400" dirty="0" smtClean="0"/>
              <a:t>                                                except New England … “after which the country wallowed in</a:t>
            </a:r>
          </a:p>
          <a:p>
            <a:pPr marL="0" indent="0">
              <a:spcBef>
                <a:spcPts val="0"/>
              </a:spcBef>
              <a:buNone/>
            </a:pPr>
            <a:r>
              <a:rPr lang="en-US" sz="2400" dirty="0"/>
              <a:t> </a:t>
            </a:r>
            <a:r>
              <a:rPr lang="en-US" sz="2400" dirty="0" smtClean="0"/>
              <a:t>                                               irredeemable paper for several years.”</a:t>
            </a:r>
          </a:p>
          <a:p>
            <a:pPr marL="0" indent="0">
              <a:spcBef>
                <a:spcPts val="0"/>
              </a:spcBef>
              <a:buNone/>
            </a:pPr>
            <a:r>
              <a:rPr lang="en-US" sz="2400" dirty="0"/>
              <a:t> </a:t>
            </a:r>
            <a:r>
              <a:rPr lang="en-US" sz="2400" dirty="0" smtClean="0"/>
              <a:t>                                                                                              White, </a:t>
            </a:r>
            <a:r>
              <a:rPr lang="en-US" sz="2400" i="1" dirty="0" smtClean="0"/>
              <a:t>Money and Banking, </a:t>
            </a:r>
            <a:r>
              <a:rPr lang="en-US" sz="2400" dirty="0" smtClean="0"/>
              <a:t>p. 264</a:t>
            </a:r>
          </a:p>
          <a:p>
            <a:pPr marL="0" indent="0">
              <a:spcBef>
                <a:spcPts val="0"/>
              </a:spcBef>
              <a:buNone/>
            </a:pPr>
            <a:endParaRPr lang="en-US" sz="2400" dirty="0" smtClean="0"/>
          </a:p>
          <a:p>
            <a:pPr marL="0" indent="0">
              <a:spcBef>
                <a:spcPts val="0"/>
              </a:spcBef>
              <a:buNone/>
            </a:pPr>
            <a:endParaRPr lang="en-US" sz="2400" dirty="0" smtClean="0"/>
          </a:p>
          <a:p>
            <a:pPr marL="0" indent="0">
              <a:buNone/>
            </a:pPr>
            <a:endParaRPr lang="en-US" sz="2400" dirty="0"/>
          </a:p>
        </p:txBody>
      </p:sp>
      <p:sp>
        <p:nvSpPr>
          <p:cNvPr id="7" name="TextBox 6"/>
          <p:cNvSpPr txBox="1"/>
          <p:nvPr/>
        </p:nvSpPr>
        <p:spPr>
          <a:xfrm>
            <a:off x="0" y="396241"/>
            <a:ext cx="12191998" cy="584775"/>
          </a:xfrm>
          <a:prstGeom prst="rect">
            <a:avLst/>
          </a:prstGeom>
          <a:solidFill>
            <a:srgbClr val="33CCFF"/>
          </a:solidFill>
        </p:spPr>
        <p:txBody>
          <a:bodyPr wrap="square" rtlCol="0">
            <a:spAutoFit/>
          </a:bodyPr>
          <a:lstStyle/>
          <a:p>
            <a:pPr algn="ctr"/>
            <a:r>
              <a:rPr lang="en-US" sz="3200" dirty="0" smtClean="0"/>
              <a:t>A SPIRIT OF SPECULATION TAKES OVER –1810+</a:t>
            </a:r>
            <a:endParaRPr lang="en-US" sz="3200" dirty="0"/>
          </a:p>
        </p:txBody>
      </p:sp>
      <p:sp>
        <p:nvSpPr>
          <p:cNvPr id="10" name="TextBox 9"/>
          <p:cNvSpPr txBox="1"/>
          <p:nvPr/>
        </p:nvSpPr>
        <p:spPr>
          <a:xfrm>
            <a:off x="3673641" y="1533911"/>
            <a:ext cx="7700211" cy="3170099"/>
          </a:xfrm>
          <a:prstGeom prst="rect">
            <a:avLst/>
          </a:prstGeom>
          <a:noFill/>
        </p:spPr>
        <p:txBody>
          <a:bodyPr wrap="square" rtlCol="0">
            <a:spAutoFit/>
          </a:bodyPr>
          <a:lstStyle/>
          <a:p>
            <a:r>
              <a:rPr lang="en-US" sz="2000" dirty="0" smtClean="0"/>
              <a:t>“It was supposed that the mere establishment of Banks would of itself create capital, that a bare promise to pay money, was money itself, and that a nominal rise of the price of land and commodities, ever attendant upon a plenty of money, was a real increase of substantial wealth.”  William Gouge, </a:t>
            </a:r>
            <a:r>
              <a:rPr lang="en-US" sz="2000" i="1" dirty="0" smtClean="0"/>
              <a:t>A Short History of Paper-Money and Banking in the United States, </a:t>
            </a:r>
            <a:r>
              <a:rPr lang="en-US" sz="2000" dirty="0" smtClean="0"/>
              <a:t>1833, p. 56</a:t>
            </a:r>
          </a:p>
          <a:p>
            <a:endParaRPr lang="en-US" sz="2000" dirty="0"/>
          </a:p>
          <a:p>
            <a:r>
              <a:rPr lang="en-US" sz="2000" dirty="0" smtClean="0"/>
              <a:t>“… even companies incorporated for the purpose of constructing bridges, departed from the spirit of their charters, converted themselves into Banks, and emitted notes for circulation.”  Gouge, p. 56</a:t>
            </a:r>
            <a:endParaRPr lang="en-US" sz="2000" dirty="0"/>
          </a:p>
        </p:txBody>
      </p:sp>
      <p:sp>
        <p:nvSpPr>
          <p:cNvPr id="8" name="Content Placeholder 2"/>
          <p:cNvSpPr txBox="1">
            <a:spLocks/>
          </p:cNvSpPr>
          <p:nvPr/>
        </p:nvSpPr>
        <p:spPr>
          <a:xfrm>
            <a:off x="157156" y="1370422"/>
            <a:ext cx="2826676" cy="3077020"/>
          </a:xfrm>
          <a:prstGeom prst="rect">
            <a:avLst/>
          </a:prstGeom>
          <a:solidFill>
            <a:srgbClr val="CCCCFF"/>
          </a:solidFill>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dirty="0" smtClean="0"/>
              <a:t>YEAR          #STATE</a:t>
            </a:r>
          </a:p>
          <a:p>
            <a:pPr marL="0" indent="0">
              <a:spcBef>
                <a:spcPts val="0"/>
              </a:spcBef>
              <a:buFont typeface="Arial" panose="020B0604020202020204" pitchFamily="34" charset="0"/>
              <a:buNone/>
            </a:pPr>
            <a:r>
              <a:rPr lang="en-US" sz="2400" dirty="0" smtClean="0"/>
              <a:t>                CHARTERED</a:t>
            </a:r>
          </a:p>
          <a:p>
            <a:pPr marL="0" indent="0">
              <a:spcBef>
                <a:spcPts val="0"/>
              </a:spcBef>
              <a:buFont typeface="Arial" panose="020B0604020202020204" pitchFamily="34" charset="0"/>
              <a:buNone/>
            </a:pPr>
            <a:r>
              <a:rPr lang="en-US" sz="2400" dirty="0" smtClean="0"/>
              <a:t> ____    ____</a:t>
            </a:r>
            <a:r>
              <a:rPr lang="en-US" sz="2400" u="sng" dirty="0" smtClean="0"/>
              <a:t>BANKS___</a:t>
            </a:r>
          </a:p>
          <a:p>
            <a:pPr marL="0" indent="0">
              <a:buFont typeface="Arial" panose="020B0604020202020204" pitchFamily="34" charset="0"/>
              <a:buNone/>
            </a:pPr>
            <a:r>
              <a:rPr lang="en-US" sz="2400" dirty="0" smtClean="0"/>
              <a:t>1791                3</a:t>
            </a:r>
          </a:p>
          <a:p>
            <a:pPr marL="457200" indent="-457200">
              <a:buFont typeface="Arial" panose="020B0604020202020204" pitchFamily="34" charset="0"/>
              <a:buAutoNum type="arabicPlain" startAt="1800"/>
            </a:pPr>
            <a:r>
              <a:rPr lang="en-US" sz="2400" dirty="0" smtClean="0"/>
              <a:t>              29</a:t>
            </a:r>
          </a:p>
          <a:p>
            <a:pPr marL="457200" indent="-457200">
              <a:buFont typeface="Arial" panose="020B0604020202020204" pitchFamily="34" charset="0"/>
              <a:buAutoNum type="arabicPlain" startAt="1811"/>
            </a:pPr>
            <a:r>
              <a:rPr lang="en-US" sz="2400" dirty="0" smtClean="0"/>
              <a:t>              90</a:t>
            </a:r>
          </a:p>
          <a:p>
            <a:pPr marL="457200" indent="-457200">
              <a:buFont typeface="Arial" panose="020B0604020202020204" pitchFamily="34" charset="0"/>
              <a:buAutoNum type="arabicPlain" startAt="1811"/>
            </a:pPr>
            <a:r>
              <a:rPr lang="en-US" sz="2400" dirty="0" smtClean="0"/>
              <a:t>            250  !!!</a:t>
            </a:r>
          </a:p>
          <a:p>
            <a:pPr marL="0" indent="0">
              <a:buFont typeface="Arial" panose="020B0604020202020204" pitchFamily="34" charset="0"/>
              <a:buNone/>
            </a:pPr>
            <a:r>
              <a:rPr lang="en-US" sz="2400" dirty="0" smtClean="0"/>
              <a:t>1820            300</a:t>
            </a:r>
          </a:p>
          <a:p>
            <a:pPr marL="0" indent="0">
              <a:buFont typeface="Arial" panose="020B0604020202020204" pitchFamily="34" charset="0"/>
              <a:buNone/>
            </a:pPr>
            <a:endParaRPr lang="en-US" sz="2400" dirty="0" smtClean="0"/>
          </a:p>
          <a:p>
            <a:pPr marL="0" indent="0">
              <a:buFont typeface="Arial" panose="020B0604020202020204" pitchFamily="34" charset="0"/>
              <a:buNone/>
            </a:pPr>
            <a:endParaRPr lang="en-US" sz="2400" dirty="0" smtClean="0"/>
          </a:p>
          <a:p>
            <a:pPr marL="0" indent="0">
              <a:buFont typeface="Arial" panose="020B0604020202020204" pitchFamily="34" charset="0"/>
              <a:buNone/>
            </a:pPr>
            <a:endParaRPr lang="en-US" sz="2400" dirty="0" smtClean="0"/>
          </a:p>
          <a:p>
            <a:endParaRPr lang="en-US" dirty="0" smtClean="0"/>
          </a:p>
        </p:txBody>
      </p:sp>
      <p:sp>
        <p:nvSpPr>
          <p:cNvPr id="4" name="Left Arrow 3"/>
          <p:cNvSpPr/>
          <p:nvPr/>
        </p:nvSpPr>
        <p:spPr>
          <a:xfrm>
            <a:off x="2494628" y="3055560"/>
            <a:ext cx="978408" cy="324211"/>
          </a:xfrm>
          <a:prstGeom prst="lef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Left Arrow 10"/>
          <p:cNvSpPr/>
          <p:nvPr/>
        </p:nvSpPr>
        <p:spPr>
          <a:xfrm>
            <a:off x="2526793" y="3444966"/>
            <a:ext cx="978408" cy="324211"/>
          </a:xfrm>
          <a:prstGeom prst="lef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4701128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835"/>
            <a:ext cx="12191999" cy="389406"/>
          </a:xfrm>
          <a:solidFill>
            <a:srgbClr val="FFFFCC"/>
          </a:solidFill>
        </p:spPr>
        <p:txBody>
          <a:bodyPr>
            <a:normAutofit fontScale="90000"/>
          </a:bodyPr>
          <a:lstStyle/>
          <a:p>
            <a:pPr algn="ctr"/>
            <a:r>
              <a:rPr lang="en-US" sz="2400" b="1" dirty="0"/>
              <a:t>THE FIRST PAPER MONEY ISSUED BY THE U.S.</a:t>
            </a:r>
          </a:p>
        </p:txBody>
      </p:sp>
      <p:sp>
        <p:nvSpPr>
          <p:cNvPr id="7" name="TextBox 6"/>
          <p:cNvSpPr txBox="1"/>
          <p:nvPr/>
        </p:nvSpPr>
        <p:spPr>
          <a:xfrm>
            <a:off x="0" y="396241"/>
            <a:ext cx="12191998" cy="1077218"/>
          </a:xfrm>
          <a:prstGeom prst="rect">
            <a:avLst/>
          </a:prstGeom>
          <a:solidFill>
            <a:srgbClr val="33CCFF"/>
          </a:solidFill>
        </p:spPr>
        <p:txBody>
          <a:bodyPr wrap="square" rtlCol="0">
            <a:spAutoFit/>
          </a:bodyPr>
          <a:lstStyle/>
          <a:p>
            <a:pPr algn="ctr"/>
            <a:r>
              <a:rPr lang="en-US" sz="3200" dirty="0" smtClean="0"/>
              <a:t>U.S. DECLARES WAR AGAINST GREAT BRITAIN – WAR OF 1812</a:t>
            </a:r>
          </a:p>
          <a:p>
            <a:pPr algn="ctr"/>
            <a:r>
              <a:rPr lang="en-US" sz="3200" dirty="0"/>
              <a:t>June 18, 1812 – February 18, </a:t>
            </a:r>
            <a:r>
              <a:rPr lang="en-US" sz="3200" dirty="0" smtClean="0"/>
              <a:t>1815</a:t>
            </a:r>
            <a:endParaRPr lang="en-US" sz="3200" dirty="0"/>
          </a:p>
        </p:txBody>
      </p:sp>
      <p:sp>
        <p:nvSpPr>
          <p:cNvPr id="12" name="TextBox 11"/>
          <p:cNvSpPr txBox="1"/>
          <p:nvPr/>
        </p:nvSpPr>
        <p:spPr>
          <a:xfrm>
            <a:off x="1464863" y="6176963"/>
            <a:ext cx="9262270" cy="646331"/>
          </a:xfrm>
          <a:prstGeom prst="rect">
            <a:avLst/>
          </a:prstGeom>
          <a:noFill/>
        </p:spPr>
        <p:txBody>
          <a:bodyPr wrap="square" rtlCol="0">
            <a:spAutoFit/>
          </a:bodyPr>
          <a:lstStyle/>
          <a:p>
            <a:pPr algn="ctr"/>
            <a:r>
              <a:rPr lang="en-US" b="1" dirty="0" smtClean="0"/>
              <a:t>August </a:t>
            </a:r>
            <a:r>
              <a:rPr lang="en-US" b="1" dirty="0"/>
              <a:t>24, </a:t>
            </a:r>
            <a:r>
              <a:rPr lang="en-US" b="1" dirty="0" smtClean="0"/>
              <a:t>1814 - a </a:t>
            </a:r>
            <a:r>
              <a:rPr lang="en-US" b="1" dirty="0"/>
              <a:t>British force </a:t>
            </a:r>
            <a:r>
              <a:rPr lang="en-US" b="1" dirty="0" smtClean="0"/>
              <a:t>occupies Washington and sets fire</a:t>
            </a:r>
          </a:p>
          <a:p>
            <a:pPr algn="ctr"/>
            <a:r>
              <a:rPr lang="en-US" b="1" dirty="0" smtClean="0"/>
              <a:t>to the Capitol and White House and many other public buildings</a:t>
            </a:r>
            <a:endParaRPr lang="en-US" b="1" dirty="0"/>
          </a:p>
        </p:txBody>
      </p:sp>
      <p:pic>
        <p:nvPicPr>
          <p:cNvPr id="4100" name="Picture 4" descr="http://upload.wikimedia.org/wikipedia/commons/f/f2/Burning_of_Washington_1814.jp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2996893" y="1825625"/>
            <a:ext cx="6198213"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542755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835"/>
            <a:ext cx="12191999" cy="389406"/>
          </a:xfrm>
          <a:solidFill>
            <a:srgbClr val="FFFFCC"/>
          </a:solidFill>
        </p:spPr>
        <p:txBody>
          <a:bodyPr>
            <a:normAutofit fontScale="90000"/>
          </a:bodyPr>
          <a:lstStyle/>
          <a:p>
            <a:pPr algn="ctr"/>
            <a:r>
              <a:rPr lang="en-US" sz="2400" b="1" dirty="0"/>
              <a:t>THE FIRST PAPER MONEY ISSUED BY THE U.S.</a:t>
            </a:r>
          </a:p>
        </p:txBody>
      </p:sp>
      <p:sp>
        <p:nvSpPr>
          <p:cNvPr id="7" name="TextBox 6"/>
          <p:cNvSpPr txBox="1"/>
          <p:nvPr/>
        </p:nvSpPr>
        <p:spPr>
          <a:xfrm>
            <a:off x="0" y="396241"/>
            <a:ext cx="12191998" cy="1077218"/>
          </a:xfrm>
          <a:prstGeom prst="rect">
            <a:avLst/>
          </a:prstGeom>
          <a:solidFill>
            <a:srgbClr val="33CCFF"/>
          </a:solidFill>
        </p:spPr>
        <p:txBody>
          <a:bodyPr wrap="square" rtlCol="0">
            <a:spAutoFit/>
          </a:bodyPr>
          <a:lstStyle/>
          <a:p>
            <a:pPr algn="ctr"/>
            <a:r>
              <a:rPr lang="en-US" sz="3200" dirty="0" smtClean="0"/>
              <a:t>U.S. DECLARES WAR AGAINST GREAT BRITAIN – WAR OF 1812</a:t>
            </a:r>
          </a:p>
          <a:p>
            <a:pPr algn="ctr"/>
            <a:r>
              <a:rPr lang="en-US" sz="3200" dirty="0"/>
              <a:t>June 18, 1812 – February 18, </a:t>
            </a:r>
            <a:r>
              <a:rPr lang="en-US" sz="3200" dirty="0" smtClean="0"/>
              <a:t>1815</a:t>
            </a:r>
            <a:endParaRPr lang="en-US" sz="3200" dirty="0"/>
          </a:p>
        </p:txBody>
      </p:sp>
      <p:sp>
        <p:nvSpPr>
          <p:cNvPr id="12" name="TextBox 11"/>
          <p:cNvSpPr txBox="1"/>
          <p:nvPr/>
        </p:nvSpPr>
        <p:spPr>
          <a:xfrm>
            <a:off x="1464863" y="5646892"/>
            <a:ext cx="9262270" cy="923330"/>
          </a:xfrm>
          <a:prstGeom prst="rect">
            <a:avLst/>
          </a:prstGeom>
          <a:noFill/>
        </p:spPr>
        <p:txBody>
          <a:bodyPr wrap="square" rtlCol="0">
            <a:spAutoFit/>
          </a:bodyPr>
          <a:lstStyle/>
          <a:p>
            <a:pPr algn="ctr"/>
            <a:r>
              <a:rPr lang="en-US" b="1" dirty="0" smtClean="0"/>
              <a:t>The Battle of New Orleans was fought on January 8, 1815 and was the final major battle of the War of 1812.  Commanded by Major General Andrew Jackson, who became</a:t>
            </a:r>
          </a:p>
          <a:p>
            <a:pPr algn="ctr"/>
            <a:r>
              <a:rPr lang="en-US" b="1" dirty="0" smtClean="0"/>
              <a:t>nationally known.</a:t>
            </a:r>
            <a:endParaRPr lang="en-US" b="1" dirty="0"/>
          </a:p>
        </p:txBody>
      </p:sp>
      <p:pic>
        <p:nvPicPr>
          <p:cNvPr id="6146" name="Picture 2" descr="http://practicallyhistorical.files.wordpress.com/2012/04/battle-of-new-orleans-civil-wa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010" y="2027704"/>
            <a:ext cx="4783257" cy="3419383"/>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3.bp.blogspot.com/_bR6jwDPKQGU/TSYeKH4Cp3I/AAAAAAAABpo/N8uc7TC1-xo/s1600/The%2BBattle%2Bof%2BNew%2BOrleans%2Bby%2BDennis%2BM.%2BCarter.jpg"/>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6290616" y="2052562"/>
            <a:ext cx="5661650" cy="33696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469566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835"/>
            <a:ext cx="12191999" cy="389406"/>
          </a:xfrm>
          <a:solidFill>
            <a:srgbClr val="FFFFCC"/>
          </a:solidFill>
        </p:spPr>
        <p:txBody>
          <a:bodyPr>
            <a:normAutofit fontScale="90000"/>
          </a:bodyPr>
          <a:lstStyle/>
          <a:p>
            <a:pPr algn="ctr"/>
            <a:r>
              <a:rPr lang="en-US" sz="2400" b="1" dirty="0"/>
              <a:t>THE FIRST PAPER MONEY ISSUED BY THE U.S.</a:t>
            </a:r>
          </a:p>
        </p:txBody>
      </p:sp>
      <p:sp>
        <p:nvSpPr>
          <p:cNvPr id="3" name="Content Placeholder 2"/>
          <p:cNvSpPr>
            <a:spLocks noGrp="1"/>
          </p:cNvSpPr>
          <p:nvPr>
            <p:ph idx="1"/>
          </p:nvPr>
        </p:nvSpPr>
        <p:spPr>
          <a:xfrm>
            <a:off x="0" y="1227237"/>
            <a:ext cx="12191997" cy="5630763"/>
          </a:xfrm>
        </p:spPr>
        <p:txBody>
          <a:bodyPr>
            <a:normAutofit/>
          </a:bodyPr>
          <a:lstStyle/>
          <a:p>
            <a:r>
              <a:rPr lang="en-US" sz="2000" dirty="0" smtClean="0"/>
              <a:t>June 30, 1812      $5,000,000     one-year Treasury notes, denominations over $100</a:t>
            </a:r>
          </a:p>
          <a:p>
            <a:pPr lvl="8">
              <a:buFont typeface="Wingdings" panose="05000000000000000000" pitchFamily="2" charset="2"/>
              <a:buChar char="ü"/>
            </a:pPr>
            <a:r>
              <a:rPr lang="en-US" sz="2000" dirty="0" smtClean="0"/>
              <a:t>paid 5.4% interest</a:t>
            </a:r>
          </a:p>
          <a:p>
            <a:pPr lvl="8">
              <a:buFont typeface="Wingdings" panose="05000000000000000000" pitchFamily="2" charset="2"/>
              <a:buChar char="ü"/>
            </a:pPr>
            <a:r>
              <a:rPr lang="en-US" sz="2000" dirty="0" smtClean="0"/>
              <a:t>payable in metal on demand</a:t>
            </a:r>
          </a:p>
          <a:p>
            <a:pPr lvl="8">
              <a:buFont typeface="Wingdings" panose="05000000000000000000" pitchFamily="2" charset="2"/>
              <a:buChar char="ü"/>
            </a:pPr>
            <a:r>
              <a:rPr lang="en-US" sz="2000" dirty="0" smtClean="0"/>
              <a:t>transferable from one party to another by assignment</a:t>
            </a:r>
          </a:p>
          <a:p>
            <a:pPr lvl="8">
              <a:buFont typeface="Wingdings" panose="05000000000000000000" pitchFamily="2" charset="2"/>
              <a:buChar char="ü"/>
            </a:pPr>
            <a:r>
              <a:rPr lang="en-US" sz="2000" dirty="0" smtClean="0"/>
              <a:t>redeemed after one year</a:t>
            </a:r>
          </a:p>
          <a:p>
            <a:pPr lvl="8">
              <a:buFont typeface="Wingdings" panose="05000000000000000000" pitchFamily="2" charset="2"/>
              <a:buChar char="ü"/>
            </a:pPr>
            <a:r>
              <a:rPr lang="en-US" sz="2000" dirty="0" smtClean="0"/>
              <a:t>spent into circulation to government creditors at full face value</a:t>
            </a:r>
          </a:p>
          <a:p>
            <a:pPr lvl="8">
              <a:buFont typeface="Wingdings" panose="05000000000000000000" pitchFamily="2" charset="2"/>
              <a:buChar char="ü"/>
            </a:pPr>
            <a:r>
              <a:rPr lang="en-US" sz="2000" dirty="0" smtClean="0"/>
              <a:t>receivable for taxes and fees (not legal tender)</a:t>
            </a:r>
          </a:p>
          <a:p>
            <a:r>
              <a:rPr lang="en-US" sz="2000" dirty="0" smtClean="0"/>
              <a:t>February, 1813     denominations as low as $20</a:t>
            </a:r>
          </a:p>
          <a:p>
            <a:r>
              <a:rPr lang="en-US" sz="2000" dirty="0" smtClean="0"/>
              <a:t>March, 1814         denominations as low as $20</a:t>
            </a:r>
          </a:p>
          <a:p>
            <a:r>
              <a:rPr lang="en-US" sz="2000" dirty="0" smtClean="0"/>
              <a:t>February, 1815     bearer certificates paying no interest</a:t>
            </a:r>
          </a:p>
          <a:p>
            <a:pPr lvl="8">
              <a:buFont typeface="Wingdings" panose="05000000000000000000" pitchFamily="2" charset="2"/>
              <a:buChar char="ü"/>
            </a:pPr>
            <a:r>
              <a:rPr lang="en-US" sz="2000" dirty="0" smtClean="0"/>
              <a:t>no transfer formalities</a:t>
            </a:r>
          </a:p>
          <a:p>
            <a:pPr lvl="8">
              <a:buFont typeface="Wingdings" panose="05000000000000000000" pitchFamily="2" charset="2"/>
              <a:buChar char="ü"/>
            </a:pPr>
            <a:r>
              <a:rPr lang="en-US" sz="2000" dirty="0" smtClean="0"/>
              <a:t>no date for repayment</a:t>
            </a:r>
          </a:p>
          <a:p>
            <a:pPr lvl="8">
              <a:buFont typeface="Wingdings" panose="05000000000000000000" pitchFamily="2" charset="2"/>
              <a:buChar char="ü"/>
            </a:pPr>
            <a:r>
              <a:rPr lang="en-US" sz="2000" dirty="0" smtClean="0"/>
              <a:t>denominated under $100</a:t>
            </a:r>
          </a:p>
          <a:p>
            <a:pPr lvl="8">
              <a:buFont typeface="Wingdings" panose="05000000000000000000" pitchFamily="2" charset="2"/>
              <a:buChar char="ü"/>
            </a:pPr>
            <a:r>
              <a:rPr lang="en-US" sz="2000" b="1" u="sng" dirty="0" smtClean="0">
                <a:solidFill>
                  <a:srgbClr val="0070C0"/>
                </a:solidFill>
              </a:rPr>
              <a:t>very close to true money                      </a:t>
            </a:r>
            <a:endParaRPr lang="en-US" sz="2000" b="1" u="sng" dirty="0">
              <a:solidFill>
                <a:srgbClr val="0070C0"/>
              </a:solidFill>
            </a:endParaRPr>
          </a:p>
        </p:txBody>
      </p:sp>
      <p:sp>
        <p:nvSpPr>
          <p:cNvPr id="4" name="TextBox 3"/>
          <p:cNvSpPr txBox="1"/>
          <p:nvPr/>
        </p:nvSpPr>
        <p:spPr>
          <a:xfrm>
            <a:off x="0" y="396241"/>
            <a:ext cx="12192000" cy="830997"/>
          </a:xfrm>
          <a:prstGeom prst="rect">
            <a:avLst/>
          </a:prstGeom>
          <a:solidFill>
            <a:srgbClr val="FFC000"/>
          </a:solidFill>
        </p:spPr>
        <p:txBody>
          <a:bodyPr wrap="square" rtlCol="0">
            <a:spAutoFit/>
          </a:bodyPr>
          <a:lstStyle/>
          <a:p>
            <a:pPr algn="ctr"/>
            <a:r>
              <a:rPr lang="en-US" sz="2400" b="1" dirty="0" smtClean="0"/>
              <a:t>NO FINANCIAL CALAMITY FOLLOWED LIQUIDATION OF THE BANK -</a:t>
            </a:r>
          </a:p>
          <a:p>
            <a:pPr algn="ctr"/>
            <a:r>
              <a:rPr lang="en-US" sz="2400" b="1" dirty="0" smtClean="0"/>
              <a:t>TREASURY NOTES ISSUED BY FEDERAL GOVERNMENT TO REPLACE MONEY SUPPLY OF BANK</a:t>
            </a:r>
            <a:endParaRPr lang="en-US" sz="2400" b="1" dirty="0"/>
          </a:p>
        </p:txBody>
      </p:sp>
      <p:pic>
        <p:nvPicPr>
          <p:cNvPr id="7170" name="Picture 2" descr="http://img.readtiger.com/wkp/en/Tnote181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17849" y="4621503"/>
            <a:ext cx="5074148" cy="223649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8827613" y="4252170"/>
            <a:ext cx="1654620" cy="369332"/>
          </a:xfrm>
          <a:prstGeom prst="rect">
            <a:avLst/>
          </a:prstGeom>
          <a:noFill/>
        </p:spPr>
        <p:txBody>
          <a:bodyPr wrap="none" rtlCol="0">
            <a:spAutoFit/>
          </a:bodyPr>
          <a:lstStyle/>
          <a:p>
            <a:r>
              <a:rPr lang="en-US" b="1" dirty="0" smtClean="0"/>
              <a:t>SEE NEXT SLIDE</a:t>
            </a:r>
            <a:endParaRPr lang="en-US" b="1" dirty="0"/>
          </a:p>
        </p:txBody>
      </p:sp>
    </p:spTree>
    <p:extLst>
      <p:ext uri="{BB962C8B-B14F-4D97-AF65-F5344CB8AC3E}">
        <p14:creationId xmlns:p14="http://schemas.microsoft.com/office/powerpoint/2010/main" val="30509360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834"/>
            <a:ext cx="12191999" cy="766251"/>
          </a:xfrm>
        </p:spPr>
        <p:txBody>
          <a:bodyPr/>
          <a:lstStyle/>
          <a:p>
            <a:pPr algn="ctr"/>
            <a:r>
              <a:rPr lang="en-US" dirty="0" smtClean="0"/>
              <a:t>PARTS OF PRESENTATION</a:t>
            </a:r>
            <a:endParaRPr lang="en-US" dirty="0"/>
          </a:p>
        </p:txBody>
      </p:sp>
      <p:sp>
        <p:nvSpPr>
          <p:cNvPr id="3" name="Content Placeholder 2"/>
          <p:cNvSpPr>
            <a:spLocks noGrp="1"/>
          </p:cNvSpPr>
          <p:nvPr>
            <p:ph idx="1"/>
          </p:nvPr>
        </p:nvSpPr>
        <p:spPr>
          <a:xfrm>
            <a:off x="397787" y="773086"/>
            <a:ext cx="11396421" cy="5937680"/>
          </a:xfrm>
        </p:spPr>
        <p:txBody>
          <a:bodyPr>
            <a:normAutofit/>
          </a:bodyPr>
          <a:lstStyle/>
          <a:p>
            <a:pPr marL="457200" indent="-457200">
              <a:buFont typeface="+mj-lt"/>
              <a:buAutoNum type="arabicPeriod"/>
            </a:pPr>
            <a:r>
              <a:rPr lang="en-US" sz="2400" dirty="0"/>
              <a:t>FEDERALIST VS. REPUBLICAN STATE CHARTERED BANKS:       BURR SHOOTS </a:t>
            </a:r>
            <a:r>
              <a:rPr lang="en-US" sz="2400" dirty="0" smtClean="0"/>
              <a:t>HAMILTON</a:t>
            </a:r>
          </a:p>
          <a:p>
            <a:pPr marL="457200" indent="-457200">
              <a:buFont typeface="+mj-lt"/>
              <a:buAutoNum type="arabicPeriod"/>
            </a:pPr>
            <a:r>
              <a:rPr lang="en-US" sz="2400" dirty="0" smtClean="0"/>
              <a:t>OUR FIRST BANKING SYSTEM</a:t>
            </a:r>
          </a:p>
          <a:p>
            <a:pPr marL="457200" indent="-457200">
              <a:buFont typeface="+mj-lt"/>
              <a:buAutoNum type="arabicPeriod"/>
            </a:pPr>
            <a:r>
              <a:rPr lang="en-US" sz="2400" dirty="0" smtClean="0"/>
              <a:t>TAKING THE 1</a:t>
            </a:r>
            <a:r>
              <a:rPr lang="en-US" sz="2400" baseline="30000" dirty="0" smtClean="0"/>
              <a:t>ST</a:t>
            </a:r>
            <a:r>
              <a:rPr lang="en-US" sz="2400" dirty="0" smtClean="0"/>
              <a:t> BANK OF THE U.S. DOWN</a:t>
            </a:r>
          </a:p>
          <a:p>
            <a:pPr marL="457200" indent="-457200">
              <a:buFont typeface="+mj-lt"/>
              <a:buAutoNum type="arabicPeriod"/>
            </a:pPr>
            <a:r>
              <a:rPr lang="en-US" sz="2400" dirty="0" smtClean="0"/>
              <a:t>THE FIRST PAPER MONEY ISSUED BY THE U.S.</a:t>
            </a:r>
          </a:p>
          <a:p>
            <a:pPr marL="457200" indent="-457200">
              <a:buFont typeface="+mj-lt"/>
              <a:buAutoNum type="arabicPeriod"/>
            </a:pPr>
            <a:r>
              <a:rPr lang="en-US" sz="2400" dirty="0" smtClean="0"/>
              <a:t>REAL NEED FOR A CENTRAL BANK</a:t>
            </a:r>
          </a:p>
          <a:p>
            <a:pPr marL="457200" indent="-457200">
              <a:buFont typeface="+mj-lt"/>
              <a:buAutoNum type="arabicPeriod"/>
            </a:pPr>
            <a:r>
              <a:rPr lang="en-US" sz="2400" dirty="0" smtClean="0"/>
              <a:t>MADISON’S DALLAS PLAN BLOCKED</a:t>
            </a:r>
          </a:p>
          <a:p>
            <a:pPr marL="457200" indent="-457200">
              <a:buFont typeface="+mj-lt"/>
              <a:buAutoNum type="arabicPeriod"/>
            </a:pPr>
            <a:r>
              <a:rPr lang="en-US" sz="2400" dirty="0" smtClean="0"/>
              <a:t>OPPOSITION FROM THE STATE BANKS EVAPORATED</a:t>
            </a:r>
          </a:p>
          <a:p>
            <a:pPr marL="457200" indent="-457200">
              <a:buFont typeface="+mj-lt"/>
              <a:buAutoNum type="arabicPeriod"/>
            </a:pPr>
            <a:r>
              <a:rPr lang="en-US" sz="2400" dirty="0" smtClean="0"/>
              <a:t>THE 2</a:t>
            </a:r>
            <a:r>
              <a:rPr lang="en-US" sz="2400" baseline="30000" dirty="0" smtClean="0"/>
              <a:t>ND</a:t>
            </a:r>
            <a:r>
              <a:rPr lang="en-US" sz="2400" dirty="0" smtClean="0"/>
              <a:t> BANK OF THE U.S. – THE BANK FROM HELL</a:t>
            </a:r>
          </a:p>
          <a:p>
            <a:pPr marL="457200" indent="-457200">
              <a:buFont typeface="+mj-lt"/>
              <a:buAutoNum type="arabicPeriod"/>
            </a:pPr>
            <a:r>
              <a:rPr lang="en-US" sz="2400" dirty="0" smtClean="0"/>
              <a:t>REGRESSING AMERICAN MONETARY THOUGHT</a:t>
            </a:r>
          </a:p>
          <a:p>
            <a:pPr marL="457200" indent="-457200">
              <a:buFont typeface="+mj-lt"/>
              <a:buAutoNum type="arabicPeriod"/>
            </a:pPr>
            <a:r>
              <a:rPr lang="en-US" sz="2400" dirty="0" smtClean="0"/>
              <a:t>PRESIDENT JACKSON WANTS A GOVERNMENT BANK</a:t>
            </a:r>
          </a:p>
          <a:p>
            <a:pPr marL="457200" indent="-457200">
              <a:buFont typeface="+mj-lt"/>
              <a:buAutoNum type="arabicPeriod"/>
            </a:pPr>
            <a:r>
              <a:rPr lang="en-US" sz="2400" dirty="0" smtClean="0"/>
              <a:t>JACKSON’S WAR WITH THE BANK</a:t>
            </a:r>
          </a:p>
          <a:p>
            <a:pPr marL="457200" indent="-457200">
              <a:buFont typeface="+mj-lt"/>
              <a:buAutoNum type="arabicPeriod"/>
            </a:pPr>
            <a:r>
              <a:rPr lang="en-US" sz="2400" dirty="0" smtClean="0"/>
              <a:t>MARTIN VAN BUREN AT THE </a:t>
            </a:r>
            <a:r>
              <a:rPr lang="en-US" sz="2400" dirty="0" smtClean="0"/>
              <a:t>HELM</a:t>
            </a:r>
            <a:endParaRPr lang="en-US" sz="2400" dirty="0" smtClean="0"/>
          </a:p>
        </p:txBody>
      </p:sp>
    </p:spTree>
    <p:extLst>
      <p:ext uri="{BB962C8B-B14F-4D97-AF65-F5344CB8AC3E}">
        <p14:creationId xmlns:p14="http://schemas.microsoft.com/office/powerpoint/2010/main" val="142544043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835"/>
            <a:ext cx="12191999" cy="389406"/>
          </a:xfrm>
          <a:solidFill>
            <a:srgbClr val="FFFFCC"/>
          </a:solidFill>
        </p:spPr>
        <p:txBody>
          <a:bodyPr>
            <a:normAutofit fontScale="90000"/>
          </a:bodyPr>
          <a:lstStyle/>
          <a:p>
            <a:pPr algn="ctr"/>
            <a:r>
              <a:rPr lang="en-US" sz="2400" b="1" dirty="0"/>
              <a:t>THE FIRST PAPER MONEY ISSUED BY THE U.S.</a:t>
            </a:r>
          </a:p>
        </p:txBody>
      </p:sp>
      <p:sp>
        <p:nvSpPr>
          <p:cNvPr id="3" name="Content Placeholder 2"/>
          <p:cNvSpPr>
            <a:spLocks noGrp="1"/>
          </p:cNvSpPr>
          <p:nvPr>
            <p:ph idx="1"/>
          </p:nvPr>
        </p:nvSpPr>
        <p:spPr>
          <a:xfrm>
            <a:off x="397787" y="773085"/>
            <a:ext cx="11396421" cy="5672380"/>
          </a:xfrm>
        </p:spPr>
        <p:txBody>
          <a:bodyPr>
            <a:normAutofit/>
          </a:bodyPr>
          <a:lstStyle/>
          <a:p>
            <a:pPr marL="0" indent="0">
              <a:buNone/>
            </a:pPr>
            <a:endParaRPr lang="en-US" sz="2400" dirty="0" smtClean="0"/>
          </a:p>
          <a:p>
            <a:pPr marL="0" indent="0">
              <a:buNone/>
            </a:pPr>
            <a:endParaRPr lang="en-US" sz="2400" dirty="0"/>
          </a:p>
          <a:p>
            <a:pPr marL="0" indent="0">
              <a:buNone/>
            </a:pPr>
            <a:endParaRPr lang="en-US" sz="2400" dirty="0" smtClean="0"/>
          </a:p>
          <a:p>
            <a:pPr marL="0" indent="0">
              <a:buNone/>
            </a:pPr>
            <a:endParaRPr lang="en-US" sz="2400" dirty="0"/>
          </a:p>
          <a:p>
            <a:pPr marL="0" indent="0">
              <a:buNone/>
            </a:pPr>
            <a:endParaRPr lang="en-US" sz="2400" dirty="0" smtClean="0"/>
          </a:p>
          <a:p>
            <a:pPr marL="0" indent="0">
              <a:buNone/>
            </a:pPr>
            <a:endParaRPr lang="en-US" sz="2400" dirty="0"/>
          </a:p>
        </p:txBody>
      </p:sp>
      <p:pic>
        <p:nvPicPr>
          <p:cNvPr id="4" name="Picture 2" descr="http://img.readtiger.com/wkp/en/Tnote181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711" y="538430"/>
            <a:ext cx="11630573" cy="512632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40818" y="5799134"/>
            <a:ext cx="11008591" cy="646331"/>
          </a:xfrm>
          <a:prstGeom prst="rect">
            <a:avLst/>
          </a:prstGeom>
          <a:noFill/>
        </p:spPr>
        <p:txBody>
          <a:bodyPr wrap="none" rtlCol="0">
            <a:spAutoFit/>
          </a:bodyPr>
          <a:lstStyle/>
          <a:p>
            <a:r>
              <a:rPr lang="en-US" b="1" dirty="0" smtClean="0"/>
              <a:t>“THE UNITED STATES PROMISE TO RECEIVE THIS NOTE  FOR TEN DOLLARS IN ALL PAYMENTS TO THEM;</a:t>
            </a:r>
          </a:p>
          <a:p>
            <a:r>
              <a:rPr lang="en-US" b="1" dirty="0" smtClean="0"/>
              <a:t>OR TO FUND THE AMOUNT AT 7% INTEREST ON REQUEST; AGREEABLY TO THE ACT OF CONGRESS OF Feb 24, 1815”</a:t>
            </a:r>
            <a:endParaRPr lang="en-US" b="1" dirty="0"/>
          </a:p>
        </p:txBody>
      </p:sp>
    </p:spTree>
    <p:extLst>
      <p:ext uri="{BB962C8B-B14F-4D97-AF65-F5344CB8AC3E}">
        <p14:creationId xmlns:p14="http://schemas.microsoft.com/office/powerpoint/2010/main" val="70052027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835"/>
            <a:ext cx="12191999" cy="389406"/>
          </a:xfrm>
          <a:solidFill>
            <a:srgbClr val="FFFFCC"/>
          </a:solidFill>
        </p:spPr>
        <p:txBody>
          <a:bodyPr>
            <a:normAutofit fontScale="90000"/>
          </a:bodyPr>
          <a:lstStyle/>
          <a:p>
            <a:pPr algn="ctr"/>
            <a:r>
              <a:rPr lang="en-US" sz="2400" b="1" dirty="0"/>
              <a:t>THE FIRST PAPER MONEY ISSUED BY THE U.S.</a:t>
            </a:r>
          </a:p>
        </p:txBody>
      </p:sp>
      <p:sp>
        <p:nvSpPr>
          <p:cNvPr id="3" name="Content Placeholder 2"/>
          <p:cNvSpPr>
            <a:spLocks noGrp="1"/>
          </p:cNvSpPr>
          <p:nvPr>
            <p:ph idx="1"/>
          </p:nvPr>
        </p:nvSpPr>
        <p:spPr>
          <a:xfrm>
            <a:off x="0" y="1227238"/>
            <a:ext cx="12191997" cy="5630762"/>
          </a:xfrm>
        </p:spPr>
        <p:txBody>
          <a:bodyPr>
            <a:normAutofit/>
          </a:bodyPr>
          <a:lstStyle/>
          <a:p>
            <a:pPr marL="0" indent="0">
              <a:buNone/>
            </a:pPr>
            <a:endParaRPr lang="en-US" sz="3200" dirty="0" smtClean="0"/>
          </a:p>
          <a:p>
            <a:pPr marL="0" indent="0">
              <a:buNone/>
            </a:pPr>
            <a:r>
              <a:rPr lang="en-US" sz="3200" dirty="0" smtClean="0"/>
              <a:t>“The amount of all such notes authorized was $60.5 million,</a:t>
            </a:r>
          </a:p>
          <a:p>
            <a:pPr marL="0" indent="0">
              <a:spcBef>
                <a:spcPts val="0"/>
              </a:spcBef>
              <a:buNone/>
            </a:pPr>
            <a:r>
              <a:rPr lang="en-US" sz="3200" dirty="0"/>
              <a:t> </a:t>
            </a:r>
            <a:r>
              <a:rPr lang="en-US" sz="3200" dirty="0" smtClean="0"/>
              <a:t> of which only $36.7 million were actually issued,</a:t>
            </a:r>
          </a:p>
          <a:p>
            <a:pPr marL="0" indent="0">
              <a:spcBef>
                <a:spcPts val="0"/>
              </a:spcBef>
              <a:buNone/>
            </a:pPr>
            <a:r>
              <a:rPr lang="en-US" sz="3200" dirty="0"/>
              <a:t> </a:t>
            </a:r>
            <a:r>
              <a:rPr lang="en-US" sz="3200" dirty="0" smtClean="0"/>
              <a:t> about $3.5 million in small notes.”</a:t>
            </a:r>
          </a:p>
          <a:p>
            <a:pPr marL="0" indent="0">
              <a:spcBef>
                <a:spcPts val="0"/>
              </a:spcBef>
              <a:buNone/>
            </a:pPr>
            <a:endParaRPr lang="en-US" sz="3200" dirty="0"/>
          </a:p>
          <a:p>
            <a:pPr marL="0" indent="0">
              <a:spcBef>
                <a:spcPts val="0"/>
              </a:spcBef>
              <a:buNone/>
            </a:pPr>
            <a:r>
              <a:rPr lang="en-US" sz="3200" dirty="0" smtClean="0"/>
              <a:t>“Thus our government didn’t abuse this note issuing process,</a:t>
            </a:r>
          </a:p>
          <a:p>
            <a:pPr marL="0" indent="0">
              <a:spcBef>
                <a:spcPts val="0"/>
              </a:spcBef>
              <a:buNone/>
            </a:pPr>
            <a:r>
              <a:rPr lang="en-US" sz="3200" dirty="0"/>
              <a:t> </a:t>
            </a:r>
            <a:r>
              <a:rPr lang="en-US" sz="3200" dirty="0" smtClean="0"/>
              <a:t> and didn’t  even issue the full amounts authorized,</a:t>
            </a:r>
          </a:p>
          <a:p>
            <a:pPr marL="0" indent="0">
              <a:spcBef>
                <a:spcPts val="0"/>
              </a:spcBef>
              <a:buNone/>
            </a:pPr>
            <a:r>
              <a:rPr lang="en-US" sz="3200" dirty="0"/>
              <a:t> </a:t>
            </a:r>
            <a:r>
              <a:rPr lang="en-US" sz="3200" dirty="0" smtClean="0"/>
              <a:t> but acted responsibly in its first ever creation of money.”</a:t>
            </a:r>
          </a:p>
          <a:p>
            <a:pPr marL="0" indent="0">
              <a:buNone/>
            </a:pPr>
            <a:endParaRPr lang="en-US" sz="3200" dirty="0"/>
          </a:p>
          <a:p>
            <a:pPr marL="0" indent="0" algn="r">
              <a:buNone/>
            </a:pPr>
            <a:r>
              <a:rPr lang="en-US" sz="3200" dirty="0" smtClean="0"/>
              <a:t>Stephen </a:t>
            </a:r>
            <a:r>
              <a:rPr lang="en-US" sz="3200" dirty="0" err="1" smtClean="0"/>
              <a:t>Zarlenga</a:t>
            </a:r>
            <a:r>
              <a:rPr lang="en-US" sz="3200" dirty="0" smtClean="0"/>
              <a:t>, </a:t>
            </a:r>
            <a:r>
              <a:rPr lang="en-US" sz="3200" i="1" dirty="0" smtClean="0"/>
              <a:t>LSM</a:t>
            </a:r>
            <a:r>
              <a:rPr lang="en-US" sz="3200" dirty="0" smtClean="0"/>
              <a:t>, p. 415</a:t>
            </a:r>
            <a:endParaRPr lang="en-US" sz="3200" dirty="0"/>
          </a:p>
        </p:txBody>
      </p:sp>
      <p:sp>
        <p:nvSpPr>
          <p:cNvPr id="4" name="TextBox 3"/>
          <p:cNvSpPr txBox="1"/>
          <p:nvPr/>
        </p:nvSpPr>
        <p:spPr>
          <a:xfrm>
            <a:off x="0" y="396241"/>
            <a:ext cx="12192000" cy="830997"/>
          </a:xfrm>
          <a:prstGeom prst="rect">
            <a:avLst/>
          </a:prstGeom>
          <a:solidFill>
            <a:srgbClr val="FFC000"/>
          </a:solidFill>
        </p:spPr>
        <p:txBody>
          <a:bodyPr wrap="square" rtlCol="0">
            <a:spAutoFit/>
          </a:bodyPr>
          <a:lstStyle/>
          <a:p>
            <a:pPr algn="ctr"/>
            <a:r>
              <a:rPr lang="en-US" sz="2400" b="1" dirty="0" smtClean="0"/>
              <a:t>NO FINANCIAL CALAMITY FOLLOWED LIQUIDATION OF THE BANK -</a:t>
            </a:r>
          </a:p>
          <a:p>
            <a:pPr algn="ctr"/>
            <a:r>
              <a:rPr lang="en-US" sz="2400" b="1" dirty="0" smtClean="0"/>
              <a:t>TREASURY NOTES ISSUED BY FEDERAL GOVERNMENT TO REPLACE MONEY SUPPLY OF BANK</a:t>
            </a:r>
            <a:endParaRPr lang="en-US" sz="2400" b="1" dirty="0"/>
          </a:p>
        </p:txBody>
      </p:sp>
    </p:spTree>
    <p:extLst>
      <p:ext uri="{BB962C8B-B14F-4D97-AF65-F5344CB8AC3E}">
        <p14:creationId xmlns:p14="http://schemas.microsoft.com/office/powerpoint/2010/main" val="301436555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835"/>
            <a:ext cx="12191999" cy="389406"/>
          </a:xfrm>
          <a:solidFill>
            <a:srgbClr val="FFFFCC"/>
          </a:solidFill>
        </p:spPr>
        <p:txBody>
          <a:bodyPr>
            <a:normAutofit fontScale="90000"/>
          </a:bodyPr>
          <a:lstStyle/>
          <a:p>
            <a:pPr algn="ctr"/>
            <a:r>
              <a:rPr lang="en-US" sz="2400" b="1" dirty="0"/>
              <a:t>THE FIRST PAPER MONEY ISSUED BY THE U.S.</a:t>
            </a:r>
          </a:p>
        </p:txBody>
      </p:sp>
      <p:sp>
        <p:nvSpPr>
          <p:cNvPr id="3" name="Content Placeholder 2"/>
          <p:cNvSpPr>
            <a:spLocks noGrp="1"/>
          </p:cNvSpPr>
          <p:nvPr>
            <p:ph idx="1"/>
          </p:nvPr>
        </p:nvSpPr>
        <p:spPr>
          <a:xfrm>
            <a:off x="0" y="1844841"/>
            <a:ext cx="12191997" cy="5013159"/>
          </a:xfrm>
        </p:spPr>
        <p:txBody>
          <a:bodyPr>
            <a:normAutofit/>
          </a:bodyPr>
          <a:lstStyle/>
          <a:p>
            <a:pPr marL="0" indent="0">
              <a:buNone/>
            </a:pPr>
            <a:r>
              <a:rPr lang="en-US" sz="2400" dirty="0" smtClean="0"/>
              <a:t>Representative Hall of Georgia, 1814, introduced the following into Congress:</a:t>
            </a:r>
          </a:p>
          <a:p>
            <a:pPr marL="0" indent="0">
              <a:buNone/>
            </a:pPr>
            <a:r>
              <a:rPr lang="en-US" sz="2400" dirty="0" smtClean="0"/>
              <a:t>“That the treasury notes which may be issued – would become legal tender among citizens or between a citizen of the U.S. and a citizen of any foreign country.”   </a:t>
            </a:r>
          </a:p>
          <a:p>
            <a:pPr marL="0" indent="0">
              <a:buNone/>
            </a:pPr>
            <a:endParaRPr lang="en-US" sz="2400" dirty="0"/>
          </a:p>
          <a:p>
            <a:pPr marL="0" indent="0">
              <a:buNone/>
            </a:pPr>
            <a:r>
              <a:rPr lang="en-US" sz="2400" dirty="0" smtClean="0"/>
              <a:t>President Madison in his message to Congress, December 5, 1815:</a:t>
            </a:r>
          </a:p>
          <a:p>
            <a:pPr marL="0" indent="0">
              <a:buNone/>
            </a:pPr>
            <a:r>
              <a:rPr lang="en-US" sz="2400" dirty="0" smtClean="0"/>
              <a:t>“It is, however, essential … that the benefits of an uniform national currency should be restored to the community… it may become necessary to ascertain the terms upon which the notes of the Government … shall be issued … as a common medium of circulation.”</a:t>
            </a:r>
          </a:p>
          <a:p>
            <a:pPr marL="0" indent="0">
              <a:buNone/>
            </a:pPr>
            <a:endParaRPr lang="en-US" sz="2400" dirty="0"/>
          </a:p>
          <a:p>
            <a:pPr marL="0" indent="0">
              <a:buNone/>
            </a:pPr>
            <a:endParaRPr lang="en-US" sz="2400" dirty="0"/>
          </a:p>
        </p:txBody>
      </p:sp>
      <p:sp>
        <p:nvSpPr>
          <p:cNvPr id="4" name="TextBox 3"/>
          <p:cNvSpPr txBox="1"/>
          <p:nvPr/>
        </p:nvSpPr>
        <p:spPr>
          <a:xfrm>
            <a:off x="0" y="396241"/>
            <a:ext cx="12192000" cy="1200329"/>
          </a:xfrm>
          <a:prstGeom prst="rect">
            <a:avLst/>
          </a:prstGeom>
          <a:solidFill>
            <a:srgbClr val="FFC000"/>
          </a:solidFill>
        </p:spPr>
        <p:txBody>
          <a:bodyPr wrap="square" rtlCol="0">
            <a:spAutoFit/>
          </a:bodyPr>
          <a:lstStyle/>
          <a:p>
            <a:pPr algn="ctr"/>
            <a:r>
              <a:rPr lang="en-US" sz="2400" b="1" dirty="0" smtClean="0"/>
              <a:t>“CLEARLY THE UNITED STATES WAS COMING ‘DANGEROUSLY’ CLOSE (FROM THE BANKERS VIEWPOINT) TO ESTABLISHING ITS OWN CURRENCY.  ALL THAT WAS NEEDED WAS TO SEVER THE CONNECTION TO GOLD AND SILVER.”  </a:t>
            </a:r>
            <a:r>
              <a:rPr lang="en-US" sz="2400" b="1" dirty="0" err="1" smtClean="0"/>
              <a:t>Zarlenga</a:t>
            </a:r>
            <a:r>
              <a:rPr lang="en-US" sz="2400" b="1" dirty="0" smtClean="0"/>
              <a:t>, </a:t>
            </a:r>
            <a:r>
              <a:rPr lang="en-US" sz="2400" b="1" i="1" dirty="0" smtClean="0"/>
              <a:t>LSM, </a:t>
            </a:r>
            <a:r>
              <a:rPr lang="en-US" sz="2400" b="1" dirty="0" smtClean="0"/>
              <a:t>p. </a:t>
            </a:r>
            <a:r>
              <a:rPr lang="en-US" sz="2400" b="1" smtClean="0"/>
              <a:t>415</a:t>
            </a:r>
            <a:endParaRPr lang="en-US" sz="2400" b="1" dirty="0"/>
          </a:p>
        </p:txBody>
      </p:sp>
    </p:spTree>
    <p:extLst>
      <p:ext uri="{BB962C8B-B14F-4D97-AF65-F5344CB8AC3E}">
        <p14:creationId xmlns:p14="http://schemas.microsoft.com/office/powerpoint/2010/main" val="225739229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2" y="1"/>
            <a:ext cx="12191999" cy="365760"/>
          </a:xfrm>
          <a:solidFill>
            <a:srgbClr val="00FFCC"/>
          </a:solidFill>
        </p:spPr>
        <p:txBody>
          <a:bodyPr>
            <a:normAutofit fontScale="90000"/>
          </a:bodyPr>
          <a:lstStyle/>
          <a:p>
            <a:pPr algn="ctr"/>
            <a:r>
              <a:rPr lang="en-US" sz="2400" b="1" dirty="0" smtClean="0"/>
              <a:t>PART 5</a:t>
            </a:r>
            <a:endParaRPr lang="en-US" sz="2400" b="1" dirty="0"/>
          </a:p>
        </p:txBody>
      </p:sp>
      <p:sp>
        <p:nvSpPr>
          <p:cNvPr id="3" name="Content Placeholder 2"/>
          <p:cNvSpPr>
            <a:spLocks noGrp="1"/>
          </p:cNvSpPr>
          <p:nvPr>
            <p:ph idx="1"/>
          </p:nvPr>
        </p:nvSpPr>
        <p:spPr>
          <a:xfrm>
            <a:off x="352066" y="563880"/>
            <a:ext cx="11396421" cy="6140665"/>
          </a:xfrm>
        </p:spPr>
        <p:txBody>
          <a:bodyPr>
            <a:normAutofit/>
          </a:bodyPr>
          <a:lstStyle/>
          <a:p>
            <a:pPr marL="0" indent="0">
              <a:buNone/>
            </a:pPr>
            <a:endParaRPr lang="en-US" sz="2400" dirty="0" smtClean="0"/>
          </a:p>
          <a:p>
            <a:pPr marL="0" indent="0">
              <a:buNone/>
            </a:pPr>
            <a:endParaRPr lang="en-US" sz="2400" dirty="0"/>
          </a:p>
          <a:p>
            <a:pPr marL="0" indent="0">
              <a:buNone/>
            </a:pPr>
            <a:endParaRPr lang="en-US" sz="2400" dirty="0" smtClean="0"/>
          </a:p>
          <a:p>
            <a:pPr marL="0" indent="0">
              <a:buNone/>
            </a:pPr>
            <a:endParaRPr lang="en-US" sz="2400" dirty="0"/>
          </a:p>
          <a:p>
            <a:pPr marL="0" indent="0">
              <a:buNone/>
            </a:pPr>
            <a:endParaRPr lang="en-US" sz="2400" dirty="0" smtClean="0"/>
          </a:p>
          <a:p>
            <a:pPr marL="0" indent="0">
              <a:buNone/>
            </a:pPr>
            <a:endParaRPr lang="en-US" sz="2400" dirty="0"/>
          </a:p>
        </p:txBody>
      </p:sp>
      <p:sp>
        <p:nvSpPr>
          <p:cNvPr id="4" name="Rectangle 3"/>
          <p:cNvSpPr/>
          <p:nvPr/>
        </p:nvSpPr>
        <p:spPr>
          <a:xfrm>
            <a:off x="3385539" y="3049437"/>
            <a:ext cx="5767092" cy="584775"/>
          </a:xfrm>
          <a:prstGeom prst="rect">
            <a:avLst/>
          </a:prstGeom>
        </p:spPr>
        <p:txBody>
          <a:bodyPr wrap="none">
            <a:spAutoFit/>
          </a:bodyPr>
          <a:lstStyle/>
          <a:p>
            <a:r>
              <a:rPr lang="en-US" sz="3200" dirty="0"/>
              <a:t>REAL NEED FOR A CENTRAL BANK</a:t>
            </a:r>
          </a:p>
        </p:txBody>
      </p:sp>
    </p:spTree>
    <p:extLst>
      <p:ext uri="{BB962C8B-B14F-4D97-AF65-F5344CB8AC3E}">
        <p14:creationId xmlns:p14="http://schemas.microsoft.com/office/powerpoint/2010/main" val="319799414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7924800" cy="401052"/>
          </a:xfrm>
          <a:solidFill>
            <a:srgbClr val="00FFCC"/>
          </a:solidFill>
        </p:spPr>
        <p:txBody>
          <a:bodyPr>
            <a:normAutofit fontScale="90000"/>
          </a:bodyPr>
          <a:lstStyle/>
          <a:p>
            <a:pPr algn="ctr"/>
            <a:r>
              <a:rPr lang="en-US" sz="2400" b="1" dirty="0"/>
              <a:t>REAL NEED FOR A CENTRAL BANK</a:t>
            </a:r>
          </a:p>
        </p:txBody>
      </p:sp>
      <p:sp>
        <p:nvSpPr>
          <p:cNvPr id="3" name="Content Placeholder 2"/>
          <p:cNvSpPr>
            <a:spLocks noGrp="1"/>
          </p:cNvSpPr>
          <p:nvPr>
            <p:ph idx="1"/>
          </p:nvPr>
        </p:nvSpPr>
        <p:spPr>
          <a:xfrm>
            <a:off x="818147" y="1879323"/>
            <a:ext cx="5406189" cy="4746066"/>
          </a:xfrm>
        </p:spPr>
        <p:txBody>
          <a:bodyPr>
            <a:normAutofit/>
          </a:bodyPr>
          <a:lstStyle/>
          <a:p>
            <a:r>
              <a:rPr lang="en-US" sz="2400" dirty="0" smtClean="0"/>
              <a:t>a large proportion of the circulating currency were bank notes of the hundreds of state-chartered private banks</a:t>
            </a:r>
          </a:p>
          <a:p>
            <a:r>
              <a:rPr lang="en-US" sz="2400" dirty="0" smtClean="0"/>
              <a:t>state bank notes were theoretically exchangeable for coin, but coinage was never really there and redemption had been widely suspended</a:t>
            </a:r>
          </a:p>
          <a:p>
            <a:r>
              <a:rPr lang="en-US" sz="2400" dirty="0" smtClean="0"/>
              <a:t>state bank notes maintained value because the government accepted them in payments</a:t>
            </a:r>
            <a:endParaRPr lang="en-US" sz="2400" dirty="0"/>
          </a:p>
        </p:txBody>
      </p:sp>
      <p:sp>
        <p:nvSpPr>
          <p:cNvPr id="5" name="TextBox 4"/>
          <p:cNvSpPr txBox="1"/>
          <p:nvPr/>
        </p:nvSpPr>
        <p:spPr>
          <a:xfrm>
            <a:off x="1" y="401053"/>
            <a:ext cx="7924800" cy="1077218"/>
          </a:xfrm>
          <a:prstGeom prst="rect">
            <a:avLst/>
          </a:prstGeom>
          <a:solidFill>
            <a:srgbClr val="66FFFF"/>
          </a:solidFill>
        </p:spPr>
        <p:txBody>
          <a:bodyPr wrap="square" rtlCol="0">
            <a:spAutoFit/>
          </a:bodyPr>
          <a:lstStyle/>
          <a:p>
            <a:pPr algn="ctr"/>
            <a:r>
              <a:rPr lang="en-US" sz="3200" b="1" dirty="0" smtClean="0"/>
              <a:t>1815 -- THE CONDITION OF THE COUNTRY’S CURRENCY</a:t>
            </a:r>
            <a:endParaRPr lang="en-US" sz="3200" b="1" dirty="0"/>
          </a:p>
        </p:txBody>
      </p:sp>
      <p:pic>
        <p:nvPicPr>
          <p:cNvPr id="1028" name="Picture 4" descr="http://www.flagguys.com/img/mon1812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33602" y="0"/>
            <a:ext cx="4558398" cy="685799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933050" y="6396335"/>
            <a:ext cx="3684150" cy="461665"/>
          </a:xfrm>
          <a:prstGeom prst="rect">
            <a:avLst/>
          </a:prstGeom>
          <a:noFill/>
        </p:spPr>
        <p:txBody>
          <a:bodyPr wrap="none" rtlCol="0">
            <a:spAutoFit/>
          </a:bodyPr>
          <a:lstStyle/>
          <a:p>
            <a:r>
              <a:rPr lang="en-US" sz="2400" b="1" dirty="0" smtClean="0"/>
              <a:t>STATE BANK NOTES, c. 1812</a:t>
            </a:r>
            <a:endParaRPr lang="en-US" sz="2400" b="1" dirty="0"/>
          </a:p>
        </p:txBody>
      </p:sp>
    </p:spTree>
    <p:extLst>
      <p:ext uri="{BB962C8B-B14F-4D97-AF65-F5344CB8AC3E}">
        <p14:creationId xmlns:p14="http://schemas.microsoft.com/office/powerpoint/2010/main" val="20495573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thumbs.dreamstime.com/z/us-treasury-2905314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55369" y="3302412"/>
            <a:ext cx="6336632" cy="385519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0" y="1"/>
            <a:ext cx="12191999" cy="401052"/>
          </a:xfrm>
          <a:solidFill>
            <a:srgbClr val="00FFCC"/>
          </a:solidFill>
        </p:spPr>
        <p:txBody>
          <a:bodyPr>
            <a:normAutofit fontScale="90000"/>
          </a:bodyPr>
          <a:lstStyle/>
          <a:p>
            <a:pPr algn="ctr"/>
            <a:r>
              <a:rPr lang="en-US" sz="2400" b="1" dirty="0"/>
              <a:t>REAL NEED FOR A CENTRAL BANK</a:t>
            </a:r>
          </a:p>
        </p:txBody>
      </p:sp>
      <p:sp>
        <p:nvSpPr>
          <p:cNvPr id="3" name="Content Placeholder 2"/>
          <p:cNvSpPr>
            <a:spLocks noGrp="1"/>
          </p:cNvSpPr>
          <p:nvPr>
            <p:ph idx="1"/>
          </p:nvPr>
        </p:nvSpPr>
        <p:spPr>
          <a:xfrm>
            <a:off x="287897" y="1386880"/>
            <a:ext cx="11396421" cy="5132419"/>
          </a:xfrm>
        </p:spPr>
        <p:txBody>
          <a:bodyPr>
            <a:normAutofit/>
          </a:bodyPr>
          <a:lstStyle/>
          <a:p>
            <a:pPr marL="0" indent="0">
              <a:buNone/>
            </a:pPr>
            <a:r>
              <a:rPr lang="en-US" sz="2400" dirty="0" smtClean="0"/>
              <a:t>The Treasury of the United States would exchange treasury notes, many of which bore interest, for inconvertible bank notes which bore no interest.</a:t>
            </a:r>
          </a:p>
          <a:p>
            <a:pPr marL="0" indent="0">
              <a:buNone/>
            </a:pPr>
            <a:r>
              <a:rPr lang="en-US" sz="2400" dirty="0" smtClean="0"/>
              <a:t>“But little of the money with which the treasury overflowed would pass current thirty miles from the seat of the Banks that had issued it, and paying the discount was a clear loss to Government or the creditors of Government.”  Gouge, p. 73</a:t>
            </a:r>
          </a:p>
          <a:p>
            <a:pPr marL="0" indent="0">
              <a:spcBef>
                <a:spcPts val="600"/>
              </a:spcBef>
              <a:buNone/>
            </a:pPr>
            <a:r>
              <a:rPr lang="en-US" sz="2400" dirty="0" smtClean="0"/>
              <a:t>The government had accounts in 94 banks, keeping 4 different accounts in each:</a:t>
            </a:r>
          </a:p>
          <a:p>
            <a:pPr marL="457200" indent="-457200">
              <a:spcBef>
                <a:spcPts val="0"/>
              </a:spcBef>
              <a:buFont typeface="+mj-lt"/>
              <a:buAutoNum type="arabicPeriod"/>
            </a:pPr>
            <a:r>
              <a:rPr lang="en-US" sz="2400" dirty="0" smtClean="0"/>
              <a:t>local bank notes</a:t>
            </a:r>
          </a:p>
          <a:p>
            <a:pPr marL="457200" indent="-457200">
              <a:spcBef>
                <a:spcPts val="0"/>
              </a:spcBef>
              <a:buFont typeface="+mj-lt"/>
              <a:buAutoNum type="arabicPeriod"/>
            </a:pPr>
            <a:r>
              <a:rPr lang="en-US" sz="2400" dirty="0" smtClean="0"/>
              <a:t>out of state bank notes</a:t>
            </a:r>
          </a:p>
          <a:p>
            <a:pPr marL="457200" indent="-457200">
              <a:spcBef>
                <a:spcPts val="0"/>
              </a:spcBef>
              <a:buFont typeface="+mj-lt"/>
              <a:buAutoNum type="arabicPeriod"/>
            </a:pPr>
            <a:r>
              <a:rPr lang="en-US" sz="2400" dirty="0" smtClean="0"/>
              <a:t>treasury notes </a:t>
            </a:r>
          </a:p>
          <a:p>
            <a:pPr marL="457200" indent="-457200">
              <a:spcBef>
                <a:spcPts val="0"/>
              </a:spcBef>
              <a:buFont typeface="+mj-lt"/>
              <a:buAutoNum type="arabicPeriod"/>
            </a:pPr>
            <a:r>
              <a:rPr lang="en-US" sz="2400" dirty="0" smtClean="0"/>
              <a:t>treasury notes </a:t>
            </a:r>
            <a:endParaRPr lang="en-US" sz="2400" dirty="0"/>
          </a:p>
          <a:p>
            <a:pPr marL="0" indent="0">
              <a:buNone/>
            </a:pPr>
            <a:r>
              <a:rPr lang="en-US" sz="2400" dirty="0" smtClean="0">
                <a:solidFill>
                  <a:srgbClr val="0070C0"/>
                </a:solidFill>
              </a:rPr>
              <a:t>So much of the Treasury’s revenue</a:t>
            </a:r>
          </a:p>
          <a:p>
            <a:pPr marL="0" indent="0">
              <a:spcBef>
                <a:spcPts val="0"/>
              </a:spcBef>
              <a:buNone/>
            </a:pPr>
            <a:r>
              <a:rPr lang="en-US" sz="2400" dirty="0" smtClean="0">
                <a:solidFill>
                  <a:srgbClr val="0070C0"/>
                </a:solidFill>
              </a:rPr>
              <a:t>was useless!</a:t>
            </a:r>
            <a:endParaRPr lang="en-US" sz="2400" dirty="0">
              <a:solidFill>
                <a:srgbClr val="0070C0"/>
              </a:solidFill>
            </a:endParaRPr>
          </a:p>
        </p:txBody>
      </p:sp>
      <p:sp>
        <p:nvSpPr>
          <p:cNvPr id="5" name="TextBox 4"/>
          <p:cNvSpPr txBox="1"/>
          <p:nvPr/>
        </p:nvSpPr>
        <p:spPr>
          <a:xfrm>
            <a:off x="0" y="401053"/>
            <a:ext cx="12191999" cy="584775"/>
          </a:xfrm>
          <a:prstGeom prst="rect">
            <a:avLst/>
          </a:prstGeom>
          <a:solidFill>
            <a:srgbClr val="66FFFF"/>
          </a:solidFill>
        </p:spPr>
        <p:txBody>
          <a:bodyPr wrap="square" rtlCol="0">
            <a:spAutoFit/>
          </a:bodyPr>
          <a:lstStyle/>
          <a:p>
            <a:pPr algn="ctr"/>
            <a:r>
              <a:rPr lang="en-US" sz="3200" b="1" dirty="0" smtClean="0"/>
              <a:t>1815 -- THE CONDITION OF THE COUNTRY’S CURRENCY</a:t>
            </a:r>
            <a:endParaRPr lang="en-US" sz="3200" b="1" dirty="0"/>
          </a:p>
        </p:txBody>
      </p:sp>
      <p:sp>
        <p:nvSpPr>
          <p:cNvPr id="4" name="TextBox 3"/>
          <p:cNvSpPr txBox="1"/>
          <p:nvPr/>
        </p:nvSpPr>
        <p:spPr>
          <a:xfrm>
            <a:off x="5855369" y="6511278"/>
            <a:ext cx="6336630" cy="646331"/>
          </a:xfrm>
          <a:prstGeom prst="rect">
            <a:avLst/>
          </a:prstGeom>
          <a:solidFill>
            <a:schemeClr val="bg1"/>
          </a:solidFill>
        </p:spPr>
        <p:txBody>
          <a:bodyPr wrap="square" rtlCol="0">
            <a:spAutoFit/>
          </a:bodyPr>
          <a:lstStyle/>
          <a:p>
            <a:r>
              <a:rPr lang="en-US" dirty="0" smtClean="0"/>
              <a:t>                                                    </a:t>
            </a:r>
          </a:p>
          <a:p>
            <a:r>
              <a:rPr lang="en-US" dirty="0" smtClean="0"/>
              <a:t>                                                                 </a:t>
            </a:r>
            <a:endParaRPr lang="en-US" dirty="0"/>
          </a:p>
        </p:txBody>
      </p:sp>
      <p:sp>
        <p:nvSpPr>
          <p:cNvPr id="6" name="TextBox 5"/>
          <p:cNvSpPr txBox="1"/>
          <p:nvPr/>
        </p:nvSpPr>
        <p:spPr>
          <a:xfrm>
            <a:off x="3809616" y="5578634"/>
            <a:ext cx="2045753" cy="646331"/>
          </a:xfrm>
          <a:prstGeom prst="rect">
            <a:avLst/>
          </a:prstGeom>
          <a:noFill/>
        </p:spPr>
        <p:txBody>
          <a:bodyPr wrap="none" rtlCol="0">
            <a:spAutoFit/>
          </a:bodyPr>
          <a:lstStyle/>
          <a:p>
            <a:r>
              <a:rPr lang="en-US" b="1" dirty="0" smtClean="0"/>
              <a:t>U.S. TREASURY</a:t>
            </a:r>
          </a:p>
          <a:p>
            <a:r>
              <a:rPr lang="en-US" b="1" dirty="0" smtClean="0"/>
              <a:t>WASHINGTON, D.C.</a:t>
            </a:r>
            <a:endParaRPr lang="en-US" b="1" dirty="0"/>
          </a:p>
        </p:txBody>
      </p:sp>
    </p:spTree>
    <p:extLst>
      <p:ext uri="{BB962C8B-B14F-4D97-AF65-F5344CB8AC3E}">
        <p14:creationId xmlns:p14="http://schemas.microsoft.com/office/powerpoint/2010/main" val="203745695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2" y="1"/>
            <a:ext cx="12191999" cy="365760"/>
          </a:xfrm>
          <a:solidFill>
            <a:srgbClr val="00FFCC"/>
          </a:solidFill>
        </p:spPr>
        <p:txBody>
          <a:bodyPr>
            <a:normAutofit fontScale="90000"/>
          </a:bodyPr>
          <a:lstStyle/>
          <a:p>
            <a:pPr algn="ctr"/>
            <a:r>
              <a:rPr lang="en-US" sz="2400" b="1" dirty="0"/>
              <a:t>REAL NEED FOR A CENTRAL BANK</a:t>
            </a:r>
          </a:p>
        </p:txBody>
      </p:sp>
      <p:sp>
        <p:nvSpPr>
          <p:cNvPr id="3" name="Content Placeholder 2"/>
          <p:cNvSpPr>
            <a:spLocks noGrp="1"/>
          </p:cNvSpPr>
          <p:nvPr>
            <p:ph idx="1"/>
          </p:nvPr>
        </p:nvSpPr>
        <p:spPr>
          <a:xfrm>
            <a:off x="352066" y="563880"/>
            <a:ext cx="11396421" cy="6140665"/>
          </a:xfrm>
        </p:spPr>
        <p:txBody>
          <a:bodyPr>
            <a:normAutofit/>
          </a:bodyPr>
          <a:lstStyle/>
          <a:p>
            <a:pPr marL="0" indent="0">
              <a:buNone/>
            </a:pPr>
            <a:endParaRPr lang="en-US" sz="2400" dirty="0" smtClean="0"/>
          </a:p>
          <a:p>
            <a:pPr marL="0" indent="0">
              <a:buNone/>
            </a:pPr>
            <a:endParaRPr lang="en-US" sz="2400" dirty="0"/>
          </a:p>
          <a:p>
            <a:pPr marL="0" indent="0">
              <a:buNone/>
            </a:pPr>
            <a:endParaRPr lang="en-US" sz="2400" dirty="0" smtClean="0"/>
          </a:p>
          <a:p>
            <a:pPr marL="0" indent="0">
              <a:buNone/>
            </a:pPr>
            <a:endParaRPr lang="en-US" sz="2400" dirty="0"/>
          </a:p>
          <a:p>
            <a:pPr marL="0" indent="0">
              <a:buNone/>
            </a:pPr>
            <a:endParaRPr lang="en-US" sz="2400" dirty="0" smtClean="0"/>
          </a:p>
          <a:p>
            <a:pPr marL="0" indent="0">
              <a:buNone/>
            </a:pPr>
            <a:endParaRPr lang="en-US" sz="2400" dirty="0"/>
          </a:p>
        </p:txBody>
      </p:sp>
      <p:sp>
        <p:nvSpPr>
          <p:cNvPr id="4" name="Rounded Rectangle 3"/>
          <p:cNvSpPr/>
          <p:nvPr/>
        </p:nvSpPr>
        <p:spPr>
          <a:xfrm>
            <a:off x="2261936" y="1892967"/>
            <a:ext cx="7860631" cy="2871537"/>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812658" y="2880683"/>
            <a:ext cx="6984348" cy="584775"/>
          </a:xfrm>
          <a:prstGeom prst="rect">
            <a:avLst/>
          </a:prstGeom>
          <a:noFill/>
        </p:spPr>
        <p:txBody>
          <a:bodyPr wrap="none" rtlCol="0">
            <a:spAutoFit/>
          </a:bodyPr>
          <a:lstStyle/>
          <a:p>
            <a:r>
              <a:rPr lang="en-US" sz="3200" dirty="0" smtClean="0"/>
              <a:t>A CENTRAL BANK OF ISSUE WAS NEEDED</a:t>
            </a:r>
            <a:endParaRPr lang="en-US" sz="3200" dirty="0"/>
          </a:p>
        </p:txBody>
      </p:sp>
    </p:spTree>
    <p:extLst>
      <p:ext uri="{BB962C8B-B14F-4D97-AF65-F5344CB8AC3E}">
        <p14:creationId xmlns:p14="http://schemas.microsoft.com/office/powerpoint/2010/main" val="315819627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835"/>
            <a:ext cx="12191999" cy="358926"/>
          </a:xfrm>
          <a:solidFill>
            <a:srgbClr val="FFCCFF"/>
          </a:solidFill>
        </p:spPr>
        <p:txBody>
          <a:bodyPr>
            <a:normAutofit fontScale="90000"/>
          </a:bodyPr>
          <a:lstStyle/>
          <a:p>
            <a:pPr algn="ctr"/>
            <a:r>
              <a:rPr lang="en-US" sz="2400" b="1" dirty="0" smtClean="0"/>
              <a:t>PART 6</a:t>
            </a:r>
            <a:endParaRPr lang="en-US" sz="2400" b="1" dirty="0"/>
          </a:p>
        </p:txBody>
      </p:sp>
      <p:sp>
        <p:nvSpPr>
          <p:cNvPr id="3" name="Content Placeholder 2"/>
          <p:cNvSpPr>
            <a:spLocks noGrp="1"/>
          </p:cNvSpPr>
          <p:nvPr>
            <p:ph idx="1"/>
          </p:nvPr>
        </p:nvSpPr>
        <p:spPr>
          <a:xfrm>
            <a:off x="397787" y="773085"/>
            <a:ext cx="11396421" cy="5672380"/>
          </a:xfrm>
        </p:spPr>
        <p:txBody>
          <a:bodyPr>
            <a:normAutofit/>
          </a:bodyPr>
          <a:lstStyle/>
          <a:p>
            <a:pPr marL="0" indent="0">
              <a:buNone/>
            </a:pPr>
            <a:endParaRPr lang="en-US" sz="2400" dirty="0" smtClean="0"/>
          </a:p>
          <a:p>
            <a:pPr marL="0" indent="0">
              <a:buNone/>
            </a:pPr>
            <a:endParaRPr lang="en-US" sz="2400" dirty="0"/>
          </a:p>
          <a:p>
            <a:pPr marL="0" indent="0">
              <a:buNone/>
            </a:pPr>
            <a:endParaRPr lang="en-US" sz="2400" dirty="0" smtClean="0"/>
          </a:p>
          <a:p>
            <a:pPr marL="0" indent="0">
              <a:buNone/>
            </a:pPr>
            <a:endParaRPr lang="en-US" sz="2400" dirty="0"/>
          </a:p>
          <a:p>
            <a:pPr marL="0" indent="0">
              <a:buNone/>
            </a:pPr>
            <a:endParaRPr lang="en-US" sz="2400" dirty="0" smtClean="0"/>
          </a:p>
          <a:p>
            <a:pPr marL="0" indent="0">
              <a:buNone/>
            </a:pPr>
            <a:endParaRPr lang="en-US" sz="2400" dirty="0"/>
          </a:p>
          <a:p>
            <a:endParaRPr lang="en-US" dirty="0" smtClean="0"/>
          </a:p>
        </p:txBody>
      </p:sp>
      <p:sp>
        <p:nvSpPr>
          <p:cNvPr id="4" name="TextBox 3"/>
          <p:cNvSpPr txBox="1"/>
          <p:nvPr/>
        </p:nvSpPr>
        <p:spPr>
          <a:xfrm>
            <a:off x="3176337" y="2743201"/>
            <a:ext cx="6251198" cy="584775"/>
          </a:xfrm>
          <a:prstGeom prst="rect">
            <a:avLst/>
          </a:prstGeom>
          <a:noFill/>
        </p:spPr>
        <p:txBody>
          <a:bodyPr wrap="none" rtlCol="0">
            <a:spAutoFit/>
          </a:bodyPr>
          <a:lstStyle/>
          <a:p>
            <a:r>
              <a:rPr lang="en-US" sz="3200" b="1" dirty="0" smtClean="0"/>
              <a:t>MADISON’S DALLAS PLAN BLOCKED</a:t>
            </a:r>
            <a:endParaRPr lang="en-US" sz="3200" b="1" dirty="0"/>
          </a:p>
        </p:txBody>
      </p:sp>
    </p:spTree>
    <p:extLst>
      <p:ext uri="{BB962C8B-B14F-4D97-AF65-F5344CB8AC3E}">
        <p14:creationId xmlns:p14="http://schemas.microsoft.com/office/powerpoint/2010/main" val="335294456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835"/>
            <a:ext cx="12191999" cy="358926"/>
          </a:xfrm>
          <a:solidFill>
            <a:srgbClr val="FFCCFF"/>
          </a:solidFill>
        </p:spPr>
        <p:txBody>
          <a:bodyPr>
            <a:normAutofit fontScale="90000"/>
          </a:bodyPr>
          <a:lstStyle/>
          <a:p>
            <a:pPr algn="ctr"/>
            <a:r>
              <a:rPr lang="en-US" sz="2400" b="1" dirty="0"/>
              <a:t>MADISON’S DALLAS PLAN BLOCKED</a:t>
            </a:r>
          </a:p>
        </p:txBody>
      </p:sp>
      <p:sp>
        <p:nvSpPr>
          <p:cNvPr id="3" name="Content Placeholder 2"/>
          <p:cNvSpPr>
            <a:spLocks noGrp="1"/>
          </p:cNvSpPr>
          <p:nvPr>
            <p:ph idx="1"/>
          </p:nvPr>
        </p:nvSpPr>
        <p:spPr>
          <a:xfrm>
            <a:off x="397786" y="1363578"/>
            <a:ext cx="11396421" cy="3224463"/>
          </a:xfrm>
          <a:solidFill>
            <a:srgbClr val="FFFFCC"/>
          </a:solidFill>
        </p:spPr>
        <p:txBody>
          <a:bodyPr>
            <a:normAutofit fontScale="92500" lnSpcReduction="10000"/>
          </a:bodyPr>
          <a:lstStyle/>
          <a:p>
            <a:r>
              <a:rPr lang="en-US" sz="2400" dirty="0" smtClean="0"/>
              <a:t>A National Bank</a:t>
            </a:r>
          </a:p>
          <a:p>
            <a:r>
              <a:rPr lang="en-US" sz="2400" dirty="0" smtClean="0"/>
              <a:t>$50,000,000 capital</a:t>
            </a:r>
          </a:p>
          <a:p>
            <a:pPr lvl="1">
              <a:buFont typeface="Wingdings" panose="05000000000000000000" pitchFamily="2" charset="2"/>
              <a:buChar char="ü"/>
            </a:pPr>
            <a:r>
              <a:rPr lang="en-US" sz="2000" dirty="0" smtClean="0"/>
              <a:t> </a:t>
            </a:r>
            <a:r>
              <a:rPr lang="en-US" sz="2000" b="1" dirty="0" smtClean="0">
                <a:solidFill>
                  <a:srgbClr val="0070C0"/>
                </a:solidFill>
              </a:rPr>
              <a:t>$20,000,000 subscribed by government and paid in 6% stock</a:t>
            </a:r>
          </a:p>
          <a:p>
            <a:pPr lvl="1">
              <a:buFont typeface="Wingdings" panose="05000000000000000000" pitchFamily="2" charset="2"/>
              <a:buChar char="ü"/>
            </a:pPr>
            <a:r>
              <a:rPr lang="en-US" sz="2000" dirty="0" smtClean="0"/>
              <a:t> $30,000,000 subscribed by individuals:</a:t>
            </a:r>
          </a:p>
          <a:p>
            <a:pPr lvl="2">
              <a:buFont typeface="Wingdings" panose="05000000000000000000" pitchFamily="2" charset="2"/>
              <a:buChar char="§"/>
            </a:pPr>
            <a:r>
              <a:rPr lang="en-US" sz="1600" dirty="0" smtClean="0"/>
              <a:t>   $6 million gold and silver coin</a:t>
            </a:r>
          </a:p>
          <a:p>
            <a:pPr lvl="2">
              <a:buFont typeface="Wingdings" panose="05000000000000000000" pitchFamily="2" charset="2"/>
              <a:buChar char="§"/>
            </a:pPr>
            <a:r>
              <a:rPr lang="en-US" sz="1600" dirty="0" smtClean="0"/>
              <a:t>   $6 million Treasury notes</a:t>
            </a:r>
          </a:p>
          <a:p>
            <a:pPr lvl="2">
              <a:buFont typeface="Wingdings" panose="05000000000000000000" pitchFamily="2" charset="2"/>
              <a:buChar char="§"/>
            </a:pPr>
            <a:r>
              <a:rPr lang="en-US" sz="1600" dirty="0" smtClean="0"/>
              <a:t> $18 million 6% stock</a:t>
            </a:r>
          </a:p>
          <a:p>
            <a:r>
              <a:rPr lang="en-US" dirty="0"/>
              <a:t> </a:t>
            </a:r>
            <a:r>
              <a:rPr lang="en-US" dirty="0" smtClean="0"/>
              <a:t>Bank was bound to lend thirty millions to government</a:t>
            </a:r>
          </a:p>
          <a:p>
            <a:r>
              <a:rPr lang="en-US" dirty="0"/>
              <a:t> </a:t>
            </a:r>
            <a:r>
              <a:rPr lang="en-US" dirty="0" smtClean="0"/>
              <a:t>Bank was authorized to suspend specie payment, on advice of President of U.S.</a:t>
            </a:r>
          </a:p>
          <a:p>
            <a:pPr marL="0" indent="0">
              <a:buNone/>
            </a:pPr>
            <a:endParaRPr lang="en-US" sz="2400" dirty="0"/>
          </a:p>
          <a:p>
            <a:pPr marL="0" indent="0">
              <a:buNone/>
            </a:pPr>
            <a:endParaRPr lang="en-US" sz="2400" dirty="0" smtClean="0"/>
          </a:p>
          <a:p>
            <a:pPr marL="0" indent="0">
              <a:buNone/>
            </a:pPr>
            <a:endParaRPr lang="en-US" sz="2400" dirty="0"/>
          </a:p>
          <a:p>
            <a:pPr marL="0" indent="0">
              <a:buNone/>
            </a:pPr>
            <a:endParaRPr lang="en-US" sz="2400" dirty="0" smtClean="0"/>
          </a:p>
          <a:p>
            <a:pPr marL="0" indent="0">
              <a:buNone/>
            </a:pPr>
            <a:endParaRPr lang="en-US" sz="2400" dirty="0"/>
          </a:p>
          <a:p>
            <a:pPr marL="0" indent="0">
              <a:buNone/>
            </a:pPr>
            <a:endParaRPr lang="en-US" dirty="0" smtClean="0"/>
          </a:p>
        </p:txBody>
      </p:sp>
      <p:sp>
        <p:nvSpPr>
          <p:cNvPr id="5" name="TextBox 4"/>
          <p:cNvSpPr txBox="1"/>
          <p:nvPr/>
        </p:nvSpPr>
        <p:spPr>
          <a:xfrm>
            <a:off x="-2" y="403753"/>
            <a:ext cx="12191999" cy="707886"/>
          </a:xfrm>
          <a:prstGeom prst="rect">
            <a:avLst/>
          </a:prstGeom>
          <a:noFill/>
        </p:spPr>
        <p:txBody>
          <a:bodyPr wrap="square" rtlCol="0">
            <a:spAutoFit/>
          </a:bodyPr>
          <a:lstStyle/>
          <a:p>
            <a:pPr algn="ctr"/>
            <a:r>
              <a:rPr lang="en-US" sz="2000" b="1" dirty="0" smtClean="0"/>
              <a:t>IN 1814, PRESIDENT MADISON TRIED TO SET UP A CENTRAL BANK OF ISSUE, OWNED 40% BY THE GOVERNMENT -</a:t>
            </a:r>
          </a:p>
          <a:p>
            <a:pPr algn="ctr"/>
            <a:r>
              <a:rPr lang="en-US" sz="2000" b="1" dirty="0" smtClean="0"/>
              <a:t>KNOWN AS DALLAS PLAN, AFTER TREASURY SECRETARY DALLAS</a:t>
            </a:r>
            <a:endParaRPr lang="en-US" sz="2000" b="1" dirty="0"/>
          </a:p>
        </p:txBody>
      </p:sp>
      <p:sp>
        <p:nvSpPr>
          <p:cNvPr id="7" name="TextBox 6"/>
          <p:cNvSpPr txBox="1"/>
          <p:nvPr/>
        </p:nvSpPr>
        <p:spPr>
          <a:xfrm>
            <a:off x="1507957" y="5237927"/>
            <a:ext cx="4732422" cy="830997"/>
          </a:xfrm>
          <a:prstGeom prst="rect">
            <a:avLst/>
          </a:prstGeom>
          <a:noFill/>
        </p:spPr>
        <p:txBody>
          <a:bodyPr wrap="square" rtlCol="0">
            <a:spAutoFit/>
          </a:bodyPr>
          <a:lstStyle/>
          <a:p>
            <a:r>
              <a:rPr lang="en-US" sz="2400" b="1" dirty="0" smtClean="0"/>
              <a:t>MADISON VETOED THE VERSION THAT WAS PASSED BY CONGRESS</a:t>
            </a:r>
            <a:endParaRPr lang="en-US" sz="2400" b="1" dirty="0"/>
          </a:p>
        </p:txBody>
      </p:sp>
      <p:pic>
        <p:nvPicPr>
          <p:cNvPr id="3074" name="Picture 2" descr="http://ts4.mm.bing.net/th?id=HN.608048424509771687&amp;pid=15.1&amp;H=79&amp;W=16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81621" y="4795216"/>
            <a:ext cx="3476291" cy="17164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439269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835"/>
            <a:ext cx="12191999" cy="358926"/>
          </a:xfrm>
          <a:solidFill>
            <a:srgbClr val="FFCCFF"/>
          </a:solidFill>
        </p:spPr>
        <p:txBody>
          <a:bodyPr>
            <a:normAutofit fontScale="90000"/>
          </a:bodyPr>
          <a:lstStyle/>
          <a:p>
            <a:pPr algn="ctr"/>
            <a:r>
              <a:rPr lang="en-US" sz="2400" b="1" dirty="0"/>
              <a:t>MADISON’S DALLAS PLAN BLOCKED</a:t>
            </a:r>
          </a:p>
        </p:txBody>
      </p:sp>
      <p:sp>
        <p:nvSpPr>
          <p:cNvPr id="5" name="TextBox 4"/>
          <p:cNvSpPr txBox="1"/>
          <p:nvPr/>
        </p:nvSpPr>
        <p:spPr>
          <a:xfrm>
            <a:off x="-2" y="403753"/>
            <a:ext cx="12191999" cy="707886"/>
          </a:xfrm>
          <a:prstGeom prst="rect">
            <a:avLst/>
          </a:prstGeom>
          <a:noFill/>
        </p:spPr>
        <p:txBody>
          <a:bodyPr wrap="square" rtlCol="0">
            <a:spAutoFit/>
          </a:bodyPr>
          <a:lstStyle/>
          <a:p>
            <a:pPr algn="ctr"/>
            <a:r>
              <a:rPr lang="en-US" sz="2000" b="1" dirty="0" smtClean="0"/>
              <a:t>IN 1814, PRESIDENT MADISON TRIED TO SET UP A CENTRAL BANK OF ISSUE, OWNED 40% BY THE GOVERNMENT -</a:t>
            </a:r>
          </a:p>
          <a:p>
            <a:pPr algn="ctr"/>
            <a:r>
              <a:rPr lang="en-US" sz="2000" b="1" dirty="0" smtClean="0"/>
              <a:t>KNOWN AS DALLAS PLAN, AFTER TREASURY SECRETARY DALLAS</a:t>
            </a:r>
            <a:endParaRPr lang="en-US" sz="2000" b="1" dirty="0"/>
          </a:p>
        </p:txBody>
      </p:sp>
      <p:sp>
        <p:nvSpPr>
          <p:cNvPr id="6" name="TextBox 5"/>
          <p:cNvSpPr txBox="1"/>
          <p:nvPr/>
        </p:nvSpPr>
        <p:spPr>
          <a:xfrm>
            <a:off x="449177" y="1333861"/>
            <a:ext cx="10485947" cy="1200329"/>
          </a:xfrm>
          <a:prstGeom prst="rect">
            <a:avLst/>
          </a:prstGeom>
          <a:noFill/>
        </p:spPr>
        <p:txBody>
          <a:bodyPr wrap="none" rtlCol="0">
            <a:spAutoFit/>
          </a:bodyPr>
          <a:lstStyle/>
          <a:p>
            <a:pPr algn="ctr"/>
            <a:r>
              <a:rPr lang="en-US" sz="2000" dirty="0" smtClean="0"/>
              <a:t>In the chaotic state bank currency atmosphere, aware that a central bank was crucial to the nation,</a:t>
            </a:r>
          </a:p>
          <a:p>
            <a:pPr algn="ctr"/>
            <a:r>
              <a:rPr lang="en-US" sz="2000" dirty="0" smtClean="0"/>
              <a:t>Madison signed a bill allowing another privately dominated bank – April 10, 1816</a:t>
            </a:r>
          </a:p>
          <a:p>
            <a:pPr algn="ctr"/>
            <a:r>
              <a:rPr lang="en-US" sz="3200" dirty="0" smtClean="0">
                <a:solidFill>
                  <a:srgbClr val="0070C0"/>
                </a:solidFill>
              </a:rPr>
              <a:t>The Second Bank of the United States</a:t>
            </a:r>
            <a:endParaRPr lang="en-US" sz="3200" dirty="0">
              <a:solidFill>
                <a:srgbClr val="0070C0"/>
              </a:solidFill>
            </a:endParaRPr>
          </a:p>
        </p:txBody>
      </p:sp>
      <p:pic>
        <p:nvPicPr>
          <p:cNvPr id="4102" name="Picture 6" descr="http://people.bethel.edu/~rooway/American%20Art%20History/republican%20architecture/Stricland,SecondBankoftheU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6282" y="2756413"/>
            <a:ext cx="5551738" cy="407754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978566" y="6063916"/>
            <a:ext cx="1712328" cy="646331"/>
          </a:xfrm>
          <a:prstGeom prst="rect">
            <a:avLst/>
          </a:prstGeom>
          <a:noFill/>
        </p:spPr>
        <p:txBody>
          <a:bodyPr wrap="none" rtlCol="0">
            <a:spAutoFit/>
          </a:bodyPr>
          <a:lstStyle/>
          <a:p>
            <a:r>
              <a:rPr lang="en-US" b="1" dirty="0"/>
              <a:t>20-year </a:t>
            </a:r>
            <a:r>
              <a:rPr lang="en-US" b="1" dirty="0" smtClean="0"/>
              <a:t>charter:</a:t>
            </a:r>
          </a:p>
          <a:p>
            <a:r>
              <a:rPr lang="en-US" b="1" dirty="0" smtClean="0"/>
              <a:t>(1816 – 1836)</a:t>
            </a:r>
            <a:endParaRPr lang="en-US" b="1" dirty="0"/>
          </a:p>
        </p:txBody>
      </p:sp>
    </p:spTree>
    <p:extLst>
      <p:ext uri="{BB962C8B-B14F-4D97-AF65-F5344CB8AC3E}">
        <p14:creationId xmlns:p14="http://schemas.microsoft.com/office/powerpoint/2010/main" val="13637318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835"/>
            <a:ext cx="12191999" cy="343686"/>
          </a:xfrm>
          <a:solidFill>
            <a:srgbClr val="FFFF00"/>
          </a:solidFill>
        </p:spPr>
        <p:txBody>
          <a:bodyPr>
            <a:normAutofit fontScale="90000"/>
          </a:bodyPr>
          <a:lstStyle/>
          <a:p>
            <a:pPr algn="ctr"/>
            <a:r>
              <a:rPr lang="en-US" sz="2800" b="1" dirty="0"/>
              <a:t>THE MONEY POWER VS THE U.S. CONSTITUTION</a:t>
            </a:r>
          </a:p>
        </p:txBody>
      </p:sp>
      <p:sp>
        <p:nvSpPr>
          <p:cNvPr id="4" name="Rectangle 3"/>
          <p:cNvSpPr/>
          <p:nvPr/>
        </p:nvSpPr>
        <p:spPr>
          <a:xfrm>
            <a:off x="0" y="350521"/>
            <a:ext cx="12191998" cy="584775"/>
          </a:xfrm>
          <a:prstGeom prst="rect">
            <a:avLst/>
          </a:prstGeom>
          <a:solidFill>
            <a:schemeClr val="accent2"/>
          </a:solidFill>
        </p:spPr>
        <p:txBody>
          <a:bodyPr wrap="square">
            <a:spAutoFit/>
          </a:bodyPr>
          <a:lstStyle/>
          <a:p>
            <a:pPr algn="ctr"/>
            <a:r>
              <a:rPr lang="en-US" sz="3200" b="1" dirty="0" smtClean="0"/>
              <a:t>WILLIAM PITT,  FIRST EARL OF CHATHAM </a:t>
            </a:r>
            <a:endParaRPr lang="en-US" sz="3200" b="1" dirty="0"/>
          </a:p>
        </p:txBody>
      </p:sp>
      <p:pic>
        <p:nvPicPr>
          <p:cNvPr id="6146" name="Picture 2" descr="http://upload.wikimedia.org/wikipedia/commons/0/06/William_Pitt%2C_1st_Earl_of_Chatham_by_Richard_Brompto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063539"/>
            <a:ext cx="4210050" cy="581025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331368" y="2261938"/>
            <a:ext cx="7800277" cy="2062103"/>
          </a:xfrm>
          <a:prstGeom prst="rect">
            <a:avLst/>
          </a:prstGeom>
          <a:noFill/>
        </p:spPr>
        <p:txBody>
          <a:bodyPr wrap="none" rtlCol="0">
            <a:spAutoFit/>
          </a:bodyPr>
          <a:lstStyle/>
          <a:p>
            <a:r>
              <a:rPr lang="en-US" sz="3200" dirty="0" smtClean="0"/>
              <a:t>“Let the Americans adopt their funding</a:t>
            </a:r>
          </a:p>
          <a:p>
            <a:r>
              <a:rPr lang="en-US" sz="3200" dirty="0" smtClean="0"/>
              <a:t>system, and go into their Banking institutions,</a:t>
            </a:r>
          </a:p>
          <a:p>
            <a:r>
              <a:rPr lang="en-US" sz="3200" dirty="0" smtClean="0"/>
              <a:t>and their boasted independence will be</a:t>
            </a:r>
          </a:p>
          <a:p>
            <a:r>
              <a:rPr lang="en-US" sz="3200" dirty="0" smtClean="0"/>
              <a:t>a mere phantom.”</a:t>
            </a:r>
            <a:endParaRPr lang="en-US" sz="3200" dirty="0"/>
          </a:p>
        </p:txBody>
      </p:sp>
    </p:spTree>
    <p:extLst>
      <p:ext uri="{BB962C8B-B14F-4D97-AF65-F5344CB8AC3E}">
        <p14:creationId xmlns:p14="http://schemas.microsoft.com/office/powerpoint/2010/main" val="200309673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835"/>
            <a:ext cx="12191999" cy="358926"/>
          </a:xfrm>
          <a:solidFill>
            <a:srgbClr val="FFCCFF"/>
          </a:solidFill>
        </p:spPr>
        <p:txBody>
          <a:bodyPr>
            <a:normAutofit fontScale="90000"/>
          </a:bodyPr>
          <a:lstStyle/>
          <a:p>
            <a:pPr algn="ctr"/>
            <a:r>
              <a:rPr lang="en-US" sz="2400" b="1" dirty="0"/>
              <a:t>MADISON’S DALLAS PLAN BLOCKED</a:t>
            </a:r>
          </a:p>
        </p:txBody>
      </p:sp>
      <p:sp>
        <p:nvSpPr>
          <p:cNvPr id="6" name="TextBox 5"/>
          <p:cNvSpPr txBox="1"/>
          <p:nvPr/>
        </p:nvSpPr>
        <p:spPr>
          <a:xfrm>
            <a:off x="0" y="365761"/>
            <a:ext cx="12192000" cy="584775"/>
          </a:xfrm>
          <a:prstGeom prst="rect">
            <a:avLst/>
          </a:prstGeom>
          <a:noFill/>
        </p:spPr>
        <p:txBody>
          <a:bodyPr wrap="square" rtlCol="0">
            <a:spAutoFit/>
          </a:bodyPr>
          <a:lstStyle/>
          <a:p>
            <a:pPr algn="ctr"/>
            <a:r>
              <a:rPr lang="en-US" sz="3200" dirty="0" smtClean="0">
                <a:solidFill>
                  <a:srgbClr val="0070C0"/>
                </a:solidFill>
              </a:rPr>
              <a:t>Charter of Second </a:t>
            </a:r>
            <a:r>
              <a:rPr lang="en-US" sz="3200" dirty="0" smtClean="0">
                <a:solidFill>
                  <a:srgbClr val="0070C0"/>
                </a:solidFill>
              </a:rPr>
              <a:t>Bank of the United States</a:t>
            </a:r>
            <a:endParaRPr lang="en-US" sz="3200" dirty="0">
              <a:solidFill>
                <a:srgbClr val="0070C0"/>
              </a:solidFill>
            </a:endParaRPr>
          </a:p>
        </p:txBody>
      </p:sp>
      <p:sp>
        <p:nvSpPr>
          <p:cNvPr id="7" name="Content Placeholder 2"/>
          <p:cNvSpPr>
            <a:spLocks noGrp="1"/>
          </p:cNvSpPr>
          <p:nvPr>
            <p:ph idx="1"/>
          </p:nvPr>
        </p:nvSpPr>
        <p:spPr>
          <a:xfrm>
            <a:off x="176462" y="1122948"/>
            <a:ext cx="5887453" cy="5470358"/>
          </a:xfrm>
          <a:solidFill>
            <a:srgbClr val="FFFFCC"/>
          </a:solidFill>
        </p:spPr>
        <p:txBody>
          <a:bodyPr>
            <a:normAutofit/>
          </a:bodyPr>
          <a:lstStyle/>
          <a:p>
            <a:r>
              <a:rPr lang="en-US" sz="2400" dirty="0" smtClean="0"/>
              <a:t>charter for 20 years</a:t>
            </a:r>
          </a:p>
          <a:p>
            <a:r>
              <a:rPr lang="en-US" sz="2400" dirty="0" smtClean="0"/>
              <a:t>capital = $35 million (1/5 government and  4/5 private persons)</a:t>
            </a:r>
          </a:p>
          <a:p>
            <a:r>
              <a:rPr lang="en-US" sz="2400" dirty="0" smtClean="0"/>
              <a:t>25 directors – 5 appointed by President</a:t>
            </a:r>
          </a:p>
          <a:p>
            <a:r>
              <a:rPr lang="en-US" sz="2400" dirty="0" smtClean="0"/>
              <a:t>foreign stockholders could not vote</a:t>
            </a:r>
          </a:p>
          <a:p>
            <a:r>
              <a:rPr lang="en-US" sz="2400" dirty="0" smtClean="0"/>
              <a:t>both notes </a:t>
            </a:r>
            <a:r>
              <a:rPr lang="en-US" sz="2400" u="sng" dirty="0" smtClean="0"/>
              <a:t>and deposits of Bank were to be paid in specie</a:t>
            </a:r>
          </a:p>
          <a:p>
            <a:r>
              <a:rPr lang="en-US" sz="2400" dirty="0" smtClean="0"/>
              <a:t>no bank notes issued less than $5</a:t>
            </a:r>
          </a:p>
          <a:p>
            <a:r>
              <a:rPr lang="en-US" sz="2400" dirty="0" smtClean="0"/>
              <a:t>bank’s notes received by U.S. Government</a:t>
            </a:r>
          </a:p>
          <a:p>
            <a:r>
              <a:rPr lang="en-US" sz="2400" dirty="0" smtClean="0"/>
              <a:t>bank forbidden to purchase any public debt</a:t>
            </a:r>
          </a:p>
          <a:p>
            <a:r>
              <a:rPr lang="en-US" sz="2400" dirty="0" smtClean="0"/>
              <a:t>bank to pay government $1.5 million bonus for charter</a:t>
            </a:r>
            <a:endParaRPr lang="en-US" sz="2400" dirty="0"/>
          </a:p>
          <a:p>
            <a:pPr marL="0" indent="0">
              <a:buNone/>
            </a:pPr>
            <a:endParaRPr lang="en-US" sz="2400" dirty="0" smtClean="0"/>
          </a:p>
          <a:p>
            <a:pPr marL="0" indent="0">
              <a:buNone/>
            </a:pPr>
            <a:endParaRPr lang="en-US" sz="2400" dirty="0"/>
          </a:p>
          <a:p>
            <a:pPr marL="0" indent="0">
              <a:buNone/>
            </a:pPr>
            <a:endParaRPr lang="en-US" sz="2400" dirty="0" smtClean="0"/>
          </a:p>
          <a:p>
            <a:pPr marL="0" indent="0">
              <a:buNone/>
            </a:pPr>
            <a:endParaRPr lang="en-US" sz="2400" dirty="0"/>
          </a:p>
          <a:p>
            <a:pPr marL="0" indent="0">
              <a:buNone/>
            </a:pPr>
            <a:endParaRPr lang="en-US" dirty="0" smtClean="0"/>
          </a:p>
        </p:txBody>
      </p:sp>
      <p:sp>
        <p:nvSpPr>
          <p:cNvPr id="10" name="Content Placeholder 2"/>
          <p:cNvSpPr txBox="1">
            <a:spLocks/>
          </p:cNvSpPr>
          <p:nvPr/>
        </p:nvSpPr>
        <p:spPr>
          <a:xfrm>
            <a:off x="6304547" y="1122948"/>
            <a:ext cx="5887453" cy="5470358"/>
          </a:xfrm>
          <a:prstGeom prst="rect">
            <a:avLst/>
          </a:prstGeom>
          <a:noFill/>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dirty="0" smtClean="0"/>
              <a:t>NOTES ON CURRENCY</a:t>
            </a:r>
          </a:p>
          <a:p>
            <a:r>
              <a:rPr lang="en-US" sz="2400" dirty="0" smtClean="0"/>
              <a:t>no other legal tender money than gold and silver coin</a:t>
            </a:r>
          </a:p>
          <a:p>
            <a:r>
              <a:rPr lang="en-US" sz="2400" dirty="0" smtClean="0"/>
              <a:t>universal conception:  a bank should pay its notes in specie on demand, but might properly pay its deposits in notes of other banks, near or remote, provided these banks paid notes in specie</a:t>
            </a:r>
          </a:p>
          <a:p>
            <a:r>
              <a:rPr lang="en-US" sz="2400" dirty="0" smtClean="0"/>
              <a:t>2 kinds of circulating currency:</a:t>
            </a:r>
          </a:p>
          <a:p>
            <a:pPr lvl="1">
              <a:buFont typeface="Wingdings" panose="05000000000000000000" pitchFamily="2" charset="2"/>
              <a:buChar char="ü"/>
            </a:pPr>
            <a:r>
              <a:rPr lang="en-US" dirty="0" smtClean="0"/>
              <a:t>specie and local bank notes </a:t>
            </a:r>
            <a:r>
              <a:rPr lang="en-US" u="sng" dirty="0" smtClean="0"/>
              <a:t>at par</a:t>
            </a:r>
          </a:p>
          <a:p>
            <a:pPr lvl="1">
              <a:buFont typeface="Wingdings" panose="05000000000000000000" pitchFamily="2" charset="2"/>
              <a:buChar char="ü"/>
            </a:pPr>
            <a:r>
              <a:rPr lang="en-US" dirty="0" smtClean="0"/>
              <a:t>bank notes of other cities and states </a:t>
            </a:r>
            <a:r>
              <a:rPr lang="en-US" u="sng" dirty="0" smtClean="0"/>
              <a:t>at discount according to difficulty redeeming</a:t>
            </a:r>
          </a:p>
          <a:p>
            <a:r>
              <a:rPr lang="en-US" sz="2400" dirty="0" smtClean="0"/>
              <a:t>The discount on state bank notes was not observed by masses who saw one dollar as good as another; but discount was an expense to merchant who recouped his loss by charging more on his goods.</a:t>
            </a:r>
          </a:p>
          <a:p>
            <a:pPr marL="0" indent="0">
              <a:buFont typeface="Arial" panose="020B0604020202020204" pitchFamily="34" charset="0"/>
              <a:buNone/>
            </a:pPr>
            <a:endParaRPr lang="en-US" sz="2400" dirty="0" smtClean="0"/>
          </a:p>
          <a:p>
            <a:pPr marL="0" indent="0">
              <a:buFont typeface="Arial" panose="020B0604020202020204" pitchFamily="34" charset="0"/>
              <a:buNone/>
            </a:pPr>
            <a:endParaRPr lang="en-US" sz="2400" dirty="0" smtClean="0"/>
          </a:p>
          <a:p>
            <a:pPr marL="0" indent="0">
              <a:buFont typeface="Arial" panose="020B0604020202020204" pitchFamily="34" charset="0"/>
              <a:buNone/>
            </a:pPr>
            <a:endParaRPr lang="en-US" sz="2400" dirty="0" smtClean="0"/>
          </a:p>
          <a:p>
            <a:pPr marL="0" indent="0">
              <a:buFont typeface="Arial" panose="020B0604020202020204" pitchFamily="34" charset="0"/>
              <a:buNone/>
            </a:pPr>
            <a:endParaRPr lang="en-US" dirty="0" smtClean="0"/>
          </a:p>
        </p:txBody>
      </p:sp>
    </p:spTree>
    <p:extLst>
      <p:ext uri="{BB962C8B-B14F-4D97-AF65-F5344CB8AC3E}">
        <p14:creationId xmlns:p14="http://schemas.microsoft.com/office/powerpoint/2010/main" val="118754589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835"/>
            <a:ext cx="12191999" cy="343686"/>
          </a:xfrm>
          <a:solidFill>
            <a:srgbClr val="66CCFF"/>
          </a:solidFill>
        </p:spPr>
        <p:txBody>
          <a:bodyPr>
            <a:normAutofit fontScale="90000"/>
          </a:bodyPr>
          <a:lstStyle/>
          <a:p>
            <a:pPr algn="ctr"/>
            <a:r>
              <a:rPr lang="en-US" sz="2400" b="1" dirty="0" smtClean="0"/>
              <a:t>PART 7</a:t>
            </a:r>
            <a:endParaRPr lang="en-US" sz="2400" b="1" dirty="0"/>
          </a:p>
        </p:txBody>
      </p:sp>
      <p:sp>
        <p:nvSpPr>
          <p:cNvPr id="3" name="Content Placeholder 2"/>
          <p:cNvSpPr>
            <a:spLocks noGrp="1"/>
          </p:cNvSpPr>
          <p:nvPr>
            <p:ph idx="1"/>
          </p:nvPr>
        </p:nvSpPr>
        <p:spPr>
          <a:xfrm>
            <a:off x="1729282" y="2807369"/>
            <a:ext cx="9051013" cy="529389"/>
          </a:xfrm>
        </p:spPr>
        <p:txBody>
          <a:bodyPr>
            <a:normAutofit lnSpcReduction="10000"/>
          </a:bodyPr>
          <a:lstStyle/>
          <a:p>
            <a:pPr marL="0" indent="0" algn="ctr">
              <a:buNone/>
            </a:pPr>
            <a:r>
              <a:rPr lang="en-US" sz="3200" b="1" dirty="0" smtClean="0"/>
              <a:t>OPPOSITION </a:t>
            </a:r>
            <a:r>
              <a:rPr lang="en-US" sz="3200" b="1" dirty="0"/>
              <a:t>FROM THE STATE BANKS EVAPORATED</a:t>
            </a:r>
          </a:p>
          <a:p>
            <a:pPr marL="0" indent="0">
              <a:buNone/>
            </a:pPr>
            <a:endParaRPr lang="en-US" sz="2400" dirty="0"/>
          </a:p>
        </p:txBody>
      </p:sp>
    </p:spTree>
    <p:extLst>
      <p:ext uri="{BB962C8B-B14F-4D97-AF65-F5344CB8AC3E}">
        <p14:creationId xmlns:p14="http://schemas.microsoft.com/office/powerpoint/2010/main" val="288359258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835"/>
            <a:ext cx="12191999" cy="343686"/>
          </a:xfrm>
          <a:solidFill>
            <a:srgbClr val="66CCFF"/>
          </a:solidFill>
        </p:spPr>
        <p:txBody>
          <a:bodyPr>
            <a:normAutofit fontScale="90000"/>
          </a:bodyPr>
          <a:lstStyle/>
          <a:p>
            <a:pPr algn="ctr"/>
            <a:r>
              <a:rPr lang="en-US" sz="2400" b="1" dirty="0"/>
              <a:t>OPPOSITION FROM THE STATE BANKS </a:t>
            </a:r>
            <a:r>
              <a:rPr lang="en-US" sz="2400" b="1" dirty="0" smtClean="0"/>
              <a:t>EVAPORATED</a:t>
            </a:r>
            <a:endParaRPr lang="en-US" sz="1800" dirty="0"/>
          </a:p>
        </p:txBody>
      </p:sp>
      <p:sp>
        <p:nvSpPr>
          <p:cNvPr id="4" name="Content Placeholder 3"/>
          <p:cNvSpPr>
            <a:spLocks noGrp="1"/>
          </p:cNvSpPr>
          <p:nvPr>
            <p:ph idx="1"/>
          </p:nvPr>
        </p:nvSpPr>
        <p:spPr>
          <a:xfrm>
            <a:off x="838198" y="1346653"/>
            <a:ext cx="10515600" cy="5119461"/>
          </a:xfrm>
        </p:spPr>
        <p:txBody>
          <a:bodyPr>
            <a:normAutofit/>
          </a:bodyPr>
          <a:lstStyle/>
          <a:p>
            <a:pPr marL="0" indent="0">
              <a:buNone/>
            </a:pPr>
            <a:r>
              <a:rPr lang="en-US" dirty="0" smtClean="0"/>
              <a:t>Opposition from state-chartered banks was removed by the Second Bank promising to take over the government’s holdings of their irredeemable notes.</a:t>
            </a:r>
          </a:p>
          <a:p>
            <a:pPr marL="0" indent="0">
              <a:buNone/>
            </a:pPr>
            <a:endParaRPr lang="en-US" dirty="0"/>
          </a:p>
          <a:p>
            <a:pPr marL="0" indent="0">
              <a:buNone/>
            </a:pPr>
            <a:r>
              <a:rPr lang="en-US" dirty="0" smtClean="0"/>
              <a:t>The state banks were given 10 months to re-establish </a:t>
            </a:r>
            <a:r>
              <a:rPr lang="en-US" dirty="0" err="1" smtClean="0"/>
              <a:t>redeemability</a:t>
            </a:r>
            <a:r>
              <a:rPr lang="en-US" dirty="0" smtClean="0"/>
              <a:t> for their notes.</a:t>
            </a:r>
          </a:p>
          <a:p>
            <a:pPr marL="0" indent="0">
              <a:buNone/>
            </a:pPr>
            <a:endParaRPr lang="en-US" dirty="0"/>
          </a:p>
          <a:p>
            <a:pPr marL="0" indent="0">
              <a:buNone/>
            </a:pPr>
            <a:r>
              <a:rPr lang="en-US" dirty="0" smtClean="0"/>
              <a:t>After “February 20, 1817, all payments to Government were to be made in coin, Treasury notes, notes of the U.S. bank, or bank notes payable on demand in specie.”</a:t>
            </a:r>
          </a:p>
          <a:p>
            <a:pPr marL="0" indent="0">
              <a:buNone/>
            </a:pPr>
            <a:r>
              <a:rPr lang="en-US" dirty="0"/>
              <a:t> </a:t>
            </a:r>
            <a:r>
              <a:rPr lang="en-US" dirty="0" smtClean="0"/>
              <a:t>                     </a:t>
            </a:r>
            <a:r>
              <a:rPr lang="en-US" dirty="0" err="1" smtClean="0"/>
              <a:t>Studenski</a:t>
            </a:r>
            <a:r>
              <a:rPr lang="en-US" dirty="0" smtClean="0"/>
              <a:t> and </a:t>
            </a:r>
            <a:r>
              <a:rPr lang="en-US" dirty="0" err="1" smtClean="0"/>
              <a:t>Kroos</a:t>
            </a:r>
            <a:r>
              <a:rPr lang="en-US" dirty="0" smtClean="0"/>
              <a:t>, </a:t>
            </a:r>
            <a:r>
              <a:rPr lang="en-US" i="1" dirty="0" smtClean="0"/>
              <a:t>Financial History of the U.S., </a:t>
            </a:r>
            <a:r>
              <a:rPr lang="en-US" dirty="0" smtClean="0"/>
              <a:t>1952</a:t>
            </a:r>
          </a:p>
          <a:p>
            <a:pPr marL="0" indent="0">
              <a:buNone/>
            </a:pPr>
            <a:endParaRPr lang="en-US" dirty="0"/>
          </a:p>
          <a:p>
            <a:pPr marL="0" indent="0">
              <a:buNone/>
            </a:pPr>
            <a:endParaRPr lang="en-US" dirty="0"/>
          </a:p>
        </p:txBody>
      </p:sp>
      <p:sp>
        <p:nvSpPr>
          <p:cNvPr id="5" name="TextBox 4"/>
          <p:cNvSpPr txBox="1"/>
          <p:nvPr/>
        </p:nvSpPr>
        <p:spPr>
          <a:xfrm>
            <a:off x="0" y="350521"/>
            <a:ext cx="12191998" cy="646331"/>
          </a:xfrm>
          <a:prstGeom prst="rect">
            <a:avLst/>
          </a:prstGeom>
          <a:solidFill>
            <a:srgbClr val="FFC000"/>
          </a:solidFill>
        </p:spPr>
        <p:txBody>
          <a:bodyPr wrap="square" rtlCol="0">
            <a:spAutoFit/>
          </a:bodyPr>
          <a:lstStyle/>
          <a:p>
            <a:pPr algn="ctr"/>
            <a:r>
              <a:rPr lang="en-US" sz="3600" b="1" dirty="0" smtClean="0"/>
              <a:t>REDEEMABILITY RETURNS</a:t>
            </a:r>
            <a:endParaRPr lang="en-US" sz="3600" b="1" dirty="0"/>
          </a:p>
        </p:txBody>
      </p:sp>
    </p:spTree>
    <p:extLst>
      <p:ext uri="{BB962C8B-B14F-4D97-AF65-F5344CB8AC3E}">
        <p14:creationId xmlns:p14="http://schemas.microsoft.com/office/powerpoint/2010/main" val="78128656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835"/>
            <a:ext cx="12191999" cy="343686"/>
          </a:xfrm>
          <a:solidFill>
            <a:schemeClr val="bg1">
              <a:lumMod val="85000"/>
            </a:schemeClr>
          </a:solidFill>
        </p:spPr>
        <p:txBody>
          <a:bodyPr>
            <a:normAutofit fontScale="90000"/>
          </a:bodyPr>
          <a:lstStyle/>
          <a:p>
            <a:pPr lvl="0" algn="ctr"/>
            <a:r>
              <a:rPr lang="en-US" sz="2400" b="1" dirty="0" smtClean="0"/>
              <a:t>PART 8</a:t>
            </a:r>
            <a:endParaRPr lang="en-US" sz="2400" b="1" dirty="0"/>
          </a:p>
        </p:txBody>
      </p:sp>
      <p:sp>
        <p:nvSpPr>
          <p:cNvPr id="3" name="Content Placeholder 2"/>
          <p:cNvSpPr>
            <a:spLocks noGrp="1"/>
          </p:cNvSpPr>
          <p:nvPr>
            <p:ph idx="1"/>
          </p:nvPr>
        </p:nvSpPr>
        <p:spPr>
          <a:xfrm>
            <a:off x="1508130" y="2612572"/>
            <a:ext cx="9813013" cy="718456"/>
          </a:xfrm>
        </p:spPr>
        <p:txBody>
          <a:bodyPr>
            <a:normAutofit/>
          </a:bodyPr>
          <a:lstStyle/>
          <a:p>
            <a:pPr marL="0" indent="0">
              <a:buNone/>
            </a:pPr>
            <a:r>
              <a:rPr lang="en-US" sz="3600" b="1" dirty="0" smtClean="0"/>
              <a:t>THE </a:t>
            </a:r>
            <a:r>
              <a:rPr lang="en-US" sz="3600" b="1" dirty="0"/>
              <a:t>2</a:t>
            </a:r>
            <a:r>
              <a:rPr lang="en-US" sz="3600" b="1" baseline="30000" dirty="0"/>
              <a:t>ND</a:t>
            </a:r>
            <a:r>
              <a:rPr lang="en-US" sz="3600" b="1" dirty="0"/>
              <a:t> BANK OF THE U.S. – THE BANK FROM </a:t>
            </a:r>
            <a:r>
              <a:rPr lang="en-US" sz="3600" b="1" dirty="0" smtClean="0"/>
              <a:t>HELL</a:t>
            </a:r>
            <a:endParaRPr lang="en-US" sz="3600" b="1" dirty="0"/>
          </a:p>
        </p:txBody>
      </p:sp>
    </p:spTree>
    <p:extLst>
      <p:ext uri="{BB962C8B-B14F-4D97-AF65-F5344CB8AC3E}">
        <p14:creationId xmlns:p14="http://schemas.microsoft.com/office/powerpoint/2010/main" val="378568603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834"/>
            <a:ext cx="12191999" cy="537451"/>
          </a:xfrm>
          <a:solidFill>
            <a:schemeClr val="bg1">
              <a:lumMod val="85000"/>
            </a:schemeClr>
          </a:solidFill>
        </p:spPr>
        <p:txBody>
          <a:bodyPr>
            <a:noAutofit/>
          </a:bodyPr>
          <a:lstStyle/>
          <a:p>
            <a:pPr algn="ctr"/>
            <a:r>
              <a:rPr lang="en-US" sz="2800" b="1" dirty="0"/>
              <a:t>THE 2</a:t>
            </a:r>
            <a:r>
              <a:rPr lang="en-US" sz="2800" b="1" baseline="30000" dirty="0"/>
              <a:t>ND</a:t>
            </a:r>
            <a:r>
              <a:rPr lang="en-US" sz="2800" b="1" dirty="0"/>
              <a:t> BANK OF THE U.S. – THE BANK FROM HELL</a:t>
            </a:r>
          </a:p>
        </p:txBody>
      </p:sp>
      <p:sp>
        <p:nvSpPr>
          <p:cNvPr id="3" name="Content Placeholder 2"/>
          <p:cNvSpPr>
            <a:spLocks noGrp="1"/>
          </p:cNvSpPr>
          <p:nvPr>
            <p:ph idx="1"/>
          </p:nvPr>
        </p:nvSpPr>
        <p:spPr>
          <a:xfrm>
            <a:off x="2" y="544285"/>
            <a:ext cx="12191998" cy="419386"/>
          </a:xfrm>
          <a:solidFill>
            <a:srgbClr val="66FFFF"/>
          </a:solidFill>
        </p:spPr>
        <p:txBody>
          <a:bodyPr>
            <a:normAutofit fontScale="77500" lnSpcReduction="20000"/>
          </a:bodyPr>
          <a:lstStyle/>
          <a:p>
            <a:pPr marL="0" indent="0" algn="ctr">
              <a:buNone/>
            </a:pPr>
            <a:r>
              <a:rPr lang="en-US" sz="3600" b="1" dirty="0" smtClean="0">
                <a:latin typeface="Times New Roman" panose="02020603050405020304" pitchFamily="18" charset="0"/>
                <a:cs typeface="Times New Roman" panose="02020603050405020304" pitchFamily="18" charset="0"/>
              </a:rPr>
              <a:t>BANK BEGINS WITH SPECULATION IN ITS OWN STOCK </a:t>
            </a:r>
            <a:endParaRPr lang="en-US" sz="3600" b="1" dirty="0">
              <a:latin typeface="Times New Roman" panose="02020603050405020304" pitchFamily="18" charset="0"/>
              <a:cs typeface="Times New Roman" panose="02020603050405020304" pitchFamily="18" charset="0"/>
            </a:endParaRPr>
          </a:p>
        </p:txBody>
      </p:sp>
      <p:sp>
        <p:nvSpPr>
          <p:cNvPr id="4" name="Content Placeholder 3"/>
          <p:cNvSpPr txBox="1">
            <a:spLocks/>
          </p:cNvSpPr>
          <p:nvPr/>
        </p:nvSpPr>
        <p:spPr>
          <a:xfrm>
            <a:off x="116303" y="1081736"/>
            <a:ext cx="10515600" cy="1204042"/>
          </a:xfrm>
          <a:prstGeom prst="rect">
            <a:avLst/>
          </a:prstGeom>
          <a:solidFill>
            <a:srgbClr val="CCECFF"/>
          </a:solidFill>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a:pPr>
            <a:r>
              <a:rPr lang="en-US" dirty="0" smtClean="0"/>
              <a:t>The second payment of the Bank’s capital was paid by the Bank discounting the notes of its stockholders.  The Bank loaned them the money to buy the stock!</a:t>
            </a:r>
            <a:endParaRPr lang="en-US" dirty="0"/>
          </a:p>
        </p:txBody>
      </p:sp>
      <p:sp>
        <p:nvSpPr>
          <p:cNvPr id="5" name="Content Placeholder 3"/>
          <p:cNvSpPr txBox="1">
            <a:spLocks/>
          </p:cNvSpPr>
          <p:nvPr/>
        </p:nvSpPr>
        <p:spPr>
          <a:xfrm>
            <a:off x="3096125" y="2573876"/>
            <a:ext cx="8754977" cy="2752104"/>
          </a:xfrm>
          <a:prstGeom prst="rect">
            <a:avLst/>
          </a:prstGeom>
          <a:solidFill>
            <a:schemeClr val="accent3">
              <a:lumMod val="20000"/>
              <a:lumOff val="80000"/>
            </a:schemeClr>
          </a:solidFill>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startAt="2"/>
            </a:pPr>
            <a:r>
              <a:rPr lang="en-US" dirty="0" smtClean="0"/>
              <a:t>The Bank encouraged speculative buying and selling of its own stock in the market by giving loans at full market value to the owners of the stock.</a:t>
            </a:r>
          </a:p>
          <a:p>
            <a:pPr marL="0" indent="0">
              <a:buFont typeface="Arial" panose="020B0604020202020204" pitchFamily="34" charset="0"/>
              <a:buNone/>
            </a:pPr>
            <a:r>
              <a:rPr lang="en-US" dirty="0" smtClean="0"/>
              <a:t>“It was only necessary to apply for a loan upon the security of the shares to be bought, and pay for the stock with the proceeds.  When the price of shares rose sufficiently a sale could be made and the difference pocketed.”  John Jay Knox, </a:t>
            </a:r>
            <a:r>
              <a:rPr lang="en-US" i="1" dirty="0" smtClean="0"/>
              <a:t>A History of Banking in the United States, </a:t>
            </a:r>
            <a:r>
              <a:rPr lang="en-US" dirty="0" smtClean="0"/>
              <a:t>1900, p. 58</a:t>
            </a:r>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p:txBody>
      </p:sp>
      <p:pic>
        <p:nvPicPr>
          <p:cNvPr id="1026" name="Picture 2" descr="http://www.greekshares.com/uploads/image/speculator_cartoon.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925" y="3895983"/>
            <a:ext cx="2743200" cy="2743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703460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834"/>
            <a:ext cx="12191999" cy="537451"/>
          </a:xfrm>
          <a:solidFill>
            <a:schemeClr val="bg1">
              <a:lumMod val="85000"/>
            </a:schemeClr>
          </a:solidFill>
        </p:spPr>
        <p:txBody>
          <a:bodyPr>
            <a:noAutofit/>
          </a:bodyPr>
          <a:lstStyle/>
          <a:p>
            <a:pPr algn="ctr"/>
            <a:r>
              <a:rPr lang="en-US" sz="2800" b="1" dirty="0"/>
              <a:t>THE 2</a:t>
            </a:r>
            <a:r>
              <a:rPr lang="en-US" sz="2800" b="1" baseline="30000" dirty="0"/>
              <a:t>ND</a:t>
            </a:r>
            <a:r>
              <a:rPr lang="en-US" sz="2800" b="1" dirty="0"/>
              <a:t> BANK OF THE U.S. – THE BANK FROM HELL</a:t>
            </a:r>
          </a:p>
        </p:txBody>
      </p:sp>
      <p:sp>
        <p:nvSpPr>
          <p:cNvPr id="3" name="Content Placeholder 2"/>
          <p:cNvSpPr>
            <a:spLocks noGrp="1"/>
          </p:cNvSpPr>
          <p:nvPr>
            <p:ph idx="1"/>
          </p:nvPr>
        </p:nvSpPr>
        <p:spPr>
          <a:xfrm>
            <a:off x="-2" y="544285"/>
            <a:ext cx="12191999" cy="963673"/>
          </a:xfrm>
          <a:solidFill>
            <a:srgbClr val="FF66FF"/>
          </a:solidFill>
        </p:spPr>
        <p:txBody>
          <a:bodyPr>
            <a:normAutofit fontScale="92500" lnSpcReduction="20000"/>
          </a:bodyPr>
          <a:lstStyle/>
          <a:p>
            <a:pPr marL="0" indent="0" algn="ctr">
              <a:buNone/>
            </a:pPr>
            <a:r>
              <a:rPr lang="en-US" sz="3600" b="1" dirty="0" smtClean="0">
                <a:latin typeface="Times New Roman" panose="02020603050405020304" pitchFamily="18" charset="0"/>
                <a:cs typeface="Times New Roman" panose="02020603050405020304" pitchFamily="18" charset="0"/>
              </a:rPr>
              <a:t>BANK CREATED CRIMINALLY INSANE EXPANSION!</a:t>
            </a:r>
          </a:p>
          <a:p>
            <a:pPr marL="0" indent="0" algn="ctr">
              <a:buNone/>
            </a:pPr>
            <a:r>
              <a:rPr lang="en-US" sz="3600" b="1" dirty="0" smtClean="0">
                <a:latin typeface="Times New Roman" panose="02020603050405020304" pitchFamily="18" charset="0"/>
                <a:cs typeface="Times New Roman" panose="02020603050405020304" pitchFamily="18" charset="0"/>
              </a:rPr>
              <a:t>… AND THEN CRIMINALLY INSANE CONTRACTION!</a:t>
            </a:r>
            <a:endParaRPr lang="en-US" sz="3600" b="1" dirty="0">
              <a:latin typeface="Times New Roman" panose="02020603050405020304" pitchFamily="18" charset="0"/>
              <a:cs typeface="Times New Roman" panose="02020603050405020304" pitchFamily="18" charset="0"/>
            </a:endParaRPr>
          </a:p>
        </p:txBody>
      </p:sp>
      <p:sp>
        <p:nvSpPr>
          <p:cNvPr id="4" name="Content Placeholder 3"/>
          <p:cNvSpPr txBox="1">
            <a:spLocks/>
          </p:cNvSpPr>
          <p:nvPr/>
        </p:nvSpPr>
        <p:spPr>
          <a:xfrm>
            <a:off x="-2" y="1708525"/>
            <a:ext cx="5951623" cy="3072022"/>
          </a:xfrm>
          <a:prstGeom prst="rect">
            <a:avLst/>
          </a:prstGeom>
          <a:solidFill>
            <a:srgbClr val="CCCCFF"/>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000" dirty="0" smtClean="0"/>
              <a:t>EXPANSION</a:t>
            </a:r>
          </a:p>
          <a:p>
            <a:pPr marL="0" indent="0">
              <a:spcBef>
                <a:spcPts val="0"/>
              </a:spcBef>
              <a:buFont typeface="Arial" panose="020B0604020202020204" pitchFamily="34" charset="0"/>
              <a:buNone/>
            </a:pPr>
            <a:r>
              <a:rPr lang="en-US" sz="2000" dirty="0" smtClean="0"/>
              <a:t>April 1817         Bank begins</a:t>
            </a:r>
          </a:p>
          <a:p>
            <a:pPr marL="0" indent="0">
              <a:spcBef>
                <a:spcPts val="0"/>
              </a:spcBef>
              <a:buFont typeface="Arial" panose="020B0604020202020204" pitchFamily="34" charset="0"/>
              <a:buNone/>
            </a:pPr>
            <a:r>
              <a:rPr lang="en-US" sz="2000" dirty="0" smtClean="0"/>
              <a:t>July   1817        19 branch offices</a:t>
            </a:r>
          </a:p>
          <a:p>
            <a:pPr marL="0" indent="0">
              <a:spcBef>
                <a:spcPts val="0"/>
              </a:spcBef>
              <a:buFont typeface="Arial" panose="020B0604020202020204" pitchFamily="34" charset="0"/>
              <a:buNone/>
            </a:pPr>
            <a:r>
              <a:rPr lang="en-US" sz="2000" dirty="0"/>
              <a:t> </a:t>
            </a:r>
            <a:r>
              <a:rPr lang="en-US" sz="2000" dirty="0" smtClean="0"/>
              <a:t>                          </a:t>
            </a:r>
            <a:r>
              <a:rPr lang="en-US" sz="2000" b="1" dirty="0" smtClean="0">
                <a:solidFill>
                  <a:srgbClr val="0070C0"/>
                </a:solidFill>
              </a:rPr>
              <a:t>$52.0 mill in loans </a:t>
            </a:r>
            <a:r>
              <a:rPr lang="en-US" sz="2000" dirty="0" smtClean="0"/>
              <a:t>(60% Phily/Baltimore)</a:t>
            </a:r>
          </a:p>
          <a:p>
            <a:pPr marL="0" indent="0">
              <a:spcBef>
                <a:spcPts val="0"/>
              </a:spcBef>
              <a:buFont typeface="Arial" panose="020B0604020202020204" pitchFamily="34" charset="0"/>
              <a:buNone/>
            </a:pPr>
            <a:r>
              <a:rPr lang="en-US" sz="2000" dirty="0"/>
              <a:t> </a:t>
            </a:r>
            <a:r>
              <a:rPr lang="en-US" sz="2000" dirty="0" smtClean="0"/>
              <a:t>                              </a:t>
            </a:r>
            <a:r>
              <a:rPr lang="en-US" sz="2000" b="1" dirty="0" smtClean="0">
                <a:solidFill>
                  <a:srgbClr val="0070C0"/>
                </a:solidFill>
              </a:rPr>
              <a:t>9.0  mill in </a:t>
            </a:r>
            <a:r>
              <a:rPr lang="en-US" sz="2000" b="1" dirty="0" err="1" smtClean="0">
                <a:solidFill>
                  <a:srgbClr val="0070C0"/>
                </a:solidFill>
              </a:rPr>
              <a:t>circ</a:t>
            </a:r>
            <a:r>
              <a:rPr lang="en-US" sz="2000" b="1" dirty="0" smtClean="0">
                <a:solidFill>
                  <a:srgbClr val="0070C0"/>
                </a:solidFill>
              </a:rPr>
              <a:t> currency</a:t>
            </a:r>
          </a:p>
          <a:p>
            <a:pPr marL="0" indent="0">
              <a:spcBef>
                <a:spcPts val="0"/>
              </a:spcBef>
              <a:buFont typeface="Arial" panose="020B0604020202020204" pitchFamily="34" charset="0"/>
              <a:buNone/>
            </a:pPr>
            <a:r>
              <a:rPr lang="en-US" sz="2000" dirty="0"/>
              <a:t> </a:t>
            </a:r>
            <a:r>
              <a:rPr lang="en-US" sz="2000" dirty="0" smtClean="0"/>
              <a:t>                              2.5 mill in gold/silver reserves</a:t>
            </a:r>
          </a:p>
          <a:p>
            <a:pPr marL="0" indent="0">
              <a:spcBef>
                <a:spcPts val="0"/>
              </a:spcBef>
              <a:buFont typeface="Arial" panose="020B0604020202020204" pitchFamily="34" charset="0"/>
              <a:buNone/>
            </a:pPr>
            <a:endParaRPr lang="en-US" sz="2000" dirty="0"/>
          </a:p>
          <a:p>
            <a:pPr marL="0" indent="0" algn="ctr">
              <a:spcBef>
                <a:spcPts val="0"/>
              </a:spcBef>
              <a:buFont typeface="Arial" panose="020B0604020202020204" pitchFamily="34" charset="0"/>
              <a:buNone/>
            </a:pPr>
            <a:r>
              <a:rPr lang="en-US" sz="2000" u="sng" dirty="0" smtClean="0"/>
              <a:t>WILD, SPECULATIVE BOOM</a:t>
            </a:r>
            <a:endParaRPr lang="en-US" sz="2000" u="sng" dirty="0"/>
          </a:p>
          <a:p>
            <a:pPr marL="0" indent="0">
              <a:spcBef>
                <a:spcPts val="0"/>
              </a:spcBef>
              <a:buFont typeface="Arial" panose="020B0604020202020204" pitchFamily="34" charset="0"/>
              <a:buNone/>
            </a:pPr>
            <a:endParaRPr lang="en-US" sz="2400" dirty="0"/>
          </a:p>
        </p:txBody>
      </p:sp>
      <p:sp>
        <p:nvSpPr>
          <p:cNvPr id="5" name="Content Placeholder 3"/>
          <p:cNvSpPr txBox="1">
            <a:spLocks/>
          </p:cNvSpPr>
          <p:nvPr/>
        </p:nvSpPr>
        <p:spPr>
          <a:xfrm>
            <a:off x="6240374" y="1708525"/>
            <a:ext cx="5951623" cy="3072022"/>
          </a:xfrm>
          <a:prstGeom prst="rect">
            <a:avLst/>
          </a:prstGeom>
          <a:solidFill>
            <a:srgbClr val="CCCCFF"/>
          </a:solidFill>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000" dirty="0" smtClean="0"/>
              <a:t>CONTRACTION</a:t>
            </a:r>
          </a:p>
          <a:p>
            <a:pPr marL="0" indent="0">
              <a:spcBef>
                <a:spcPts val="0"/>
              </a:spcBef>
              <a:buFont typeface="Arial" panose="020B0604020202020204" pitchFamily="34" charset="0"/>
              <a:buNone/>
            </a:pPr>
            <a:endParaRPr lang="en-US" sz="2000" dirty="0" smtClean="0"/>
          </a:p>
          <a:p>
            <a:pPr marL="0" indent="0">
              <a:spcBef>
                <a:spcPts val="0"/>
              </a:spcBef>
              <a:buFont typeface="Arial" panose="020B0604020202020204" pitchFamily="34" charset="0"/>
              <a:buNone/>
            </a:pPr>
            <a:r>
              <a:rPr lang="en-US" sz="2000" dirty="0" smtClean="0"/>
              <a:t>1819          </a:t>
            </a:r>
            <a:r>
              <a:rPr lang="en-US" sz="2000" b="1" dirty="0" smtClean="0">
                <a:solidFill>
                  <a:srgbClr val="0070C0"/>
                </a:solidFill>
              </a:rPr>
              <a:t>$12.0 mill in loans  </a:t>
            </a:r>
            <a:r>
              <a:rPr lang="en-US" sz="2000" dirty="0" smtClean="0"/>
              <a:t>(cut 40.0 mill) </a:t>
            </a:r>
          </a:p>
          <a:p>
            <a:pPr marL="0" indent="0">
              <a:spcBef>
                <a:spcPts val="0"/>
              </a:spcBef>
              <a:buFont typeface="Arial" panose="020B0604020202020204" pitchFamily="34" charset="0"/>
              <a:buNone/>
            </a:pPr>
            <a:r>
              <a:rPr lang="en-US" sz="2000" dirty="0" smtClean="0"/>
              <a:t>                        </a:t>
            </a:r>
            <a:r>
              <a:rPr lang="en-US" sz="2000" b="1" dirty="0" smtClean="0">
                <a:solidFill>
                  <a:srgbClr val="0070C0"/>
                </a:solidFill>
              </a:rPr>
              <a:t>3.5 mill in </a:t>
            </a:r>
            <a:r>
              <a:rPr lang="en-US" sz="2000" b="1" dirty="0" err="1" smtClean="0">
                <a:solidFill>
                  <a:srgbClr val="0070C0"/>
                </a:solidFill>
              </a:rPr>
              <a:t>circ</a:t>
            </a:r>
            <a:r>
              <a:rPr lang="en-US" sz="2000" b="1" dirty="0" smtClean="0">
                <a:solidFill>
                  <a:srgbClr val="0070C0"/>
                </a:solidFill>
              </a:rPr>
              <a:t> currency </a:t>
            </a:r>
            <a:r>
              <a:rPr lang="en-US" sz="2000" dirty="0" smtClean="0"/>
              <a:t>(cut 5.5 mill)</a:t>
            </a:r>
            <a:endParaRPr lang="en-US" sz="2000" dirty="0"/>
          </a:p>
          <a:p>
            <a:pPr marL="0" indent="0">
              <a:spcBef>
                <a:spcPts val="0"/>
              </a:spcBef>
              <a:buFont typeface="Arial" panose="020B0604020202020204" pitchFamily="34" charset="0"/>
              <a:buNone/>
            </a:pPr>
            <a:endParaRPr lang="en-US" sz="2000" dirty="0"/>
          </a:p>
          <a:p>
            <a:pPr marL="0" indent="0" algn="ctr">
              <a:spcBef>
                <a:spcPts val="0"/>
              </a:spcBef>
              <a:buNone/>
            </a:pPr>
            <a:r>
              <a:rPr lang="en-US" sz="2000" u="sng" dirty="0" smtClean="0"/>
              <a:t>PANIC OF 1819</a:t>
            </a:r>
          </a:p>
          <a:p>
            <a:pPr marL="0" indent="0" algn="ctr">
              <a:spcBef>
                <a:spcPts val="0"/>
              </a:spcBef>
              <a:buNone/>
            </a:pPr>
            <a:r>
              <a:rPr lang="en-US" sz="2000" dirty="0" smtClean="0"/>
              <a:t>bankruptcies</a:t>
            </a:r>
          </a:p>
          <a:p>
            <a:pPr marL="0" indent="0" algn="ctr">
              <a:spcBef>
                <a:spcPts val="0"/>
              </a:spcBef>
              <a:buNone/>
            </a:pPr>
            <a:r>
              <a:rPr lang="en-US" sz="2000" dirty="0" smtClean="0"/>
              <a:t>South &amp; West hit hardest</a:t>
            </a:r>
          </a:p>
          <a:p>
            <a:pPr marL="0" indent="0" algn="ctr">
              <a:spcBef>
                <a:spcPts val="0"/>
              </a:spcBef>
              <a:buNone/>
            </a:pPr>
            <a:r>
              <a:rPr lang="en-US" sz="2000" dirty="0" smtClean="0"/>
              <a:t>real assets seized as collateral</a:t>
            </a:r>
          </a:p>
          <a:p>
            <a:pPr marL="0" indent="0" algn="ctr">
              <a:spcBef>
                <a:spcPts val="0"/>
              </a:spcBef>
              <a:buNone/>
            </a:pPr>
            <a:r>
              <a:rPr lang="en-US" sz="2000" dirty="0" smtClean="0"/>
              <a:t>farmers &amp; artisans moved West</a:t>
            </a:r>
          </a:p>
          <a:p>
            <a:pPr marL="0" indent="0" algn="ctr">
              <a:spcBef>
                <a:spcPts val="0"/>
              </a:spcBef>
              <a:buNone/>
            </a:pPr>
            <a:r>
              <a:rPr lang="en-US" sz="2000" dirty="0" smtClean="0"/>
              <a:t>public outrage</a:t>
            </a:r>
            <a:endParaRPr lang="en-US" sz="2400" dirty="0"/>
          </a:p>
        </p:txBody>
      </p:sp>
      <p:pic>
        <p:nvPicPr>
          <p:cNvPr id="2050" name="Picture 2" descr="http://ts4.mm.bing.net/th?id=HN.608034478752794339&amp;pid=15.1&amp;H=156&amp;W=16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503238"/>
            <a:ext cx="1076325" cy="104775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financialeconomyblog.com/wp-content/uploads/2013/05/Deflatio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24636" y="4780547"/>
            <a:ext cx="2304063" cy="207745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ts1.mm.bing.net/th?id=HN.608046027924836020&amp;pid=15.1&amp;H=120&amp;W=16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575" y="-503238"/>
            <a:ext cx="1400175" cy="1047751"/>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tenantrepresentative.files.wordpress.com/2013/06/inflation.jpe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92481" y="4780546"/>
            <a:ext cx="2766655" cy="20774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632251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835"/>
            <a:ext cx="12191999" cy="343686"/>
          </a:xfrm>
          <a:solidFill>
            <a:srgbClr val="FFFF00"/>
          </a:solidFill>
        </p:spPr>
        <p:txBody>
          <a:bodyPr>
            <a:normAutofit fontScale="90000"/>
          </a:bodyPr>
          <a:lstStyle/>
          <a:p>
            <a:pPr lvl="0" algn="ctr"/>
            <a:r>
              <a:rPr lang="en-US" sz="2800" b="1" dirty="0" smtClean="0"/>
              <a:t>Part </a:t>
            </a:r>
            <a:r>
              <a:rPr lang="en-US" sz="2800" b="1" dirty="0" smtClean="0"/>
              <a:t>9</a:t>
            </a:r>
            <a:endParaRPr lang="en-US" sz="2800" b="1" dirty="0"/>
          </a:p>
        </p:txBody>
      </p:sp>
      <p:sp>
        <p:nvSpPr>
          <p:cNvPr id="3" name="Content Placeholder 2"/>
          <p:cNvSpPr>
            <a:spLocks noGrp="1"/>
          </p:cNvSpPr>
          <p:nvPr>
            <p:ph idx="1"/>
          </p:nvPr>
        </p:nvSpPr>
        <p:spPr>
          <a:xfrm>
            <a:off x="397787" y="773085"/>
            <a:ext cx="11396421" cy="5672380"/>
          </a:xfrm>
        </p:spPr>
        <p:txBody>
          <a:bodyPr>
            <a:normAutofit/>
          </a:bodyPr>
          <a:lstStyle/>
          <a:p>
            <a:pPr marL="0" indent="0">
              <a:buNone/>
            </a:pPr>
            <a:endParaRPr lang="en-US" sz="2400" dirty="0" smtClean="0"/>
          </a:p>
          <a:p>
            <a:pPr marL="0" indent="0">
              <a:buNone/>
            </a:pPr>
            <a:endParaRPr lang="en-US" sz="2400" dirty="0"/>
          </a:p>
          <a:p>
            <a:pPr marL="0" indent="0">
              <a:buNone/>
            </a:pPr>
            <a:endParaRPr lang="en-US" sz="2400" dirty="0" smtClean="0"/>
          </a:p>
          <a:p>
            <a:pPr marL="0" indent="0">
              <a:buNone/>
            </a:pPr>
            <a:endParaRPr lang="en-US" sz="2400" dirty="0"/>
          </a:p>
        </p:txBody>
      </p:sp>
      <p:sp>
        <p:nvSpPr>
          <p:cNvPr id="4" name="TextBox 3"/>
          <p:cNvSpPr txBox="1"/>
          <p:nvPr/>
        </p:nvSpPr>
        <p:spPr>
          <a:xfrm>
            <a:off x="2534653" y="2823411"/>
            <a:ext cx="8024504" cy="584775"/>
          </a:xfrm>
          <a:prstGeom prst="rect">
            <a:avLst/>
          </a:prstGeom>
          <a:noFill/>
        </p:spPr>
        <p:txBody>
          <a:bodyPr wrap="none" rtlCol="0">
            <a:spAutoFit/>
          </a:bodyPr>
          <a:lstStyle/>
          <a:p>
            <a:r>
              <a:rPr lang="en-US" sz="3200" dirty="0"/>
              <a:t>REGRESSING AMERICAN MONETARY </a:t>
            </a:r>
            <a:r>
              <a:rPr lang="en-US" sz="3200" dirty="0" smtClean="0"/>
              <a:t>THOUGHT</a:t>
            </a:r>
            <a:endParaRPr lang="en-US" sz="3200" dirty="0"/>
          </a:p>
        </p:txBody>
      </p:sp>
    </p:spTree>
    <p:extLst>
      <p:ext uri="{BB962C8B-B14F-4D97-AF65-F5344CB8AC3E}">
        <p14:creationId xmlns:p14="http://schemas.microsoft.com/office/powerpoint/2010/main" val="398907242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835"/>
            <a:ext cx="12191999" cy="343686"/>
          </a:xfrm>
          <a:solidFill>
            <a:srgbClr val="FFFF00"/>
          </a:solidFill>
        </p:spPr>
        <p:txBody>
          <a:bodyPr>
            <a:normAutofit fontScale="90000"/>
          </a:bodyPr>
          <a:lstStyle/>
          <a:p>
            <a:pPr algn="ctr"/>
            <a:r>
              <a:rPr lang="en-US" sz="2800" b="1" dirty="0"/>
              <a:t>REGRESSING AMERICAN MONETARY THOUGHT</a:t>
            </a:r>
            <a:endParaRPr lang="en-US" sz="2800" b="1" dirty="0"/>
          </a:p>
        </p:txBody>
      </p:sp>
      <p:sp>
        <p:nvSpPr>
          <p:cNvPr id="3" name="Content Placeholder 2"/>
          <p:cNvSpPr>
            <a:spLocks noGrp="1"/>
          </p:cNvSpPr>
          <p:nvPr>
            <p:ph idx="1"/>
          </p:nvPr>
        </p:nvSpPr>
        <p:spPr>
          <a:xfrm>
            <a:off x="0" y="2059962"/>
            <a:ext cx="12191997" cy="4798037"/>
          </a:xfrm>
        </p:spPr>
        <p:txBody>
          <a:bodyPr>
            <a:normAutofit/>
          </a:bodyPr>
          <a:lstStyle/>
          <a:p>
            <a:r>
              <a:rPr lang="en-US" sz="2400" dirty="0" smtClean="0"/>
              <a:t>BANKER’S THEORY:  The debate reverted to Adam Smith’s belief in </a:t>
            </a:r>
            <a:r>
              <a:rPr lang="en-US" sz="2400" dirty="0" err="1" smtClean="0"/>
              <a:t>metallism</a:t>
            </a:r>
            <a:r>
              <a:rPr lang="en-US" sz="2400" dirty="0" smtClean="0"/>
              <a:t> as true money.  This was essential to the bankers in their theory BUT NOT THEIR PRACTICE!</a:t>
            </a:r>
          </a:p>
          <a:p>
            <a:r>
              <a:rPr lang="en-US" sz="2400" dirty="0" smtClean="0"/>
              <a:t>The economist </a:t>
            </a:r>
            <a:r>
              <a:rPr lang="en-US" sz="2400" dirty="0" err="1" smtClean="0"/>
              <a:t>Condy</a:t>
            </a:r>
            <a:r>
              <a:rPr lang="en-US" sz="2400" dirty="0" smtClean="0"/>
              <a:t> </a:t>
            </a:r>
            <a:r>
              <a:rPr lang="en-US" sz="2400" dirty="0" err="1" smtClean="0"/>
              <a:t>Raguet</a:t>
            </a:r>
            <a:r>
              <a:rPr lang="en-US" sz="2400" dirty="0" smtClean="0"/>
              <a:t>:</a:t>
            </a:r>
          </a:p>
          <a:p>
            <a:pPr lvl="1">
              <a:buFont typeface="Wingdings" panose="05000000000000000000" pitchFamily="2" charset="2"/>
              <a:buChar char="ü"/>
            </a:pPr>
            <a:r>
              <a:rPr lang="en-US" sz="2000" dirty="0" smtClean="0"/>
              <a:t> supported Smith’s anti-government position which insisted on private control of the money supply; however, he put forth an honest proposal to establish the individual liability of the officers of the bank.  Their personal risk should not be protected by a corporate charter.</a:t>
            </a:r>
          </a:p>
          <a:p>
            <a:pPr lvl="1">
              <a:buFont typeface="Wingdings" panose="05000000000000000000" pitchFamily="2" charset="2"/>
              <a:buChar char="ü"/>
            </a:pPr>
            <a:r>
              <a:rPr lang="en-US" sz="2000" dirty="0" smtClean="0"/>
              <a:t>supported the quantity theory of money:  “Every emission … of these bank notes and credits is an augmentation of the currency and depreciates it below the general level.”  </a:t>
            </a:r>
          </a:p>
          <a:p>
            <a:r>
              <a:rPr lang="en-US" sz="2400" dirty="0"/>
              <a:t>After 1810, Ricardo’s views on the public control of the nation’s money supply began to be known.</a:t>
            </a:r>
          </a:p>
          <a:p>
            <a:pPr marL="0" indent="0" algn="ctr">
              <a:buNone/>
            </a:pPr>
            <a:r>
              <a:rPr lang="en-US" sz="2400" dirty="0" err="1"/>
              <a:t>Z</a:t>
            </a:r>
            <a:r>
              <a:rPr lang="en-US" sz="2400" dirty="0" err="1" smtClean="0"/>
              <a:t>arlenga</a:t>
            </a:r>
            <a:r>
              <a:rPr lang="en-US" sz="2400" dirty="0" smtClean="0"/>
              <a:t>, </a:t>
            </a:r>
            <a:r>
              <a:rPr lang="en-US" sz="2400" i="1" dirty="0" smtClean="0"/>
              <a:t>LSM, </a:t>
            </a:r>
            <a:r>
              <a:rPr lang="en-US" sz="2400" dirty="0" smtClean="0"/>
              <a:t>p. 421</a:t>
            </a:r>
          </a:p>
        </p:txBody>
      </p:sp>
      <p:sp>
        <p:nvSpPr>
          <p:cNvPr id="5" name="Content Placeholder 2"/>
          <p:cNvSpPr txBox="1">
            <a:spLocks/>
          </p:cNvSpPr>
          <p:nvPr/>
        </p:nvSpPr>
        <p:spPr>
          <a:xfrm>
            <a:off x="2" y="350521"/>
            <a:ext cx="12191998" cy="1654628"/>
          </a:xfrm>
          <a:prstGeom prst="rect">
            <a:avLst/>
          </a:prstGeom>
          <a:solidFill>
            <a:srgbClr val="FFC000"/>
          </a:solidFill>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600" b="1" dirty="0" smtClean="0">
                <a:latin typeface="Times New Roman" panose="02020603050405020304" pitchFamily="18" charset="0"/>
                <a:cs typeface="Times New Roman" panose="02020603050405020304" pitchFamily="18" charset="0"/>
              </a:rPr>
              <a:t>MONEY POWER CONTROLLED DEBATE:</a:t>
            </a:r>
          </a:p>
          <a:p>
            <a:pPr marL="0" indent="0" algn="ctr">
              <a:buFont typeface="Arial" panose="020B0604020202020204" pitchFamily="34" charset="0"/>
              <a:buNone/>
            </a:pPr>
            <a:r>
              <a:rPr lang="en-US" sz="3600" b="1" dirty="0" smtClean="0">
                <a:latin typeface="Times New Roman" panose="02020603050405020304" pitchFamily="18" charset="0"/>
                <a:cs typeface="Times New Roman" panose="02020603050405020304" pitchFamily="18" charset="0"/>
              </a:rPr>
              <a:t>Not Private versus Public Control of Monetary System</a:t>
            </a:r>
          </a:p>
          <a:p>
            <a:pPr marL="0" indent="0" algn="ctr">
              <a:buFont typeface="Arial" panose="020B0604020202020204" pitchFamily="34" charset="0"/>
              <a:buNone/>
            </a:pPr>
            <a:r>
              <a:rPr lang="en-US" sz="3600" b="1" dirty="0" smtClean="0">
                <a:latin typeface="Times New Roman" panose="02020603050405020304" pitchFamily="18" charset="0"/>
                <a:cs typeface="Times New Roman" panose="02020603050405020304" pitchFamily="18" charset="0"/>
              </a:rPr>
              <a:t>But Inflationary versus ‘Sound’ Money</a:t>
            </a:r>
            <a:endParaRPr lang="en-US" sz="3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2885804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835"/>
            <a:ext cx="12191999" cy="343686"/>
          </a:xfrm>
          <a:solidFill>
            <a:srgbClr val="FFFF00"/>
          </a:solidFill>
        </p:spPr>
        <p:txBody>
          <a:bodyPr>
            <a:normAutofit fontScale="90000"/>
          </a:bodyPr>
          <a:lstStyle/>
          <a:p>
            <a:pPr algn="ctr"/>
            <a:r>
              <a:rPr lang="en-US" sz="2800" b="1" dirty="0"/>
              <a:t>REGRESSING AMERICAN MONETARY THOUGHT</a:t>
            </a:r>
            <a:endParaRPr lang="en-US" sz="2800" b="1" dirty="0"/>
          </a:p>
        </p:txBody>
      </p:sp>
      <p:sp>
        <p:nvSpPr>
          <p:cNvPr id="3" name="Content Placeholder 2"/>
          <p:cNvSpPr>
            <a:spLocks noGrp="1"/>
          </p:cNvSpPr>
          <p:nvPr>
            <p:ph idx="1"/>
          </p:nvPr>
        </p:nvSpPr>
        <p:spPr>
          <a:xfrm>
            <a:off x="-1" y="1010653"/>
            <a:ext cx="12191997" cy="5503660"/>
          </a:xfrm>
        </p:spPr>
        <p:txBody>
          <a:bodyPr>
            <a:normAutofit/>
          </a:bodyPr>
          <a:lstStyle/>
          <a:p>
            <a:pPr marL="0" indent="0" algn="ctr">
              <a:buNone/>
            </a:pPr>
            <a:endParaRPr lang="en-US" sz="2400" b="1" u="sng" dirty="0" smtClean="0"/>
          </a:p>
          <a:p>
            <a:pPr marL="0" indent="0" algn="ctr">
              <a:buNone/>
            </a:pPr>
            <a:r>
              <a:rPr lang="en-US" sz="2400" b="1" u="sng" dirty="0" smtClean="0"/>
              <a:t>BUT ALL FAILED TO DISTINGUISH DIFFERENCE BETWEEN WEALTH AND MONEY:</a:t>
            </a:r>
          </a:p>
          <a:p>
            <a:pPr marL="0" indent="0" algn="ctr">
              <a:buNone/>
            </a:pPr>
            <a:r>
              <a:rPr lang="en-US" sz="2400" dirty="0" smtClean="0"/>
              <a:t>The abstract monetary awareness achieved by Jefferson</a:t>
            </a:r>
          </a:p>
          <a:p>
            <a:pPr marL="0" indent="0" algn="ctr">
              <a:spcBef>
                <a:spcPts val="0"/>
              </a:spcBef>
              <a:buNone/>
            </a:pPr>
            <a:r>
              <a:rPr lang="en-US" sz="2400" dirty="0" smtClean="0"/>
              <a:t>was being lost to easy-to-grasp concretes like gold and silver.</a:t>
            </a:r>
            <a:endParaRPr lang="en-US" sz="2400" dirty="0"/>
          </a:p>
        </p:txBody>
      </p:sp>
      <p:sp>
        <p:nvSpPr>
          <p:cNvPr id="5" name="Content Placeholder 2"/>
          <p:cNvSpPr txBox="1">
            <a:spLocks/>
          </p:cNvSpPr>
          <p:nvPr/>
        </p:nvSpPr>
        <p:spPr>
          <a:xfrm>
            <a:off x="2" y="350521"/>
            <a:ext cx="12191998" cy="660132"/>
          </a:xfrm>
          <a:prstGeom prst="rect">
            <a:avLst/>
          </a:prstGeom>
          <a:solidFill>
            <a:srgbClr val="FFC000"/>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600" b="1" dirty="0" smtClean="0">
                <a:latin typeface="Times New Roman" panose="02020603050405020304" pitchFamily="18" charset="0"/>
                <a:cs typeface="Times New Roman" panose="02020603050405020304" pitchFamily="18" charset="0"/>
              </a:rPr>
              <a:t>MONEY POWER CONTROLLED DEBATE</a:t>
            </a:r>
          </a:p>
        </p:txBody>
      </p:sp>
      <p:pic>
        <p:nvPicPr>
          <p:cNvPr id="3074" name="Picture 2" descr="http://ts4.mm.bing.net/th?id=HN.608035956216170463&amp;pid=15.1&amp;H=149&amp;W=16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8123" y="3587500"/>
            <a:ext cx="3133056" cy="292064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2.bp.blogspot.com/-l4ivRO390yY/TeZ1S-wz5cI/AAAAAAAABBk/MNHIxDu91w0/s1600/Law.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67344" y="3191220"/>
            <a:ext cx="3678488" cy="33169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530484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835"/>
            <a:ext cx="12191999" cy="343686"/>
          </a:xfrm>
          <a:solidFill>
            <a:srgbClr val="66FFFF"/>
          </a:solidFill>
        </p:spPr>
        <p:txBody>
          <a:bodyPr>
            <a:normAutofit fontScale="90000"/>
          </a:bodyPr>
          <a:lstStyle/>
          <a:p>
            <a:pPr lvl="0" algn="ctr"/>
            <a:r>
              <a:rPr lang="en-US" sz="2800" b="1" dirty="0" smtClean="0"/>
              <a:t>Part </a:t>
            </a:r>
            <a:r>
              <a:rPr lang="en-US" sz="2800" b="1" dirty="0" smtClean="0"/>
              <a:t>10</a:t>
            </a:r>
            <a:endParaRPr lang="en-US" sz="2800" b="1" dirty="0"/>
          </a:p>
        </p:txBody>
      </p:sp>
      <p:sp>
        <p:nvSpPr>
          <p:cNvPr id="3" name="Content Placeholder 2"/>
          <p:cNvSpPr>
            <a:spLocks noGrp="1"/>
          </p:cNvSpPr>
          <p:nvPr>
            <p:ph idx="1"/>
          </p:nvPr>
        </p:nvSpPr>
        <p:spPr>
          <a:xfrm>
            <a:off x="397787" y="773085"/>
            <a:ext cx="11396421" cy="5672380"/>
          </a:xfrm>
        </p:spPr>
        <p:txBody>
          <a:bodyPr>
            <a:normAutofit/>
          </a:bodyPr>
          <a:lstStyle/>
          <a:p>
            <a:pPr marL="0" indent="0">
              <a:buNone/>
            </a:pPr>
            <a:endParaRPr lang="en-US" sz="2400" dirty="0" smtClean="0"/>
          </a:p>
          <a:p>
            <a:pPr marL="0" indent="0">
              <a:buNone/>
            </a:pPr>
            <a:endParaRPr lang="en-US" sz="2400" dirty="0"/>
          </a:p>
          <a:p>
            <a:pPr marL="0" indent="0">
              <a:buNone/>
            </a:pPr>
            <a:endParaRPr lang="en-US" sz="2400" dirty="0" smtClean="0"/>
          </a:p>
          <a:p>
            <a:pPr marL="0" indent="0">
              <a:buNone/>
            </a:pPr>
            <a:endParaRPr lang="en-US" sz="2400" dirty="0"/>
          </a:p>
          <a:p>
            <a:pPr marL="0" indent="0">
              <a:buNone/>
            </a:pPr>
            <a:endParaRPr lang="en-US" sz="2400" dirty="0" smtClean="0"/>
          </a:p>
        </p:txBody>
      </p:sp>
      <p:sp>
        <p:nvSpPr>
          <p:cNvPr id="4" name="TextBox 3"/>
          <p:cNvSpPr txBox="1"/>
          <p:nvPr/>
        </p:nvSpPr>
        <p:spPr>
          <a:xfrm>
            <a:off x="2085474" y="2727158"/>
            <a:ext cx="8876917" cy="584775"/>
          </a:xfrm>
          <a:prstGeom prst="rect">
            <a:avLst/>
          </a:prstGeom>
          <a:noFill/>
        </p:spPr>
        <p:txBody>
          <a:bodyPr wrap="none" rtlCol="0">
            <a:spAutoFit/>
          </a:bodyPr>
          <a:lstStyle/>
          <a:p>
            <a:r>
              <a:rPr lang="en-US" sz="3200" dirty="0"/>
              <a:t>PRESIDENT JACKSON WANTS A GOVERNMENT </a:t>
            </a:r>
            <a:r>
              <a:rPr lang="en-US" sz="3200" dirty="0" smtClean="0"/>
              <a:t>BANK</a:t>
            </a:r>
            <a:endParaRPr lang="en-US" sz="3200" dirty="0"/>
          </a:p>
        </p:txBody>
      </p:sp>
    </p:spTree>
    <p:extLst>
      <p:ext uri="{BB962C8B-B14F-4D97-AF65-F5344CB8AC3E}">
        <p14:creationId xmlns:p14="http://schemas.microsoft.com/office/powerpoint/2010/main" val="28127834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835"/>
            <a:ext cx="12191999" cy="343686"/>
          </a:xfrm>
          <a:solidFill>
            <a:srgbClr val="FFFF00"/>
          </a:solidFill>
        </p:spPr>
        <p:txBody>
          <a:bodyPr>
            <a:normAutofit fontScale="90000"/>
          </a:bodyPr>
          <a:lstStyle/>
          <a:p>
            <a:pPr algn="ctr"/>
            <a:r>
              <a:rPr lang="en-US" sz="2800" b="1" dirty="0" smtClean="0"/>
              <a:t>PART 1</a:t>
            </a:r>
            <a:endParaRPr lang="en-US" sz="2800" b="1" dirty="0"/>
          </a:p>
        </p:txBody>
      </p:sp>
      <p:sp>
        <p:nvSpPr>
          <p:cNvPr id="3" name="Content Placeholder 2"/>
          <p:cNvSpPr>
            <a:spLocks noGrp="1"/>
          </p:cNvSpPr>
          <p:nvPr>
            <p:ph idx="1"/>
          </p:nvPr>
        </p:nvSpPr>
        <p:spPr>
          <a:xfrm>
            <a:off x="397787" y="773085"/>
            <a:ext cx="11396421" cy="5672380"/>
          </a:xfrm>
        </p:spPr>
        <p:txBody>
          <a:bodyPr>
            <a:normAutofit/>
          </a:bodyPr>
          <a:lstStyle/>
          <a:p>
            <a:pPr marL="0" indent="0">
              <a:buNone/>
            </a:pPr>
            <a:endParaRPr lang="en-US" sz="2400" dirty="0" smtClean="0"/>
          </a:p>
          <a:p>
            <a:pPr marL="0" indent="0">
              <a:buNone/>
            </a:pPr>
            <a:endParaRPr lang="en-US" sz="2400" dirty="0"/>
          </a:p>
          <a:p>
            <a:pPr marL="0" indent="0">
              <a:buNone/>
            </a:pPr>
            <a:endParaRPr lang="en-US" sz="2400" dirty="0" smtClean="0"/>
          </a:p>
          <a:p>
            <a:pPr marL="0" indent="0">
              <a:buNone/>
            </a:pPr>
            <a:endParaRPr lang="en-US" sz="2400" dirty="0"/>
          </a:p>
          <a:p>
            <a:pPr marL="0" indent="0">
              <a:buNone/>
            </a:pPr>
            <a:endParaRPr lang="en-US" sz="2400" dirty="0" smtClean="0"/>
          </a:p>
          <a:p>
            <a:endParaRPr lang="en-US" dirty="0" smtClean="0"/>
          </a:p>
        </p:txBody>
      </p:sp>
      <p:sp>
        <p:nvSpPr>
          <p:cNvPr id="4" name="TextBox 3"/>
          <p:cNvSpPr txBox="1"/>
          <p:nvPr/>
        </p:nvSpPr>
        <p:spPr>
          <a:xfrm>
            <a:off x="4449905" y="3147610"/>
            <a:ext cx="4020011" cy="1200329"/>
          </a:xfrm>
          <a:prstGeom prst="rect">
            <a:avLst/>
          </a:prstGeom>
          <a:noFill/>
        </p:spPr>
        <p:txBody>
          <a:bodyPr wrap="none" rtlCol="0">
            <a:spAutoFit/>
          </a:bodyPr>
          <a:lstStyle/>
          <a:p>
            <a:pPr algn="ctr"/>
            <a:r>
              <a:rPr lang="en-US" sz="2400" b="1" dirty="0" smtClean="0"/>
              <a:t>FEDERALIST VS. REPUBLICAN -</a:t>
            </a:r>
          </a:p>
          <a:p>
            <a:pPr algn="ctr"/>
            <a:r>
              <a:rPr lang="en-US" sz="2400" b="1" dirty="0" smtClean="0"/>
              <a:t>STATE CHARTERED BANKS:</a:t>
            </a:r>
          </a:p>
          <a:p>
            <a:pPr algn="ctr"/>
            <a:r>
              <a:rPr lang="en-US" sz="2400" b="1" dirty="0" smtClean="0"/>
              <a:t>   </a:t>
            </a:r>
            <a:r>
              <a:rPr lang="en-US" sz="2400" b="1" dirty="0"/>
              <a:t>BURR </a:t>
            </a:r>
            <a:r>
              <a:rPr lang="en-US" sz="2400" b="1" dirty="0" smtClean="0"/>
              <a:t>SHOOTS </a:t>
            </a:r>
            <a:r>
              <a:rPr lang="en-US" sz="2400" b="1" dirty="0"/>
              <a:t>HAMILTON</a:t>
            </a:r>
          </a:p>
        </p:txBody>
      </p:sp>
    </p:spTree>
    <p:extLst>
      <p:ext uri="{BB962C8B-B14F-4D97-AF65-F5344CB8AC3E}">
        <p14:creationId xmlns:p14="http://schemas.microsoft.com/office/powerpoint/2010/main" val="411474543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835"/>
            <a:ext cx="12191999" cy="343686"/>
          </a:xfrm>
          <a:solidFill>
            <a:srgbClr val="66FFFF"/>
          </a:solidFill>
        </p:spPr>
        <p:txBody>
          <a:bodyPr>
            <a:normAutofit fontScale="90000"/>
          </a:bodyPr>
          <a:lstStyle/>
          <a:p>
            <a:pPr algn="ctr"/>
            <a:r>
              <a:rPr lang="en-US" sz="2800" b="1" dirty="0"/>
              <a:t>PRESIDENT JACKSON WANTS A GOVERNMENT BANK</a:t>
            </a:r>
            <a:endParaRPr lang="en-US" sz="2800" b="1" dirty="0"/>
          </a:p>
        </p:txBody>
      </p:sp>
      <p:sp>
        <p:nvSpPr>
          <p:cNvPr id="5" name="Content Placeholder 2"/>
          <p:cNvSpPr txBox="1">
            <a:spLocks/>
          </p:cNvSpPr>
          <p:nvPr/>
        </p:nvSpPr>
        <p:spPr>
          <a:xfrm>
            <a:off x="1" y="2935705"/>
            <a:ext cx="9340000" cy="392229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400" b="1" u="sng" dirty="0"/>
          </a:p>
        </p:txBody>
      </p:sp>
      <p:sp>
        <p:nvSpPr>
          <p:cNvPr id="6" name="TextBox 5"/>
          <p:cNvSpPr txBox="1"/>
          <p:nvPr/>
        </p:nvSpPr>
        <p:spPr>
          <a:xfrm>
            <a:off x="0" y="350521"/>
            <a:ext cx="12192000" cy="1384995"/>
          </a:xfrm>
          <a:prstGeom prst="rect">
            <a:avLst/>
          </a:prstGeom>
          <a:solidFill>
            <a:srgbClr val="FFFF00"/>
          </a:solidFill>
        </p:spPr>
        <p:txBody>
          <a:bodyPr wrap="square" rtlCol="0">
            <a:spAutoFit/>
          </a:bodyPr>
          <a:lstStyle/>
          <a:p>
            <a:pPr algn="ctr"/>
            <a:r>
              <a:rPr lang="en-US" sz="2800" dirty="0" smtClean="0"/>
              <a:t>JACKSON WANTED A GOVERNMENT-OWNED BANK OF ISSUE</a:t>
            </a:r>
          </a:p>
          <a:p>
            <a:pPr algn="ctr"/>
            <a:r>
              <a:rPr lang="en-US" sz="2800" dirty="0" smtClean="0"/>
              <a:t>BUT HIS ADVISORS FAILED TO COME UP WITH PROPOSALS</a:t>
            </a:r>
          </a:p>
          <a:p>
            <a:pPr algn="ctr"/>
            <a:r>
              <a:rPr lang="en-US" sz="2800" dirty="0" smtClean="0"/>
              <a:t>Marquis James, </a:t>
            </a:r>
            <a:r>
              <a:rPr lang="en-US" sz="2800" i="1" dirty="0" smtClean="0"/>
              <a:t>The Life of Andrew Jackson, </a:t>
            </a:r>
            <a:r>
              <a:rPr lang="en-US" sz="2800" dirty="0" smtClean="0"/>
              <a:t>1938, pp. 559-65</a:t>
            </a:r>
            <a:endParaRPr lang="en-US" sz="2800" dirty="0"/>
          </a:p>
        </p:txBody>
      </p:sp>
      <p:sp>
        <p:nvSpPr>
          <p:cNvPr id="13" name="TextBox 12"/>
          <p:cNvSpPr txBox="1"/>
          <p:nvPr/>
        </p:nvSpPr>
        <p:spPr>
          <a:xfrm>
            <a:off x="892714" y="2935705"/>
            <a:ext cx="10406567" cy="1384995"/>
          </a:xfrm>
          <a:prstGeom prst="rect">
            <a:avLst/>
          </a:prstGeom>
          <a:solidFill>
            <a:srgbClr val="FFFFCC"/>
          </a:solidFill>
        </p:spPr>
        <p:txBody>
          <a:bodyPr wrap="none" rtlCol="0">
            <a:spAutoFit/>
          </a:bodyPr>
          <a:lstStyle/>
          <a:p>
            <a:r>
              <a:rPr lang="en-US" sz="2800" dirty="0" smtClean="0"/>
              <a:t>“He suggested that if a National bank was deemed necessary that one</a:t>
            </a:r>
          </a:p>
          <a:p>
            <a:r>
              <a:rPr lang="en-US" sz="2800" dirty="0" smtClean="0"/>
              <a:t>might be devised founded upon the credit of the Government and its </a:t>
            </a:r>
          </a:p>
          <a:p>
            <a:r>
              <a:rPr lang="en-US" sz="2800" dirty="0" smtClean="0"/>
              <a:t>revenues, which would avoid the constitutional question.”  Knox, p. 63</a:t>
            </a:r>
            <a:endParaRPr lang="en-US" sz="2800" dirty="0"/>
          </a:p>
        </p:txBody>
      </p:sp>
    </p:spTree>
    <p:extLst>
      <p:ext uri="{BB962C8B-B14F-4D97-AF65-F5344CB8AC3E}">
        <p14:creationId xmlns:p14="http://schemas.microsoft.com/office/powerpoint/2010/main" val="270117209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835"/>
            <a:ext cx="12191999" cy="343686"/>
          </a:xfrm>
          <a:solidFill>
            <a:srgbClr val="66FFFF"/>
          </a:solidFill>
        </p:spPr>
        <p:txBody>
          <a:bodyPr>
            <a:normAutofit fontScale="90000"/>
          </a:bodyPr>
          <a:lstStyle/>
          <a:p>
            <a:pPr algn="ctr"/>
            <a:r>
              <a:rPr lang="en-US" sz="2800" b="1" dirty="0"/>
              <a:t>PRESIDENT JACKSON WANTS A GOVERNMENT BANK</a:t>
            </a:r>
            <a:endParaRPr lang="en-US" sz="2800" b="1" dirty="0"/>
          </a:p>
        </p:txBody>
      </p:sp>
      <p:sp>
        <p:nvSpPr>
          <p:cNvPr id="3" name="Content Placeholder 2"/>
          <p:cNvSpPr>
            <a:spLocks noGrp="1"/>
          </p:cNvSpPr>
          <p:nvPr>
            <p:ph idx="1"/>
          </p:nvPr>
        </p:nvSpPr>
        <p:spPr>
          <a:xfrm>
            <a:off x="0" y="992837"/>
            <a:ext cx="9305412" cy="5640573"/>
          </a:xfrm>
        </p:spPr>
        <p:txBody>
          <a:bodyPr>
            <a:noAutofit/>
          </a:bodyPr>
          <a:lstStyle/>
          <a:p>
            <a:r>
              <a:rPr lang="en-US" sz="2400" dirty="0" smtClean="0">
                <a:latin typeface="Times New Roman" panose="02020603050405020304" pitchFamily="18" charset="0"/>
                <a:cs typeface="Times New Roman" panose="02020603050405020304" pitchFamily="18" charset="0"/>
              </a:rPr>
              <a:t>Jackson:</a:t>
            </a:r>
          </a:p>
          <a:p>
            <a:pPr marL="457200" lvl="1" indent="0">
              <a:buNone/>
            </a:pPr>
            <a:r>
              <a:rPr lang="en-US" sz="2000" dirty="0" smtClean="0">
                <a:latin typeface="Times New Roman" panose="02020603050405020304" pitchFamily="18" charset="0"/>
                <a:cs typeface="Times New Roman" panose="02020603050405020304" pitchFamily="18" charset="0"/>
              </a:rPr>
              <a:t>“When I came into this administration … I had a majority of 75.  Since then it is now believed (the bank) has bought over by loans, discounts, etc. until … there were 2/3 for re-chartering it.”      Ralph Catterall, </a:t>
            </a:r>
            <a:r>
              <a:rPr lang="en-US" sz="2000" i="1" dirty="0" smtClean="0">
                <a:latin typeface="Times New Roman" panose="02020603050405020304" pitchFamily="18" charset="0"/>
                <a:cs typeface="Times New Roman" panose="02020603050405020304" pitchFamily="18" charset="0"/>
              </a:rPr>
              <a:t>The 2</a:t>
            </a:r>
            <a:r>
              <a:rPr lang="en-US" sz="2000" i="1" baseline="30000" dirty="0" smtClean="0">
                <a:latin typeface="Times New Roman" panose="02020603050405020304" pitchFamily="18" charset="0"/>
                <a:cs typeface="Times New Roman" panose="02020603050405020304" pitchFamily="18" charset="0"/>
              </a:rPr>
              <a:t>nd</a:t>
            </a:r>
            <a:r>
              <a:rPr lang="en-US" sz="2000" i="1" dirty="0" smtClean="0">
                <a:latin typeface="Times New Roman" panose="02020603050405020304" pitchFamily="18" charset="0"/>
                <a:cs typeface="Times New Roman" panose="02020603050405020304" pitchFamily="18" charset="0"/>
              </a:rPr>
              <a:t> Bank of the U.S., </a:t>
            </a:r>
            <a:r>
              <a:rPr lang="en-US" sz="2000" dirty="0" smtClean="0">
                <a:latin typeface="Times New Roman" panose="02020603050405020304" pitchFamily="18" charset="0"/>
                <a:cs typeface="Times New Roman" panose="02020603050405020304" pitchFamily="18" charset="0"/>
              </a:rPr>
              <a:t>1902</a:t>
            </a:r>
          </a:p>
          <a:p>
            <a:pPr marL="457200" lvl="1" indent="0">
              <a:buNone/>
            </a:pPr>
            <a:endParaRPr lang="en-US" sz="2000" dirty="0" smtClean="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Senator Benton estimated “advocates of Bank spent $3 million in bribing Senators, members of the House of Representatives and editors of Newspapers.”   </a:t>
            </a:r>
            <a:r>
              <a:rPr lang="en-US" sz="1800" dirty="0" smtClean="0">
                <a:latin typeface="Times New Roman" panose="02020603050405020304" pitchFamily="18" charset="0"/>
                <a:cs typeface="Times New Roman" panose="02020603050405020304" pitchFamily="18" charset="0"/>
              </a:rPr>
              <a:t>Peter Cooper, </a:t>
            </a:r>
            <a:r>
              <a:rPr lang="en-US" sz="1800" i="1" dirty="0" smtClean="0">
                <a:latin typeface="Times New Roman" panose="02020603050405020304" pitchFamily="18" charset="0"/>
                <a:cs typeface="Times New Roman" panose="02020603050405020304" pitchFamily="18" charset="0"/>
              </a:rPr>
              <a:t>A Paper Currency (pamphlet), </a:t>
            </a:r>
            <a:r>
              <a:rPr lang="en-US" sz="1800" dirty="0" smtClean="0">
                <a:latin typeface="Times New Roman" panose="02020603050405020304" pitchFamily="18" charset="0"/>
                <a:cs typeface="Times New Roman" panose="02020603050405020304" pitchFamily="18" charset="0"/>
              </a:rPr>
              <a:t>1870</a:t>
            </a:r>
          </a:p>
          <a:p>
            <a:endParaRPr lang="en-US" sz="1800" dirty="0" smtClean="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Biddle made huge “loans” to newspaper editors, to stifle opposition:</a:t>
            </a:r>
          </a:p>
          <a:p>
            <a:pPr marL="457200" lvl="1" indent="0">
              <a:buNone/>
            </a:pPr>
            <a:r>
              <a:rPr lang="en-US" sz="2000" dirty="0" smtClean="0">
                <a:latin typeface="Times New Roman" panose="02020603050405020304" pitchFamily="18" charset="0"/>
                <a:cs typeface="Times New Roman" panose="02020603050405020304" pitchFamily="18" charset="0"/>
              </a:rPr>
              <a:t>“Duff Green (Washington Telegraph) ceased to oppose; while Webb &amp; Noah (New York Courier and Enquirer) became active supporters instead of bitter opponents … a $15,000 loan did it … then another $20,000, then another $15,000.”  Catterall, p. 331 </a:t>
            </a:r>
            <a:endParaRPr lang="en-US" sz="2000" dirty="0" smtClean="0">
              <a:latin typeface="Times New Roman" panose="02020603050405020304" pitchFamily="18" charset="0"/>
              <a:cs typeface="Times New Roman" panose="02020603050405020304" pitchFamily="18" charset="0"/>
            </a:endParaRPr>
          </a:p>
        </p:txBody>
      </p:sp>
      <p:sp>
        <p:nvSpPr>
          <p:cNvPr id="5" name="Content Placeholder 2"/>
          <p:cNvSpPr txBox="1">
            <a:spLocks/>
          </p:cNvSpPr>
          <p:nvPr/>
        </p:nvSpPr>
        <p:spPr>
          <a:xfrm>
            <a:off x="1" y="2935705"/>
            <a:ext cx="9340000" cy="392229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400" b="1" u="sng" dirty="0"/>
          </a:p>
        </p:txBody>
      </p:sp>
      <p:sp>
        <p:nvSpPr>
          <p:cNvPr id="6" name="TextBox 5"/>
          <p:cNvSpPr txBox="1"/>
          <p:nvPr/>
        </p:nvSpPr>
        <p:spPr>
          <a:xfrm>
            <a:off x="0" y="350521"/>
            <a:ext cx="12192000" cy="523220"/>
          </a:xfrm>
          <a:prstGeom prst="rect">
            <a:avLst/>
          </a:prstGeom>
          <a:solidFill>
            <a:srgbClr val="FFFF00"/>
          </a:solidFill>
        </p:spPr>
        <p:txBody>
          <a:bodyPr wrap="square" rtlCol="0">
            <a:spAutoFit/>
          </a:bodyPr>
          <a:lstStyle/>
          <a:p>
            <a:pPr algn="ctr"/>
            <a:r>
              <a:rPr lang="en-US" sz="2800" dirty="0" smtClean="0"/>
              <a:t>JACKSON WAS CONVINCED OF THE DANGER OF PRIVATE OWNERSHIP</a:t>
            </a:r>
            <a:endParaRPr lang="en-US" sz="2800" dirty="0"/>
          </a:p>
        </p:txBody>
      </p:sp>
      <p:pic>
        <p:nvPicPr>
          <p:cNvPr id="10" name="Picture 9"/>
          <p:cNvPicPr>
            <a:picLocks noChangeAspect="1"/>
          </p:cNvPicPr>
          <p:nvPr/>
        </p:nvPicPr>
        <p:blipFill>
          <a:blip r:embed="rId3"/>
          <a:stretch>
            <a:fillRect/>
          </a:stretch>
        </p:blipFill>
        <p:spPr>
          <a:xfrm>
            <a:off x="9305412" y="3008622"/>
            <a:ext cx="2852000" cy="2016166"/>
          </a:xfrm>
          <a:prstGeom prst="rect">
            <a:avLst/>
          </a:prstGeom>
        </p:spPr>
      </p:pic>
      <p:pic>
        <p:nvPicPr>
          <p:cNvPr id="4102" name="Picture 6" descr="http://www.povertycure.org/assets/uploads/blog/bribery.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34868" y="1120390"/>
            <a:ext cx="2622544" cy="1888232"/>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ttp://www.conference-board.org/images/pubs_covers/no2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97980" y="5024788"/>
            <a:ext cx="2291514" cy="18332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444091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7787" y="1620253"/>
            <a:ext cx="11396421" cy="4825212"/>
          </a:xfrm>
        </p:spPr>
        <p:txBody>
          <a:bodyPr>
            <a:normAutofit/>
          </a:bodyPr>
          <a:lstStyle/>
          <a:p>
            <a:pPr marL="0" indent="0">
              <a:buNone/>
            </a:pPr>
            <a:r>
              <a:rPr lang="en-US" sz="2400" dirty="0" smtClean="0"/>
              <a:t>Biddl</a:t>
            </a:r>
            <a:r>
              <a:rPr lang="en-US" sz="2400" dirty="0" smtClean="0"/>
              <a:t>e paid Webster $32,000 in “loans,” and then stopped.   He received this note:</a:t>
            </a:r>
          </a:p>
          <a:p>
            <a:pPr marL="0" indent="0">
              <a:buNone/>
            </a:pPr>
            <a:endParaRPr lang="en-US" sz="2400" dirty="0"/>
          </a:p>
          <a:p>
            <a:pPr marL="0" indent="0">
              <a:buNone/>
            </a:pPr>
            <a:r>
              <a:rPr lang="en-US" sz="2400" dirty="0" smtClean="0"/>
              <a:t>“I believe my retainer has not been renewed or refreshed as usual.  If it be wished that my relation to the bank should be continued it may be well to send the usual retainers, yours with regard, Danl Webster.”  </a:t>
            </a:r>
            <a:r>
              <a:rPr lang="en-US" sz="2000" dirty="0" smtClean="0"/>
              <a:t>Marquis James, </a:t>
            </a:r>
            <a:r>
              <a:rPr lang="en-US" sz="2000" i="1" dirty="0" smtClean="0"/>
              <a:t>The Life of Andrew Jackson, </a:t>
            </a:r>
            <a:r>
              <a:rPr lang="en-US" sz="2000" dirty="0" smtClean="0"/>
              <a:t>1938, p 658</a:t>
            </a:r>
            <a:endParaRPr lang="en-US" sz="2000" dirty="0" smtClean="0"/>
          </a:p>
          <a:p>
            <a:pPr marL="0" indent="0">
              <a:buNone/>
            </a:pPr>
            <a:endParaRPr lang="en-US" sz="2400" dirty="0"/>
          </a:p>
          <a:p>
            <a:pPr marL="0" indent="0">
              <a:buNone/>
            </a:pPr>
            <a:endParaRPr lang="en-US" sz="2400" dirty="0" smtClean="0"/>
          </a:p>
          <a:p>
            <a:endParaRPr lang="en-US" dirty="0" smtClean="0"/>
          </a:p>
        </p:txBody>
      </p:sp>
      <p:sp>
        <p:nvSpPr>
          <p:cNvPr id="4" name="TextBox 3"/>
          <p:cNvSpPr txBox="1"/>
          <p:nvPr/>
        </p:nvSpPr>
        <p:spPr>
          <a:xfrm>
            <a:off x="0" y="350521"/>
            <a:ext cx="12191997" cy="584775"/>
          </a:xfrm>
          <a:prstGeom prst="rect">
            <a:avLst/>
          </a:prstGeom>
          <a:solidFill>
            <a:srgbClr val="CCFF66"/>
          </a:solidFill>
        </p:spPr>
        <p:txBody>
          <a:bodyPr wrap="square" rtlCol="0">
            <a:spAutoFit/>
          </a:bodyPr>
          <a:lstStyle/>
          <a:p>
            <a:pPr algn="ctr"/>
            <a:r>
              <a:rPr lang="en-US" sz="3200" b="1" dirty="0" smtClean="0"/>
              <a:t>EVEN THE “GREAT” DANIEL WEBSTER IS CORRUPTED</a:t>
            </a:r>
            <a:endParaRPr lang="en-US" sz="3200" b="1" dirty="0"/>
          </a:p>
        </p:txBody>
      </p:sp>
      <p:pic>
        <p:nvPicPr>
          <p:cNvPr id="5122" name="Picture 2" descr="http://blog.encyclopediavirginia.org/files/2012/07/daniel-webster.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36459" y="3753091"/>
            <a:ext cx="2555541" cy="310490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6315743" y="5174405"/>
            <a:ext cx="3320716" cy="1477328"/>
          </a:xfrm>
          <a:prstGeom prst="rect">
            <a:avLst/>
          </a:prstGeom>
        </p:spPr>
        <p:txBody>
          <a:bodyPr wrap="square">
            <a:spAutoFit/>
          </a:bodyPr>
          <a:lstStyle/>
          <a:p>
            <a:pPr algn="ctr"/>
            <a:r>
              <a:rPr lang="en-US" dirty="0" smtClean="0"/>
              <a:t>DANIEL WEBSTER</a:t>
            </a:r>
          </a:p>
          <a:p>
            <a:pPr algn="ctr"/>
            <a:r>
              <a:rPr lang="en-US" dirty="0" smtClean="0"/>
              <a:t>(1782</a:t>
            </a:r>
            <a:r>
              <a:rPr lang="en-US" dirty="0"/>
              <a:t> – </a:t>
            </a:r>
            <a:r>
              <a:rPr lang="en-US" dirty="0" smtClean="0"/>
              <a:t>1852)</a:t>
            </a:r>
          </a:p>
          <a:p>
            <a:r>
              <a:rPr lang="en-US" dirty="0" smtClean="0"/>
              <a:t>one </a:t>
            </a:r>
            <a:r>
              <a:rPr lang="en-US" dirty="0"/>
              <a:t>of the most famous </a:t>
            </a:r>
            <a:r>
              <a:rPr lang="en-US" dirty="0" smtClean="0"/>
              <a:t>orators</a:t>
            </a:r>
          </a:p>
          <a:p>
            <a:r>
              <a:rPr lang="en-US" dirty="0" smtClean="0"/>
              <a:t>and </a:t>
            </a:r>
            <a:r>
              <a:rPr lang="en-US" dirty="0"/>
              <a:t>influential </a:t>
            </a:r>
            <a:r>
              <a:rPr lang="en-US" dirty="0" smtClean="0"/>
              <a:t>leaders during his</a:t>
            </a:r>
          </a:p>
          <a:p>
            <a:r>
              <a:rPr lang="en-US" dirty="0" smtClean="0"/>
              <a:t>40 </a:t>
            </a:r>
            <a:r>
              <a:rPr lang="en-US" dirty="0"/>
              <a:t>years in national </a:t>
            </a:r>
            <a:r>
              <a:rPr lang="en-US" dirty="0" smtClean="0"/>
              <a:t>politics</a:t>
            </a:r>
            <a:endParaRPr lang="en-US" dirty="0"/>
          </a:p>
        </p:txBody>
      </p:sp>
      <p:sp>
        <p:nvSpPr>
          <p:cNvPr id="8" name="Title 1"/>
          <p:cNvSpPr txBox="1">
            <a:spLocks/>
          </p:cNvSpPr>
          <p:nvPr/>
        </p:nvSpPr>
        <p:spPr>
          <a:xfrm>
            <a:off x="-1" y="6835"/>
            <a:ext cx="12191999" cy="343686"/>
          </a:xfrm>
          <a:prstGeom prst="rect">
            <a:avLst/>
          </a:prstGeom>
          <a:solidFill>
            <a:srgbClr val="66FFFF"/>
          </a:solidFill>
        </p:spPr>
        <p:txBody>
          <a:bodyPr vert="horz" lIns="91440" tIns="45720" rIns="91440" bIns="45720" rtlCol="0" anchor="ctr">
            <a:normAutofit fontScale="8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smtClean="0"/>
              <a:t>PRESIDENT JACKSON WANTS A GOVERNMENT BANK</a:t>
            </a:r>
            <a:endParaRPr lang="en-US" sz="2800" b="1" dirty="0"/>
          </a:p>
        </p:txBody>
      </p:sp>
    </p:spTree>
    <p:extLst>
      <p:ext uri="{BB962C8B-B14F-4D97-AF65-F5344CB8AC3E}">
        <p14:creationId xmlns:p14="http://schemas.microsoft.com/office/powerpoint/2010/main" val="218298355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835"/>
            <a:ext cx="12191999" cy="343686"/>
          </a:xfrm>
          <a:solidFill>
            <a:srgbClr val="66FFFF"/>
          </a:solidFill>
        </p:spPr>
        <p:txBody>
          <a:bodyPr>
            <a:normAutofit fontScale="90000"/>
          </a:bodyPr>
          <a:lstStyle/>
          <a:p>
            <a:pPr lvl="0" algn="ctr"/>
            <a:r>
              <a:rPr lang="en-US" sz="2800" b="1" dirty="0" smtClean="0"/>
              <a:t>Part </a:t>
            </a:r>
            <a:r>
              <a:rPr lang="en-US" sz="2800" b="1" dirty="0" smtClean="0"/>
              <a:t>11</a:t>
            </a:r>
            <a:endParaRPr lang="en-US" sz="2800" b="1" dirty="0"/>
          </a:p>
        </p:txBody>
      </p:sp>
      <p:sp>
        <p:nvSpPr>
          <p:cNvPr id="3" name="Content Placeholder 2"/>
          <p:cNvSpPr>
            <a:spLocks noGrp="1"/>
          </p:cNvSpPr>
          <p:nvPr>
            <p:ph idx="1"/>
          </p:nvPr>
        </p:nvSpPr>
        <p:spPr>
          <a:xfrm>
            <a:off x="397787" y="773085"/>
            <a:ext cx="11396421" cy="5672380"/>
          </a:xfrm>
        </p:spPr>
        <p:txBody>
          <a:bodyPr>
            <a:normAutofit/>
          </a:bodyPr>
          <a:lstStyle/>
          <a:p>
            <a:pPr marL="0" indent="0">
              <a:buNone/>
            </a:pPr>
            <a:endParaRPr lang="en-US" sz="2400" dirty="0" smtClean="0"/>
          </a:p>
          <a:p>
            <a:pPr marL="0" indent="0">
              <a:buNone/>
            </a:pPr>
            <a:endParaRPr lang="en-US" sz="2400" dirty="0"/>
          </a:p>
          <a:p>
            <a:pPr marL="0" indent="0">
              <a:buNone/>
            </a:pPr>
            <a:endParaRPr lang="en-US" sz="2400" dirty="0" smtClean="0"/>
          </a:p>
          <a:p>
            <a:pPr marL="0" indent="0">
              <a:buNone/>
            </a:pPr>
            <a:endParaRPr lang="en-US" sz="2400" dirty="0"/>
          </a:p>
          <a:p>
            <a:pPr marL="0" indent="0">
              <a:buNone/>
            </a:pPr>
            <a:endParaRPr lang="en-US" sz="2400" dirty="0" smtClean="0"/>
          </a:p>
        </p:txBody>
      </p:sp>
      <p:sp>
        <p:nvSpPr>
          <p:cNvPr id="4" name="TextBox 3"/>
          <p:cNvSpPr txBox="1"/>
          <p:nvPr/>
        </p:nvSpPr>
        <p:spPr>
          <a:xfrm>
            <a:off x="2823411" y="2743200"/>
            <a:ext cx="5686750" cy="584775"/>
          </a:xfrm>
          <a:prstGeom prst="rect">
            <a:avLst/>
          </a:prstGeom>
          <a:noFill/>
        </p:spPr>
        <p:txBody>
          <a:bodyPr wrap="none" rtlCol="0">
            <a:spAutoFit/>
          </a:bodyPr>
          <a:lstStyle/>
          <a:p>
            <a:r>
              <a:rPr lang="en-US" sz="3200" dirty="0" smtClean="0"/>
              <a:t>JACKSON’S WAR WITH THE BANK</a:t>
            </a:r>
            <a:endParaRPr lang="en-US" sz="3200" dirty="0"/>
          </a:p>
        </p:txBody>
      </p:sp>
    </p:spTree>
    <p:extLst>
      <p:ext uri="{BB962C8B-B14F-4D97-AF65-F5344CB8AC3E}">
        <p14:creationId xmlns:p14="http://schemas.microsoft.com/office/powerpoint/2010/main" val="31965769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835"/>
            <a:ext cx="12191999" cy="343686"/>
          </a:xfrm>
          <a:solidFill>
            <a:srgbClr val="66FFFF"/>
          </a:solidFill>
        </p:spPr>
        <p:txBody>
          <a:bodyPr>
            <a:normAutofit fontScale="90000"/>
          </a:bodyPr>
          <a:lstStyle/>
          <a:p>
            <a:pPr algn="ctr"/>
            <a:r>
              <a:rPr lang="en-US" sz="2800" b="1" dirty="0"/>
              <a:t>JACKSON’S WAR WITH THE BANK</a:t>
            </a:r>
            <a:endParaRPr lang="en-US" sz="2800" b="1" dirty="0"/>
          </a:p>
        </p:txBody>
      </p:sp>
      <p:sp>
        <p:nvSpPr>
          <p:cNvPr id="3" name="Content Placeholder 2"/>
          <p:cNvSpPr>
            <a:spLocks noGrp="1"/>
          </p:cNvSpPr>
          <p:nvPr>
            <p:ph idx="1"/>
          </p:nvPr>
        </p:nvSpPr>
        <p:spPr>
          <a:xfrm>
            <a:off x="397788" y="1251283"/>
            <a:ext cx="7591180" cy="5454317"/>
          </a:xfrm>
        </p:spPr>
        <p:txBody>
          <a:bodyPr>
            <a:normAutofit/>
          </a:bodyPr>
          <a:lstStyle/>
          <a:p>
            <a:pPr marL="0" indent="0">
              <a:buNone/>
            </a:pPr>
            <a:r>
              <a:rPr lang="en-US" sz="2400" dirty="0" smtClean="0">
                <a:latin typeface="Times New Roman" panose="02020603050405020304" pitchFamily="18" charset="0"/>
                <a:cs typeface="Times New Roman" panose="02020603050405020304" pitchFamily="18" charset="0"/>
              </a:rPr>
              <a:t>The Bank was a powerful institution:</a:t>
            </a:r>
          </a:p>
          <a:p>
            <a:r>
              <a:rPr lang="en-US" sz="2400" dirty="0" smtClean="0">
                <a:latin typeface="Times New Roman" panose="02020603050405020304" pitchFamily="18" charset="0"/>
                <a:cs typeface="Times New Roman" panose="02020603050405020304" pitchFamily="18" charset="0"/>
              </a:rPr>
              <a:t>capital</a:t>
            </a:r>
          </a:p>
          <a:p>
            <a:pPr lvl="1">
              <a:buFont typeface="Wingdings" panose="05000000000000000000" pitchFamily="2" charset="2"/>
              <a:buChar char="ü"/>
            </a:pPr>
            <a:r>
              <a:rPr lang="en-US" dirty="0" smtClean="0">
                <a:latin typeface="Times New Roman" panose="02020603050405020304" pitchFamily="18" charset="0"/>
                <a:cs typeface="Times New Roman" panose="02020603050405020304" pitchFamily="18" charset="0"/>
              </a:rPr>
              <a:t>1/4  of all banking capital in the country</a:t>
            </a:r>
          </a:p>
          <a:p>
            <a:pPr lvl="1">
              <a:buFont typeface="Wingdings" panose="05000000000000000000" pitchFamily="2" charset="2"/>
              <a:buChar char="ü"/>
            </a:pPr>
            <a:r>
              <a:rPr lang="en-US" dirty="0" smtClean="0">
                <a:latin typeface="Times New Roman" panose="02020603050405020304" pitchFamily="18" charset="0"/>
                <a:cs typeface="Times New Roman" panose="02020603050405020304" pitchFamily="18" charset="0"/>
              </a:rPr>
              <a:t>1/5 of all loans, circulating notes, deposits in the country</a:t>
            </a:r>
          </a:p>
          <a:p>
            <a:r>
              <a:rPr lang="en-US" sz="2400" dirty="0" smtClean="0">
                <a:latin typeface="Times New Roman" panose="02020603050405020304" pitchFamily="18" charset="0"/>
                <a:cs typeface="Times New Roman" panose="02020603050405020304" pitchFamily="18" charset="0"/>
              </a:rPr>
              <a:t>25 branches</a:t>
            </a:r>
          </a:p>
          <a:p>
            <a:r>
              <a:rPr lang="en-US" sz="2400" dirty="0" smtClean="0">
                <a:latin typeface="Times New Roman" panose="02020603050405020304" pitchFamily="18" charset="0"/>
                <a:cs typeface="Times New Roman" panose="02020603050405020304" pitchFamily="18" charset="0"/>
              </a:rPr>
              <a:t>500 employees, all liberally salaried</a:t>
            </a:r>
          </a:p>
          <a:p>
            <a:r>
              <a:rPr lang="en-US" sz="2400" dirty="0" smtClean="0">
                <a:latin typeface="Times New Roman" panose="02020603050405020304" pitchFamily="18" charset="0"/>
                <a:cs typeface="Times New Roman" panose="02020603050405020304" pitchFamily="18" charset="0"/>
              </a:rPr>
              <a:t>1/5 bank stock owned by foreigners</a:t>
            </a:r>
          </a:p>
          <a:p>
            <a:r>
              <a:rPr lang="en-US" sz="2400" dirty="0" smtClean="0">
                <a:latin typeface="Times New Roman" panose="02020603050405020304" pitchFamily="18" charset="0"/>
                <a:cs typeface="Times New Roman" panose="02020603050405020304" pitchFamily="18" charset="0"/>
              </a:rPr>
              <a:t>bank notes “as good as gold” everywhere in country  and in foreign commercial cities</a:t>
            </a:r>
            <a:endParaRPr lang="en-US" sz="2400" dirty="0" smtClean="0">
              <a:latin typeface="Times New Roman" panose="02020603050405020304" pitchFamily="18" charset="0"/>
              <a:cs typeface="Times New Roman" panose="02020603050405020304" pitchFamily="18" charset="0"/>
            </a:endParaRPr>
          </a:p>
        </p:txBody>
      </p:sp>
      <p:sp>
        <p:nvSpPr>
          <p:cNvPr id="4" name="TextBox 3"/>
          <p:cNvSpPr txBox="1"/>
          <p:nvPr/>
        </p:nvSpPr>
        <p:spPr>
          <a:xfrm>
            <a:off x="0" y="350521"/>
            <a:ext cx="12192000" cy="769441"/>
          </a:xfrm>
          <a:prstGeom prst="rect">
            <a:avLst/>
          </a:prstGeom>
          <a:noFill/>
        </p:spPr>
        <p:txBody>
          <a:bodyPr wrap="square" rtlCol="0">
            <a:spAutoFit/>
          </a:bodyPr>
          <a:lstStyle/>
          <a:p>
            <a:pPr algn="ctr"/>
            <a:r>
              <a:rPr lang="en-US" sz="4400" dirty="0" smtClean="0"/>
              <a:t>THE BANK IN 1829</a:t>
            </a:r>
            <a:endParaRPr lang="en-US" sz="4400" dirty="0"/>
          </a:p>
        </p:txBody>
      </p:sp>
      <p:pic>
        <p:nvPicPr>
          <p:cNvPr id="8194" name="Picture 2" descr="http://www.businessesgrow.com/wp-content/uploads/2012/12/social-influenc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12457" y="1822235"/>
            <a:ext cx="4079541" cy="309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092434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7787" y="773085"/>
            <a:ext cx="11396421" cy="5672380"/>
          </a:xfrm>
        </p:spPr>
        <p:txBody>
          <a:bodyPr>
            <a:normAutofit/>
          </a:bodyPr>
          <a:lstStyle/>
          <a:p>
            <a:pPr marL="0" indent="0">
              <a:buNone/>
            </a:pPr>
            <a:endParaRPr lang="en-US" sz="2400" dirty="0" smtClean="0"/>
          </a:p>
          <a:p>
            <a:pPr marL="0" indent="0">
              <a:buNone/>
            </a:pPr>
            <a:endParaRPr lang="en-US" sz="2400" dirty="0"/>
          </a:p>
          <a:p>
            <a:pPr marL="0" indent="0">
              <a:buNone/>
            </a:pPr>
            <a:endParaRPr lang="en-US" sz="2400" dirty="0" smtClean="0"/>
          </a:p>
          <a:p>
            <a:pPr marL="0" indent="0">
              <a:buNone/>
            </a:pPr>
            <a:endParaRPr lang="en-US" sz="2400" dirty="0"/>
          </a:p>
          <a:p>
            <a:pPr marL="0" indent="0">
              <a:buNone/>
            </a:pPr>
            <a:endParaRPr lang="en-US" sz="2400" dirty="0" smtClean="0"/>
          </a:p>
          <a:p>
            <a:endParaRPr lang="en-US" dirty="0" smtClean="0"/>
          </a:p>
        </p:txBody>
      </p:sp>
      <p:pic>
        <p:nvPicPr>
          <p:cNvPr id="4098" name="Picture 2" descr="http://4.bp.blogspot.com/-sv9MvHT6kfE/TxYuFf0q2jI/AAAAAAAARZo/1jGmpq1X6l4/s1600/AndrewJackson-destroying-Bank-of-UnitedStates-Clay-lithograph-183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6859" y="1029885"/>
            <a:ext cx="8715710" cy="5838143"/>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1" y="365125"/>
            <a:ext cx="12191999" cy="613443"/>
          </a:xfrm>
          <a:solidFill>
            <a:srgbClr val="FFCCFF"/>
          </a:solidFill>
        </p:spPr>
        <p:txBody>
          <a:bodyPr>
            <a:noAutofit/>
          </a:bodyPr>
          <a:lstStyle/>
          <a:p>
            <a:pPr algn="ctr"/>
            <a:r>
              <a:rPr lang="en-US" sz="3200" b="1" dirty="0" smtClean="0">
                <a:latin typeface="Times New Roman" panose="02020603050405020304" pitchFamily="18" charset="0"/>
                <a:cs typeface="Times New Roman" panose="02020603050405020304" pitchFamily="18" charset="0"/>
              </a:rPr>
              <a:t>2 EVENTS PRECIPITATED JACKSON’S WAR WITH BANK</a:t>
            </a:r>
            <a:endParaRPr lang="en-US" sz="3200" b="1" dirty="0">
              <a:latin typeface="Times New Roman" panose="02020603050405020304" pitchFamily="18" charset="0"/>
              <a:cs typeface="Times New Roman" panose="02020603050405020304" pitchFamily="18" charset="0"/>
            </a:endParaRPr>
          </a:p>
        </p:txBody>
      </p:sp>
      <p:sp>
        <p:nvSpPr>
          <p:cNvPr id="6" name="Title 1"/>
          <p:cNvSpPr txBox="1">
            <a:spLocks/>
          </p:cNvSpPr>
          <p:nvPr/>
        </p:nvSpPr>
        <p:spPr>
          <a:xfrm>
            <a:off x="-1" y="6835"/>
            <a:ext cx="12191999" cy="343686"/>
          </a:xfrm>
          <a:prstGeom prst="rect">
            <a:avLst/>
          </a:prstGeom>
          <a:solidFill>
            <a:srgbClr val="66FFFF"/>
          </a:solidFill>
        </p:spPr>
        <p:txBody>
          <a:bodyPr vert="horz" lIns="91440" tIns="45720" rIns="91440" bIns="45720" rtlCol="0" anchor="ctr">
            <a:normAutofit fontScale="8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smtClean="0"/>
              <a:t>JACKSON’S WAR WITH THE BANK</a:t>
            </a:r>
            <a:endParaRPr lang="en-US" sz="2800" b="1" dirty="0"/>
          </a:p>
        </p:txBody>
      </p:sp>
    </p:spTree>
    <p:extLst>
      <p:ext uri="{BB962C8B-B14F-4D97-AF65-F5344CB8AC3E}">
        <p14:creationId xmlns:p14="http://schemas.microsoft.com/office/powerpoint/2010/main" val="338540206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835"/>
            <a:ext cx="12191999" cy="343686"/>
          </a:xfrm>
          <a:solidFill>
            <a:srgbClr val="66FFFF"/>
          </a:solidFill>
        </p:spPr>
        <p:txBody>
          <a:bodyPr>
            <a:normAutofit fontScale="90000"/>
          </a:bodyPr>
          <a:lstStyle/>
          <a:p>
            <a:pPr algn="ctr"/>
            <a:r>
              <a:rPr lang="en-US" sz="2800" b="1" dirty="0"/>
              <a:t>JACKSON’S WAR WITH THE BANK</a:t>
            </a:r>
            <a:endParaRPr lang="en-US" sz="2800" b="1" dirty="0"/>
          </a:p>
        </p:txBody>
      </p:sp>
      <p:sp>
        <p:nvSpPr>
          <p:cNvPr id="3" name="Content Placeholder 2"/>
          <p:cNvSpPr>
            <a:spLocks noGrp="1"/>
          </p:cNvSpPr>
          <p:nvPr>
            <p:ph idx="1"/>
          </p:nvPr>
        </p:nvSpPr>
        <p:spPr>
          <a:xfrm>
            <a:off x="397787" y="1235241"/>
            <a:ext cx="11396421" cy="2614864"/>
          </a:xfrm>
        </p:spPr>
        <p:txBody>
          <a:bodyPr>
            <a:normAutofit/>
          </a:bodyPr>
          <a:lstStyle/>
          <a:p>
            <a:pPr marL="0" indent="0">
              <a:buNone/>
            </a:pPr>
            <a:r>
              <a:rPr lang="en-US" sz="2400" dirty="0" smtClean="0"/>
              <a:t>Th</a:t>
            </a:r>
            <a:r>
              <a:rPr lang="en-US" sz="2400" dirty="0" smtClean="0"/>
              <a:t>e Bank was instructed by the Treasury to buy back the 3% U.S. Government bonds owned by Baring Brothers in London.  </a:t>
            </a:r>
          </a:p>
          <a:p>
            <a:pPr marL="0" indent="0">
              <a:buNone/>
            </a:pPr>
            <a:endParaRPr lang="en-US" sz="2400" dirty="0" smtClean="0"/>
          </a:p>
          <a:p>
            <a:pPr marL="0" indent="0">
              <a:buNone/>
            </a:pPr>
            <a:endParaRPr lang="en-US" sz="2400" dirty="0"/>
          </a:p>
          <a:p>
            <a:pPr marL="0" indent="0">
              <a:buNone/>
            </a:pPr>
            <a:r>
              <a:rPr lang="en-US" sz="2400" dirty="0" smtClean="0"/>
              <a:t>The Bank kept the Government’s money, earning 7% interest on it for themselves, while only having to pay Baring Brothers 3% interest on the bonds.</a:t>
            </a:r>
            <a:endParaRPr lang="en-US" sz="2400" dirty="0" smtClean="0"/>
          </a:p>
        </p:txBody>
      </p:sp>
      <p:sp>
        <p:nvSpPr>
          <p:cNvPr id="5" name="TextBox 4"/>
          <p:cNvSpPr txBox="1"/>
          <p:nvPr/>
        </p:nvSpPr>
        <p:spPr>
          <a:xfrm>
            <a:off x="-2" y="364158"/>
            <a:ext cx="12191998" cy="523220"/>
          </a:xfrm>
          <a:prstGeom prst="rect">
            <a:avLst/>
          </a:prstGeom>
          <a:solidFill>
            <a:srgbClr val="FFFFCC"/>
          </a:solidFill>
        </p:spPr>
        <p:txBody>
          <a:bodyPr wrap="square" rtlCol="0">
            <a:spAutoFit/>
          </a:bodyPr>
          <a:lstStyle/>
          <a:p>
            <a:pPr algn="ctr"/>
            <a:r>
              <a:rPr lang="en-US" sz="2800" b="1" dirty="0" smtClean="0"/>
              <a:t>1832:  THE BANK’S ILLEGAL ARRANGEMENT WITH BARING BROTHERS, LONDON</a:t>
            </a:r>
            <a:endParaRPr lang="en-US" sz="2800" b="1" dirty="0"/>
          </a:p>
        </p:txBody>
      </p:sp>
      <p:sp>
        <p:nvSpPr>
          <p:cNvPr id="6" name="Down Arrow 5"/>
          <p:cNvSpPr/>
          <p:nvPr/>
        </p:nvSpPr>
        <p:spPr>
          <a:xfrm>
            <a:off x="5657804" y="1828960"/>
            <a:ext cx="484632" cy="978408"/>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8" name="Picture 4" descr="http://exsuperwoman.files.wordpress.com/2011/10/li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23526" y="4347981"/>
            <a:ext cx="4368470" cy="25100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135578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835"/>
            <a:ext cx="12191999" cy="343686"/>
          </a:xfrm>
          <a:solidFill>
            <a:srgbClr val="66FFFF"/>
          </a:solidFill>
        </p:spPr>
        <p:txBody>
          <a:bodyPr>
            <a:normAutofit fontScale="90000"/>
          </a:bodyPr>
          <a:lstStyle/>
          <a:p>
            <a:pPr algn="ctr"/>
            <a:r>
              <a:rPr lang="en-US" sz="2800" b="1" dirty="0"/>
              <a:t>JACKSON’S WAR WITH THE BANK</a:t>
            </a:r>
            <a:endParaRPr lang="en-US" sz="2800" b="1" dirty="0"/>
          </a:p>
        </p:txBody>
      </p:sp>
      <p:sp>
        <p:nvSpPr>
          <p:cNvPr id="3" name="Content Placeholder 2"/>
          <p:cNvSpPr>
            <a:spLocks noGrp="1"/>
          </p:cNvSpPr>
          <p:nvPr>
            <p:ph idx="1"/>
          </p:nvPr>
        </p:nvSpPr>
        <p:spPr>
          <a:xfrm>
            <a:off x="365703" y="2053390"/>
            <a:ext cx="5072572" cy="4379494"/>
          </a:xfrm>
        </p:spPr>
        <p:txBody>
          <a:bodyPr>
            <a:normAutofit/>
          </a:bodyPr>
          <a:lstStyle/>
          <a:p>
            <a:r>
              <a:rPr lang="en-US" sz="2400" dirty="0" smtClean="0"/>
              <a:t>A French post-dated check for $961,240 failed to clear and the Bank had to use its own money</a:t>
            </a:r>
          </a:p>
          <a:p>
            <a:r>
              <a:rPr lang="en-US" sz="2400" dirty="0" smtClean="0"/>
              <a:t>The U.S. government already had returned the money to the Bank and offered to pay the actual costs</a:t>
            </a:r>
          </a:p>
          <a:p>
            <a:r>
              <a:rPr lang="en-US" sz="2400" dirty="0" smtClean="0"/>
              <a:t>The Bank refused the government and charged 15% of the check amount – the government had to sue the Bank to get back this excessive charge</a:t>
            </a:r>
            <a:endParaRPr lang="en-US" sz="2400" dirty="0" smtClean="0"/>
          </a:p>
        </p:txBody>
      </p:sp>
      <p:sp>
        <p:nvSpPr>
          <p:cNvPr id="4" name="TextBox 3"/>
          <p:cNvSpPr txBox="1"/>
          <p:nvPr/>
        </p:nvSpPr>
        <p:spPr>
          <a:xfrm>
            <a:off x="1" y="350521"/>
            <a:ext cx="12191998" cy="954107"/>
          </a:xfrm>
          <a:prstGeom prst="rect">
            <a:avLst/>
          </a:prstGeom>
          <a:solidFill>
            <a:srgbClr val="CCCCFF"/>
          </a:solidFill>
        </p:spPr>
        <p:txBody>
          <a:bodyPr wrap="square" rtlCol="0">
            <a:spAutoFit/>
          </a:bodyPr>
          <a:lstStyle/>
          <a:p>
            <a:pPr algn="ctr"/>
            <a:r>
              <a:rPr lang="en-US" sz="2800" dirty="0" smtClean="0"/>
              <a:t>1832:  FRENCH BILL OF EXCHANGE BOUNCES TEMPORARILY – </a:t>
            </a:r>
          </a:p>
          <a:p>
            <a:pPr algn="ctr"/>
            <a:r>
              <a:rPr lang="en-US" sz="2800" dirty="0" smtClean="0"/>
              <a:t>BANK DEDUCTS 15% DAMAGE FEE FROM GOVERNMENT’S ACCOUNT</a:t>
            </a:r>
            <a:endParaRPr lang="en-US" sz="2800" dirty="0"/>
          </a:p>
        </p:txBody>
      </p:sp>
      <p:pic>
        <p:nvPicPr>
          <p:cNvPr id="7170" name="Picture 2" descr="http://www.cartoonstock.com/newscartoons/cartoonists/jna/lowres/retail-overcharge-overcharging-complaints-complains-customer-jnan614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6796" y="1443790"/>
            <a:ext cx="4801436" cy="5161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694504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835"/>
            <a:ext cx="12191999" cy="343686"/>
          </a:xfrm>
          <a:solidFill>
            <a:srgbClr val="66FFFF"/>
          </a:solidFill>
        </p:spPr>
        <p:txBody>
          <a:bodyPr>
            <a:normAutofit fontScale="90000"/>
          </a:bodyPr>
          <a:lstStyle/>
          <a:p>
            <a:pPr algn="ctr"/>
            <a:r>
              <a:rPr lang="en-US" sz="2800" b="1" dirty="0"/>
              <a:t>JACKSON’S WAR WITH THE BANK</a:t>
            </a:r>
            <a:endParaRPr lang="en-US" sz="2800" b="1" dirty="0"/>
          </a:p>
        </p:txBody>
      </p:sp>
      <p:sp>
        <p:nvSpPr>
          <p:cNvPr id="3" name="Content Placeholder 2"/>
          <p:cNvSpPr>
            <a:spLocks noGrp="1"/>
          </p:cNvSpPr>
          <p:nvPr>
            <p:ph idx="1"/>
          </p:nvPr>
        </p:nvSpPr>
        <p:spPr>
          <a:xfrm>
            <a:off x="593559" y="2079201"/>
            <a:ext cx="3465094" cy="4097009"/>
          </a:xfrm>
        </p:spPr>
        <p:txBody>
          <a:bodyPr>
            <a:normAutofit fontScale="92500" lnSpcReduction="10000"/>
          </a:bodyPr>
          <a:lstStyle/>
          <a:p>
            <a:pPr marL="0" indent="0">
              <a:buNone/>
            </a:pPr>
            <a:r>
              <a:rPr lang="en-US" sz="2400" dirty="0" smtClean="0"/>
              <a:t>Jackson’s veto message aroused popular feeling and he was re-elected for a second term on the issue of re-chartering the Bank.</a:t>
            </a:r>
          </a:p>
          <a:p>
            <a:pPr marL="0" indent="0">
              <a:buNone/>
            </a:pPr>
            <a:endParaRPr lang="en-US" sz="2400" dirty="0"/>
          </a:p>
          <a:p>
            <a:pPr marL="0" indent="0">
              <a:buNone/>
            </a:pPr>
            <a:r>
              <a:rPr lang="en-US" sz="2400" dirty="0" smtClean="0"/>
              <a:t>The veto was based on:</a:t>
            </a:r>
          </a:p>
          <a:p>
            <a:r>
              <a:rPr lang="en-US" sz="2400" dirty="0" smtClean="0"/>
              <a:t>the bank’s monopoly was unfair</a:t>
            </a:r>
          </a:p>
          <a:p>
            <a:r>
              <a:rPr lang="en-US" sz="2400" dirty="0" smtClean="0"/>
              <a:t>of $28 million in bank stock, $8.4 million were owned by foreigners</a:t>
            </a:r>
            <a:endParaRPr lang="en-US" sz="2400" dirty="0" smtClean="0"/>
          </a:p>
        </p:txBody>
      </p:sp>
      <p:sp>
        <p:nvSpPr>
          <p:cNvPr id="4" name="TextBox 3"/>
          <p:cNvSpPr txBox="1"/>
          <p:nvPr/>
        </p:nvSpPr>
        <p:spPr>
          <a:xfrm>
            <a:off x="1" y="350521"/>
            <a:ext cx="12191998" cy="523220"/>
          </a:xfrm>
          <a:prstGeom prst="rect">
            <a:avLst/>
          </a:prstGeom>
          <a:solidFill>
            <a:srgbClr val="CCCCFF"/>
          </a:solidFill>
        </p:spPr>
        <p:txBody>
          <a:bodyPr wrap="square" rtlCol="0">
            <a:spAutoFit/>
          </a:bodyPr>
          <a:lstStyle/>
          <a:p>
            <a:pPr algn="ctr"/>
            <a:r>
              <a:rPr lang="en-US" sz="2800" dirty="0" smtClean="0"/>
              <a:t>1832:  BANK RE-CHARTER BILL PASSES CONGRESS - JACKSON VETOES IT</a:t>
            </a:r>
          </a:p>
        </p:txBody>
      </p:sp>
      <p:pic>
        <p:nvPicPr>
          <p:cNvPr id="10242" name="Picture 2" descr="http://mrkash.com/activities/images/jacksonmonst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31368" y="834052"/>
            <a:ext cx="7860630" cy="60239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867449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835"/>
            <a:ext cx="12191999" cy="343686"/>
          </a:xfrm>
          <a:solidFill>
            <a:srgbClr val="66FFFF"/>
          </a:solidFill>
        </p:spPr>
        <p:txBody>
          <a:bodyPr>
            <a:normAutofit fontScale="90000"/>
          </a:bodyPr>
          <a:lstStyle/>
          <a:p>
            <a:pPr algn="ctr"/>
            <a:r>
              <a:rPr lang="en-US" sz="2800" b="1" dirty="0"/>
              <a:t>JACKSON’S WAR WITH THE BANK</a:t>
            </a:r>
            <a:endParaRPr lang="en-US" sz="2800" b="1" dirty="0"/>
          </a:p>
        </p:txBody>
      </p:sp>
      <p:sp>
        <p:nvSpPr>
          <p:cNvPr id="3" name="Content Placeholder 2"/>
          <p:cNvSpPr>
            <a:spLocks noGrp="1"/>
          </p:cNvSpPr>
          <p:nvPr>
            <p:ph idx="1"/>
          </p:nvPr>
        </p:nvSpPr>
        <p:spPr>
          <a:xfrm>
            <a:off x="381745" y="1089090"/>
            <a:ext cx="11396421" cy="3659373"/>
          </a:xfrm>
        </p:spPr>
        <p:txBody>
          <a:bodyPr>
            <a:normAutofit/>
          </a:bodyPr>
          <a:lstStyle/>
          <a:p>
            <a:pPr marL="0" indent="0">
              <a:buNone/>
            </a:pPr>
            <a:r>
              <a:rPr lang="en-US" sz="2400" dirty="0" smtClean="0"/>
              <a:t>Jackson requested his Treasury Secretary to slowly remove public funds from the Bank.  This was done as they were spent for public expenses.  New government revenues were to be deposited in state banks.</a:t>
            </a:r>
          </a:p>
          <a:p>
            <a:pPr marL="0" indent="0">
              <a:buNone/>
            </a:pPr>
            <a:r>
              <a:rPr lang="en-US" sz="2400" dirty="0" smtClean="0"/>
              <a:t>Two Treasury Secretaries refused.  Both were removed. </a:t>
            </a:r>
          </a:p>
          <a:p>
            <a:pPr marL="0" indent="0">
              <a:buNone/>
            </a:pPr>
            <a:r>
              <a:rPr lang="en-US" sz="2400" dirty="0" smtClean="0"/>
              <a:t>Finally, Roger Taney agreed to do so.</a:t>
            </a:r>
          </a:p>
          <a:p>
            <a:pPr marL="0" indent="0">
              <a:buNone/>
            </a:pPr>
            <a:endParaRPr lang="en-US" sz="2400" dirty="0"/>
          </a:p>
          <a:p>
            <a:pPr marL="0" indent="0">
              <a:buNone/>
            </a:pPr>
            <a:r>
              <a:rPr lang="en-US" sz="2400" dirty="0" smtClean="0"/>
              <a:t>“From the first week in December, 1833, to the last day in June, 1834, says Parton, almost the only topic of debate in Congress, in the newspapers and among the people, was the removal of the deposits.”  Knox, p. 71</a:t>
            </a:r>
            <a:endParaRPr lang="en-US" sz="2400" dirty="0"/>
          </a:p>
        </p:txBody>
      </p:sp>
      <p:sp>
        <p:nvSpPr>
          <p:cNvPr id="4" name="TextBox 3"/>
          <p:cNvSpPr txBox="1"/>
          <p:nvPr/>
        </p:nvSpPr>
        <p:spPr>
          <a:xfrm>
            <a:off x="0" y="350521"/>
            <a:ext cx="12191998" cy="523220"/>
          </a:xfrm>
          <a:prstGeom prst="rect">
            <a:avLst/>
          </a:prstGeom>
          <a:solidFill>
            <a:srgbClr val="33CCFF"/>
          </a:solidFill>
        </p:spPr>
        <p:txBody>
          <a:bodyPr wrap="square" rtlCol="0">
            <a:spAutoFit/>
          </a:bodyPr>
          <a:lstStyle/>
          <a:p>
            <a:pPr algn="ctr"/>
            <a:r>
              <a:rPr lang="en-US" sz="2800" b="1" dirty="0" smtClean="0"/>
              <a:t>JACKSON BEGINS TO REMOVE PUBLIC MONIES FROM THE BANK</a:t>
            </a:r>
            <a:endParaRPr lang="en-US" sz="2800" b="1" dirty="0"/>
          </a:p>
        </p:txBody>
      </p:sp>
      <p:pic>
        <p:nvPicPr>
          <p:cNvPr id="11266" name="Picture 2" descr="http://ts3.mm.bing.net/th?id=HN.607986675765153066&amp;pid=15.1&amp;H=119&amp;W=16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9111" y="4398219"/>
            <a:ext cx="3309520" cy="2459781"/>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http://ts2.mm.bing.net/th?id=HN.607987427385543577&amp;pid=15.1&amp;H=100&amp;W=16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4795" y="4748462"/>
            <a:ext cx="3375259" cy="21095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1352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835"/>
            <a:ext cx="12191999" cy="343686"/>
          </a:xfrm>
          <a:solidFill>
            <a:srgbClr val="FFFF00"/>
          </a:solidFill>
        </p:spPr>
        <p:txBody>
          <a:bodyPr>
            <a:normAutofit fontScale="90000"/>
          </a:bodyPr>
          <a:lstStyle/>
          <a:p>
            <a:pPr algn="ctr"/>
            <a:r>
              <a:rPr lang="en-US" sz="2800" b="1" dirty="0"/>
              <a:t>FEDERALIST VS. </a:t>
            </a:r>
            <a:r>
              <a:rPr lang="en-US" sz="2800" b="1" dirty="0" smtClean="0"/>
              <a:t>REPUBLICAN STATE </a:t>
            </a:r>
            <a:r>
              <a:rPr lang="en-US" sz="2800" b="1" dirty="0"/>
              <a:t>CHARTERED BANKS</a:t>
            </a:r>
            <a:r>
              <a:rPr lang="en-US" sz="2800" b="1" dirty="0" smtClean="0"/>
              <a:t>:       </a:t>
            </a:r>
            <a:r>
              <a:rPr lang="en-US" sz="2800" b="1" dirty="0"/>
              <a:t>BURR </a:t>
            </a:r>
            <a:r>
              <a:rPr lang="en-US" sz="2800" b="1" dirty="0" smtClean="0"/>
              <a:t>SHOOTS </a:t>
            </a:r>
            <a:r>
              <a:rPr lang="en-US" sz="2800" b="1" dirty="0"/>
              <a:t>HAMILTON</a:t>
            </a:r>
          </a:p>
        </p:txBody>
      </p:sp>
      <p:sp>
        <p:nvSpPr>
          <p:cNvPr id="3" name="Content Placeholder 2"/>
          <p:cNvSpPr>
            <a:spLocks noGrp="1"/>
          </p:cNvSpPr>
          <p:nvPr>
            <p:ph idx="1"/>
          </p:nvPr>
        </p:nvSpPr>
        <p:spPr>
          <a:xfrm>
            <a:off x="-1" y="350521"/>
            <a:ext cx="12191999" cy="1157437"/>
          </a:xfrm>
        </p:spPr>
        <p:txBody>
          <a:bodyPr>
            <a:normAutofit/>
          </a:bodyPr>
          <a:lstStyle/>
          <a:p>
            <a:pPr marL="0" indent="0">
              <a:buNone/>
            </a:pPr>
            <a:r>
              <a:rPr lang="en-US" sz="2400" dirty="0" smtClean="0"/>
              <a:t>“In 1791, when the Bank of the United States was chartered, the Federalists, a </a:t>
            </a:r>
            <a:r>
              <a:rPr lang="en-US" sz="2400" dirty="0" err="1" smtClean="0"/>
              <a:t>monied</a:t>
            </a:r>
            <a:r>
              <a:rPr lang="en-US" sz="2400" dirty="0" smtClean="0"/>
              <a:t> minority of the population, were in control of the government, and there were three banks {and soon a fourth} in operation.”  Bray Hammond, </a:t>
            </a:r>
            <a:r>
              <a:rPr lang="en-US" sz="2400" i="1" dirty="0" smtClean="0"/>
              <a:t>Banks and Politics in America, </a:t>
            </a:r>
            <a:r>
              <a:rPr lang="en-US" sz="2400" dirty="0" smtClean="0"/>
              <a:t>1957</a:t>
            </a:r>
            <a:endParaRPr lang="en-US" sz="2400" dirty="0"/>
          </a:p>
          <a:p>
            <a:pPr marL="0" indent="0">
              <a:buNone/>
            </a:pPr>
            <a:endParaRPr lang="en-US" sz="2400" dirty="0" smtClean="0"/>
          </a:p>
          <a:p>
            <a:endParaRPr lang="en-US" dirty="0" smtClean="0"/>
          </a:p>
        </p:txBody>
      </p:sp>
      <p:pic>
        <p:nvPicPr>
          <p:cNvPr id="2050" name="Picture 2" descr="http://www.ricurrency.com/wp-content/uploads/2014/01/aIMG_000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362" y="1393498"/>
            <a:ext cx="3528856" cy="163386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The Bank of New York occupied the Walton House, on St. George's Square, from 1784 until 178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362" y="3593432"/>
            <a:ext cx="3353876" cy="327003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629732" y="1477157"/>
            <a:ext cx="3159888" cy="1477328"/>
          </a:xfrm>
          <a:prstGeom prst="rect">
            <a:avLst/>
          </a:prstGeom>
          <a:noFill/>
        </p:spPr>
        <p:txBody>
          <a:bodyPr wrap="square" rtlCol="0">
            <a:spAutoFit/>
          </a:bodyPr>
          <a:lstStyle/>
          <a:p>
            <a:r>
              <a:rPr lang="en-US" dirty="0" smtClean="0"/>
              <a:t>BANK OF NORTH AMERICA</a:t>
            </a:r>
          </a:p>
          <a:p>
            <a:r>
              <a:rPr lang="en-US" dirty="0" smtClean="0"/>
              <a:t>PHILADELPHIA, PA.</a:t>
            </a:r>
          </a:p>
          <a:p>
            <a:r>
              <a:rPr lang="en-US" dirty="0" smtClean="0"/>
              <a:t>Hamilton, Morris</a:t>
            </a:r>
          </a:p>
          <a:p>
            <a:r>
              <a:rPr lang="en-US" sz="3600" b="1" dirty="0"/>
              <a:t>1</a:t>
            </a:r>
          </a:p>
        </p:txBody>
      </p:sp>
      <p:sp>
        <p:nvSpPr>
          <p:cNvPr id="6" name="TextBox 5"/>
          <p:cNvSpPr txBox="1"/>
          <p:nvPr/>
        </p:nvSpPr>
        <p:spPr>
          <a:xfrm>
            <a:off x="3659561" y="4436817"/>
            <a:ext cx="2095382" cy="1538883"/>
          </a:xfrm>
          <a:prstGeom prst="rect">
            <a:avLst/>
          </a:prstGeom>
          <a:noFill/>
        </p:spPr>
        <p:txBody>
          <a:bodyPr wrap="none" rtlCol="0">
            <a:spAutoFit/>
          </a:bodyPr>
          <a:lstStyle/>
          <a:p>
            <a:r>
              <a:rPr lang="en-US" dirty="0" smtClean="0"/>
              <a:t>BANK OF NEW YORK</a:t>
            </a:r>
          </a:p>
          <a:p>
            <a:r>
              <a:rPr lang="en-US" dirty="0" smtClean="0"/>
              <a:t>NEW YORK CITY</a:t>
            </a:r>
          </a:p>
          <a:p>
            <a:r>
              <a:rPr lang="en-US" dirty="0" smtClean="0"/>
              <a:t>HAMILTON</a:t>
            </a:r>
          </a:p>
          <a:p>
            <a:r>
              <a:rPr lang="en-US" sz="4000" b="1" dirty="0"/>
              <a:t>2</a:t>
            </a:r>
          </a:p>
        </p:txBody>
      </p:sp>
      <p:sp>
        <p:nvSpPr>
          <p:cNvPr id="10" name="TextBox 9"/>
          <p:cNvSpPr txBox="1"/>
          <p:nvPr/>
        </p:nvSpPr>
        <p:spPr>
          <a:xfrm>
            <a:off x="5991076" y="2210428"/>
            <a:ext cx="2037096" cy="1538883"/>
          </a:xfrm>
          <a:prstGeom prst="rect">
            <a:avLst/>
          </a:prstGeom>
          <a:noFill/>
        </p:spPr>
        <p:txBody>
          <a:bodyPr wrap="none" rtlCol="0">
            <a:spAutoFit/>
          </a:bodyPr>
          <a:lstStyle/>
          <a:p>
            <a:r>
              <a:rPr lang="en-US" dirty="0" smtClean="0"/>
              <a:t>BOSTON HARBOR</a:t>
            </a:r>
          </a:p>
          <a:p>
            <a:r>
              <a:rPr lang="en-US" dirty="0" smtClean="0"/>
              <a:t>THE BANK OF MASS</a:t>
            </a:r>
          </a:p>
          <a:p>
            <a:r>
              <a:rPr lang="en-US" dirty="0" smtClean="0"/>
              <a:t>BOSTON, MASS</a:t>
            </a:r>
          </a:p>
          <a:p>
            <a:r>
              <a:rPr lang="en-US" sz="4000" b="1" dirty="0"/>
              <a:t>3</a:t>
            </a:r>
            <a:endParaRPr lang="en-US" sz="4000" b="1" dirty="0" smtClean="0"/>
          </a:p>
        </p:txBody>
      </p:sp>
      <p:pic>
        <p:nvPicPr>
          <p:cNvPr id="2058" name="Picture 10" descr="http://www.gocoffeego.com/images/history-of-coffee/merchants-coffee-hous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28172" y="1507958"/>
            <a:ext cx="3413657" cy="237182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8" descr="http://3.bp.blogspot.com/_3u5TeNPGSkA/TUczPKzJ26I/AAAAAAAAAiY/X-n5psWLTr0/s1600/baltimore_183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28172" y="4436817"/>
            <a:ext cx="3413657" cy="1906044"/>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5849387" y="5494603"/>
            <a:ext cx="2160335" cy="1261884"/>
          </a:xfrm>
          <a:prstGeom prst="rect">
            <a:avLst/>
          </a:prstGeom>
          <a:noFill/>
        </p:spPr>
        <p:txBody>
          <a:bodyPr wrap="none" rtlCol="0">
            <a:spAutoFit/>
          </a:bodyPr>
          <a:lstStyle/>
          <a:p>
            <a:r>
              <a:rPr lang="en-US" dirty="0" smtClean="0"/>
              <a:t>BALTIMORE HARBOR</a:t>
            </a:r>
          </a:p>
          <a:p>
            <a:r>
              <a:rPr lang="en-US" dirty="0" smtClean="0"/>
              <a:t>BANK OF MARYLAND</a:t>
            </a:r>
          </a:p>
          <a:p>
            <a:r>
              <a:rPr lang="en-US" sz="4000" b="1" dirty="0"/>
              <a:t>4</a:t>
            </a:r>
          </a:p>
        </p:txBody>
      </p:sp>
    </p:spTree>
    <p:extLst>
      <p:ext uri="{BB962C8B-B14F-4D97-AF65-F5344CB8AC3E}">
        <p14:creationId xmlns:p14="http://schemas.microsoft.com/office/powerpoint/2010/main" val="409207446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835"/>
            <a:ext cx="12191999" cy="343686"/>
          </a:xfrm>
          <a:solidFill>
            <a:srgbClr val="66FFFF"/>
          </a:solidFill>
        </p:spPr>
        <p:txBody>
          <a:bodyPr>
            <a:normAutofit fontScale="90000"/>
          </a:bodyPr>
          <a:lstStyle/>
          <a:p>
            <a:pPr algn="ctr"/>
            <a:r>
              <a:rPr lang="en-US" sz="2800" b="1" dirty="0"/>
              <a:t>JACKSON’S WAR WITH THE BANK</a:t>
            </a:r>
            <a:endParaRPr lang="en-US" sz="2800" b="1" dirty="0"/>
          </a:p>
        </p:txBody>
      </p:sp>
      <p:sp>
        <p:nvSpPr>
          <p:cNvPr id="3" name="Content Placeholder 2"/>
          <p:cNvSpPr>
            <a:spLocks noGrp="1"/>
          </p:cNvSpPr>
          <p:nvPr>
            <p:ph idx="1"/>
          </p:nvPr>
        </p:nvSpPr>
        <p:spPr>
          <a:xfrm>
            <a:off x="271081" y="1089090"/>
            <a:ext cx="11649834" cy="2777057"/>
          </a:xfrm>
        </p:spPr>
        <p:txBody>
          <a:bodyPr>
            <a:normAutofit/>
          </a:bodyPr>
          <a:lstStyle/>
          <a:p>
            <a:pPr marL="0" indent="0" algn="ctr">
              <a:buNone/>
            </a:pPr>
            <a:r>
              <a:rPr lang="en-US" sz="2400" b="1" dirty="0" smtClean="0"/>
              <a:t>From August 1833 to February 1834, Biddle called in $18 million in th</a:t>
            </a:r>
            <a:r>
              <a:rPr lang="en-US" sz="2400" b="1" dirty="0" smtClean="0"/>
              <a:t>e </a:t>
            </a:r>
            <a:r>
              <a:rPr lang="en-US" sz="2400" b="1" dirty="0" smtClean="0"/>
              <a:t>Bank’s loans!</a:t>
            </a:r>
          </a:p>
          <a:p>
            <a:pPr marL="0" indent="0" algn="ctr">
              <a:buNone/>
            </a:pPr>
            <a:endParaRPr lang="en-US" sz="2400" b="1" dirty="0"/>
          </a:p>
          <a:p>
            <a:pPr marL="0" indent="0" algn="ctr">
              <a:buNone/>
            </a:pPr>
            <a:r>
              <a:rPr lang="en-US" sz="2400" b="1" dirty="0" smtClean="0"/>
              <a:t>“Petitions for the return of the deposits and re-charter poured in” to Jackson.  Knox, p. 75</a:t>
            </a:r>
          </a:p>
          <a:p>
            <a:pPr marL="0" indent="0" algn="ctr">
              <a:buNone/>
            </a:pPr>
            <a:endParaRPr lang="en-US" sz="2400" b="1" dirty="0"/>
          </a:p>
          <a:p>
            <a:pPr marL="0" indent="0" algn="ctr">
              <a:buNone/>
            </a:pPr>
            <a:r>
              <a:rPr lang="en-US" sz="2400" b="1" dirty="0" smtClean="0"/>
              <a:t>Biddle makes rash statements:  “My course is decided … all the other banks and all the merchants may break, but the Bank of the U.S. shall not break!”  Catterall, p. 331  </a:t>
            </a:r>
            <a:endParaRPr lang="en-US" sz="2400" b="1" dirty="0"/>
          </a:p>
        </p:txBody>
      </p:sp>
      <p:sp>
        <p:nvSpPr>
          <p:cNvPr id="4" name="TextBox 3"/>
          <p:cNvSpPr txBox="1"/>
          <p:nvPr/>
        </p:nvSpPr>
        <p:spPr>
          <a:xfrm>
            <a:off x="0" y="350521"/>
            <a:ext cx="12191998" cy="523220"/>
          </a:xfrm>
          <a:prstGeom prst="rect">
            <a:avLst/>
          </a:prstGeom>
          <a:solidFill>
            <a:srgbClr val="33CCFF"/>
          </a:solidFill>
        </p:spPr>
        <p:txBody>
          <a:bodyPr wrap="square" rtlCol="0">
            <a:spAutoFit/>
          </a:bodyPr>
          <a:lstStyle/>
          <a:p>
            <a:pPr algn="ctr"/>
            <a:r>
              <a:rPr lang="en-US" sz="2800" b="1" dirty="0" smtClean="0"/>
              <a:t>BIDDLE AND BANK CREATE DEFLATION</a:t>
            </a:r>
            <a:endParaRPr lang="en-US" sz="2800" b="1" dirty="0"/>
          </a:p>
        </p:txBody>
      </p:sp>
      <p:pic>
        <p:nvPicPr>
          <p:cNvPr id="6" name="Picture 5"/>
          <p:cNvPicPr>
            <a:picLocks noChangeAspect="1"/>
          </p:cNvPicPr>
          <p:nvPr/>
        </p:nvPicPr>
        <p:blipFill>
          <a:blip r:embed="rId2"/>
          <a:stretch>
            <a:fillRect/>
          </a:stretch>
        </p:blipFill>
        <p:spPr>
          <a:xfrm>
            <a:off x="9944098" y="3733800"/>
            <a:ext cx="2247900" cy="3124200"/>
          </a:xfrm>
          <a:prstGeom prst="rect">
            <a:avLst/>
          </a:prstGeom>
        </p:spPr>
      </p:pic>
      <p:sp>
        <p:nvSpPr>
          <p:cNvPr id="7" name="TextBox 6"/>
          <p:cNvSpPr txBox="1"/>
          <p:nvPr/>
        </p:nvSpPr>
        <p:spPr>
          <a:xfrm>
            <a:off x="7913125" y="6099375"/>
            <a:ext cx="1914307" cy="646331"/>
          </a:xfrm>
          <a:prstGeom prst="rect">
            <a:avLst/>
          </a:prstGeom>
          <a:noFill/>
        </p:spPr>
        <p:txBody>
          <a:bodyPr wrap="none" rtlCol="0">
            <a:spAutoFit/>
          </a:bodyPr>
          <a:lstStyle/>
          <a:p>
            <a:pPr algn="ctr"/>
            <a:r>
              <a:rPr lang="en-US" b="1" dirty="0" smtClean="0"/>
              <a:t>NICHOLAS BIDDLE</a:t>
            </a:r>
          </a:p>
          <a:p>
            <a:pPr algn="ctr"/>
            <a:r>
              <a:rPr lang="en-US" b="1" dirty="0"/>
              <a:t>(1786 – </a:t>
            </a:r>
            <a:r>
              <a:rPr lang="en-US" b="1" dirty="0" smtClean="0"/>
              <a:t>1844)</a:t>
            </a:r>
            <a:endParaRPr lang="en-US" b="1" dirty="0"/>
          </a:p>
        </p:txBody>
      </p:sp>
      <p:sp>
        <p:nvSpPr>
          <p:cNvPr id="8" name="TextBox 7"/>
          <p:cNvSpPr txBox="1"/>
          <p:nvPr/>
        </p:nvSpPr>
        <p:spPr>
          <a:xfrm>
            <a:off x="350511" y="4196425"/>
            <a:ext cx="8718220" cy="1569660"/>
          </a:xfrm>
          <a:prstGeom prst="rect">
            <a:avLst/>
          </a:prstGeom>
          <a:noFill/>
        </p:spPr>
        <p:txBody>
          <a:bodyPr wrap="none" rtlCol="0">
            <a:spAutoFit/>
          </a:bodyPr>
          <a:lstStyle/>
          <a:p>
            <a:r>
              <a:rPr lang="en-US" sz="2400" b="1" dirty="0" smtClean="0"/>
              <a:t>In 1836, the Bank was re-chartered in Pennsylvania after its federal</a:t>
            </a:r>
          </a:p>
          <a:p>
            <a:r>
              <a:rPr lang="en-US" sz="2400" b="1" dirty="0" smtClean="0"/>
              <a:t>charter expired.  Speculation caused the bank to fail</a:t>
            </a:r>
          </a:p>
          <a:p>
            <a:r>
              <a:rPr lang="en-US" sz="2400" b="1" dirty="0" smtClean="0"/>
              <a:t>and its shareholders to lose their entire investment.</a:t>
            </a:r>
          </a:p>
          <a:p>
            <a:r>
              <a:rPr lang="en-US" sz="2400" b="1" dirty="0" smtClean="0"/>
              <a:t>Biddle died penniless.</a:t>
            </a:r>
            <a:endParaRPr lang="en-US" sz="2400" b="1" dirty="0"/>
          </a:p>
        </p:txBody>
      </p:sp>
    </p:spTree>
    <p:extLst>
      <p:ext uri="{BB962C8B-B14F-4D97-AF65-F5344CB8AC3E}">
        <p14:creationId xmlns:p14="http://schemas.microsoft.com/office/powerpoint/2010/main" val="224004041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835"/>
            <a:ext cx="12191999" cy="343686"/>
          </a:xfrm>
          <a:solidFill>
            <a:srgbClr val="66FFFF"/>
          </a:solidFill>
        </p:spPr>
        <p:txBody>
          <a:bodyPr>
            <a:normAutofit fontScale="90000"/>
          </a:bodyPr>
          <a:lstStyle/>
          <a:p>
            <a:pPr algn="ctr"/>
            <a:r>
              <a:rPr lang="en-US" sz="2800" b="1" dirty="0"/>
              <a:t>JACKSON’S WAR WITH THE BANK</a:t>
            </a:r>
            <a:endParaRPr lang="en-US" sz="2800" b="1" dirty="0"/>
          </a:p>
        </p:txBody>
      </p:sp>
      <p:sp>
        <p:nvSpPr>
          <p:cNvPr id="3" name="Content Placeholder 2"/>
          <p:cNvSpPr>
            <a:spLocks noGrp="1"/>
          </p:cNvSpPr>
          <p:nvPr>
            <p:ph idx="1"/>
          </p:nvPr>
        </p:nvSpPr>
        <p:spPr>
          <a:xfrm>
            <a:off x="271081" y="1089090"/>
            <a:ext cx="11649834" cy="2777057"/>
          </a:xfrm>
        </p:spPr>
        <p:txBody>
          <a:bodyPr>
            <a:normAutofit/>
          </a:bodyPr>
          <a:lstStyle/>
          <a:p>
            <a:pPr marL="0" indent="0" algn="ctr">
              <a:buNone/>
            </a:pPr>
            <a:endParaRPr lang="en-US" sz="2400" b="1" dirty="0"/>
          </a:p>
        </p:txBody>
      </p:sp>
      <p:sp>
        <p:nvSpPr>
          <p:cNvPr id="4" name="TextBox 3"/>
          <p:cNvSpPr txBox="1"/>
          <p:nvPr/>
        </p:nvSpPr>
        <p:spPr>
          <a:xfrm>
            <a:off x="0" y="350521"/>
            <a:ext cx="12191998" cy="523220"/>
          </a:xfrm>
          <a:prstGeom prst="rect">
            <a:avLst/>
          </a:prstGeom>
          <a:solidFill>
            <a:srgbClr val="33CCFF"/>
          </a:solidFill>
        </p:spPr>
        <p:txBody>
          <a:bodyPr wrap="square" rtlCol="0">
            <a:spAutoFit/>
          </a:bodyPr>
          <a:lstStyle/>
          <a:p>
            <a:pPr algn="ctr"/>
            <a:r>
              <a:rPr lang="en-US" sz="2800" b="1" dirty="0" smtClean="0"/>
              <a:t>1835 JACKSON ASSASSINATION ATTEMPTED</a:t>
            </a:r>
            <a:endParaRPr lang="en-US" sz="2800" b="1" dirty="0"/>
          </a:p>
        </p:txBody>
      </p:sp>
      <p:pic>
        <p:nvPicPr>
          <p:cNvPr id="13314" name="Picture 2" descr="http://upload.wikimedia.org/wikipedia/commons/thumb/c/c2/JacksonAssassinationAttempt.jpg/800px-JacksonAssassinationAttemp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8544" y="995421"/>
            <a:ext cx="8282572" cy="5714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012663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835"/>
            <a:ext cx="12191999" cy="343686"/>
          </a:xfrm>
          <a:solidFill>
            <a:srgbClr val="66FFFF"/>
          </a:solidFill>
        </p:spPr>
        <p:txBody>
          <a:bodyPr>
            <a:normAutofit fontScale="90000"/>
          </a:bodyPr>
          <a:lstStyle/>
          <a:p>
            <a:pPr lvl="0" algn="ctr"/>
            <a:r>
              <a:rPr lang="en-US" sz="2800" b="1" dirty="0" smtClean="0"/>
              <a:t>Part </a:t>
            </a:r>
            <a:r>
              <a:rPr lang="en-US" sz="2800" b="1" dirty="0" smtClean="0"/>
              <a:t>12</a:t>
            </a:r>
            <a:endParaRPr lang="en-US" sz="2800" b="1" dirty="0"/>
          </a:p>
        </p:txBody>
      </p:sp>
      <p:sp>
        <p:nvSpPr>
          <p:cNvPr id="3" name="Content Placeholder 2"/>
          <p:cNvSpPr>
            <a:spLocks noGrp="1"/>
          </p:cNvSpPr>
          <p:nvPr>
            <p:ph idx="1"/>
          </p:nvPr>
        </p:nvSpPr>
        <p:spPr>
          <a:xfrm>
            <a:off x="397787" y="773085"/>
            <a:ext cx="11396421" cy="5672380"/>
          </a:xfrm>
        </p:spPr>
        <p:txBody>
          <a:bodyPr>
            <a:normAutofit/>
          </a:bodyPr>
          <a:lstStyle/>
          <a:p>
            <a:pPr marL="0" indent="0">
              <a:buNone/>
            </a:pPr>
            <a:endParaRPr lang="en-US" sz="2400" dirty="0" smtClean="0"/>
          </a:p>
          <a:p>
            <a:pPr marL="0" indent="0">
              <a:buNone/>
            </a:pPr>
            <a:endParaRPr lang="en-US" sz="2400" dirty="0"/>
          </a:p>
          <a:p>
            <a:pPr marL="0" indent="0">
              <a:buNone/>
            </a:pPr>
            <a:endParaRPr lang="en-US" sz="2400" dirty="0" smtClean="0"/>
          </a:p>
          <a:p>
            <a:pPr marL="0" indent="0">
              <a:buNone/>
            </a:pPr>
            <a:endParaRPr lang="en-US" sz="2400" dirty="0"/>
          </a:p>
          <a:p>
            <a:pPr marL="0" indent="0">
              <a:buNone/>
            </a:pPr>
            <a:endParaRPr lang="en-US" sz="2400" dirty="0" smtClean="0"/>
          </a:p>
        </p:txBody>
      </p:sp>
      <p:sp>
        <p:nvSpPr>
          <p:cNvPr id="4" name="TextBox 3"/>
          <p:cNvSpPr txBox="1"/>
          <p:nvPr/>
        </p:nvSpPr>
        <p:spPr>
          <a:xfrm>
            <a:off x="2823411" y="2743200"/>
            <a:ext cx="5957849" cy="584775"/>
          </a:xfrm>
          <a:prstGeom prst="rect">
            <a:avLst/>
          </a:prstGeom>
          <a:noFill/>
        </p:spPr>
        <p:txBody>
          <a:bodyPr wrap="none" rtlCol="0">
            <a:spAutoFit/>
          </a:bodyPr>
          <a:lstStyle/>
          <a:p>
            <a:r>
              <a:rPr lang="en-US" sz="3200" dirty="0"/>
              <a:t>MARTIN VAN BUREN AT THE HELM</a:t>
            </a:r>
          </a:p>
        </p:txBody>
      </p:sp>
    </p:spTree>
    <p:extLst>
      <p:ext uri="{BB962C8B-B14F-4D97-AF65-F5344CB8AC3E}">
        <p14:creationId xmlns:p14="http://schemas.microsoft.com/office/powerpoint/2010/main" val="216627074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835"/>
            <a:ext cx="12191999" cy="343686"/>
          </a:xfrm>
          <a:solidFill>
            <a:srgbClr val="66FFFF"/>
          </a:solidFill>
        </p:spPr>
        <p:txBody>
          <a:bodyPr>
            <a:normAutofit fontScale="90000"/>
          </a:bodyPr>
          <a:lstStyle/>
          <a:p>
            <a:pPr algn="ctr"/>
            <a:r>
              <a:rPr lang="en-US" sz="2800" b="1" dirty="0"/>
              <a:t>MARTIN VAN BUREN AT THE HELM</a:t>
            </a:r>
            <a:endParaRPr lang="en-US" sz="2800" b="1" dirty="0"/>
          </a:p>
        </p:txBody>
      </p:sp>
      <p:sp>
        <p:nvSpPr>
          <p:cNvPr id="5" name="TextBox 4"/>
          <p:cNvSpPr txBox="1"/>
          <p:nvPr/>
        </p:nvSpPr>
        <p:spPr>
          <a:xfrm>
            <a:off x="0" y="350521"/>
            <a:ext cx="12191998" cy="954107"/>
          </a:xfrm>
          <a:prstGeom prst="rect">
            <a:avLst/>
          </a:prstGeom>
          <a:solidFill>
            <a:srgbClr val="CCFF66"/>
          </a:solidFill>
        </p:spPr>
        <p:txBody>
          <a:bodyPr wrap="square" rtlCol="0">
            <a:spAutoFit/>
          </a:bodyPr>
          <a:lstStyle/>
          <a:p>
            <a:pPr algn="ctr"/>
            <a:r>
              <a:rPr lang="en-US" sz="2800" dirty="0" smtClean="0"/>
              <a:t>VAN BUREN HAD FOUGHT THE BANKER’S POWER,</a:t>
            </a:r>
          </a:p>
          <a:p>
            <a:pPr algn="ctr"/>
            <a:r>
              <a:rPr lang="en-US" sz="2800" dirty="0" smtClean="0"/>
              <a:t>BUT HE NOR HIS ADVISORS ACHIEVED A FULL CONCEPT OF MONEY</a:t>
            </a:r>
            <a:endParaRPr lang="en-US" sz="2800" dirty="0"/>
          </a:p>
        </p:txBody>
      </p:sp>
      <p:sp>
        <p:nvSpPr>
          <p:cNvPr id="6" name="Content Placeholder 2"/>
          <p:cNvSpPr txBox="1">
            <a:spLocks/>
          </p:cNvSpPr>
          <p:nvPr/>
        </p:nvSpPr>
        <p:spPr>
          <a:xfrm>
            <a:off x="497307" y="2090692"/>
            <a:ext cx="6753724" cy="3684465"/>
          </a:xfrm>
          <a:prstGeom prst="rect">
            <a:avLst/>
          </a:prstGeom>
          <a:solidFill>
            <a:srgbClr val="CCFFCC"/>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dirty="0" smtClean="0"/>
              <a:t>Jackson and Van Buren removed the monetary power from the private bankers … but did not re-establish it in the hands of the nation.</a:t>
            </a:r>
          </a:p>
          <a:p>
            <a:pPr marL="0" indent="0">
              <a:buFont typeface="Arial" panose="020B0604020202020204" pitchFamily="34" charset="0"/>
              <a:buNone/>
            </a:pPr>
            <a:endParaRPr lang="en-US" sz="2400" dirty="0" smtClean="0"/>
          </a:p>
          <a:p>
            <a:pPr marL="0" indent="0">
              <a:buFont typeface="Arial" panose="020B0604020202020204" pitchFamily="34" charset="0"/>
              <a:buNone/>
            </a:pPr>
            <a:r>
              <a:rPr lang="en-US" sz="2400" dirty="0" smtClean="0"/>
              <a:t>“Operating under the commodity theory of money, Van Buren, who truly cared for the Republic, helped to bring on the worst depression the Nation had ever seen, starting in 1837.”             </a:t>
            </a:r>
            <a:r>
              <a:rPr lang="en-US" sz="2000" dirty="0" err="1" smtClean="0"/>
              <a:t>Zarlenga</a:t>
            </a:r>
            <a:r>
              <a:rPr lang="en-US" sz="2000" dirty="0" smtClean="0"/>
              <a:t>, p. 426</a:t>
            </a:r>
            <a:endParaRPr lang="en-US" sz="2000" dirty="0" smtClean="0"/>
          </a:p>
        </p:txBody>
      </p:sp>
      <p:pic>
        <p:nvPicPr>
          <p:cNvPr id="14338" name="Picture 2" descr="http://gdb.voanews.com/215CE9F5-9C1D-4ACD-8C75-7CAE3DB6C08F_mw1024_s_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68078" y="1467392"/>
            <a:ext cx="4223920" cy="539060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5844035" y="6211669"/>
            <a:ext cx="2177071" cy="646331"/>
          </a:xfrm>
          <a:prstGeom prst="rect">
            <a:avLst/>
          </a:prstGeom>
          <a:noFill/>
        </p:spPr>
        <p:txBody>
          <a:bodyPr wrap="none" rtlCol="0">
            <a:spAutoFit/>
          </a:bodyPr>
          <a:lstStyle/>
          <a:p>
            <a:r>
              <a:rPr lang="en-US" b="1" dirty="0" smtClean="0"/>
              <a:t>MARTIN VAN BUREN</a:t>
            </a:r>
          </a:p>
          <a:p>
            <a:r>
              <a:rPr lang="en-US" b="1" dirty="0" smtClean="0"/>
              <a:t>(1782 – 1862)</a:t>
            </a:r>
            <a:endParaRPr lang="en-US" b="1" dirty="0"/>
          </a:p>
        </p:txBody>
      </p:sp>
    </p:spTree>
    <p:extLst>
      <p:ext uri="{BB962C8B-B14F-4D97-AF65-F5344CB8AC3E}">
        <p14:creationId xmlns:p14="http://schemas.microsoft.com/office/powerpoint/2010/main" val="49171136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835"/>
            <a:ext cx="12191999" cy="343686"/>
          </a:xfrm>
          <a:solidFill>
            <a:srgbClr val="66FFFF"/>
          </a:solidFill>
        </p:spPr>
        <p:txBody>
          <a:bodyPr>
            <a:normAutofit fontScale="90000"/>
          </a:bodyPr>
          <a:lstStyle/>
          <a:p>
            <a:pPr algn="ctr"/>
            <a:r>
              <a:rPr lang="en-US" sz="2800" b="1" dirty="0"/>
              <a:t>MARTIN VAN BUREN AT THE HELM</a:t>
            </a:r>
            <a:endParaRPr lang="en-US" sz="2800" b="1" dirty="0"/>
          </a:p>
        </p:txBody>
      </p:sp>
      <p:sp>
        <p:nvSpPr>
          <p:cNvPr id="3" name="Content Placeholder 2"/>
          <p:cNvSpPr>
            <a:spLocks noGrp="1"/>
          </p:cNvSpPr>
          <p:nvPr>
            <p:ph idx="1"/>
          </p:nvPr>
        </p:nvSpPr>
        <p:spPr>
          <a:xfrm>
            <a:off x="0" y="1746817"/>
            <a:ext cx="12192000" cy="4670026"/>
          </a:xfrm>
        </p:spPr>
        <p:txBody>
          <a:bodyPr>
            <a:normAutofit/>
          </a:bodyPr>
          <a:lstStyle/>
          <a:p>
            <a:pPr marL="0" indent="0">
              <a:spcBef>
                <a:spcPts val="0"/>
              </a:spcBef>
              <a:buNone/>
            </a:pPr>
            <a:r>
              <a:rPr lang="en-US" sz="2400" dirty="0" smtClean="0"/>
              <a:t>The state banks had issued the following circulating notes from 1830 to 1837:</a:t>
            </a:r>
          </a:p>
          <a:p>
            <a:pPr marL="0" indent="0">
              <a:spcBef>
                <a:spcPts val="0"/>
              </a:spcBef>
              <a:buNone/>
            </a:pPr>
            <a:r>
              <a:rPr lang="en-US" sz="2400" dirty="0"/>
              <a:t> </a:t>
            </a:r>
            <a:r>
              <a:rPr lang="en-US" sz="2400" dirty="0" smtClean="0"/>
              <a:t>                                1830     $61 million</a:t>
            </a:r>
          </a:p>
          <a:p>
            <a:pPr marL="0" indent="0">
              <a:spcBef>
                <a:spcPts val="0"/>
              </a:spcBef>
              <a:buNone/>
            </a:pPr>
            <a:r>
              <a:rPr lang="en-US" sz="2400" dirty="0"/>
              <a:t>	</a:t>
            </a:r>
            <a:r>
              <a:rPr lang="en-US" sz="2400" dirty="0" smtClean="0"/>
              <a:t>                    1837   $149 million</a:t>
            </a:r>
          </a:p>
          <a:p>
            <a:pPr marL="0" indent="0">
              <a:spcBef>
                <a:spcPts val="0"/>
              </a:spcBef>
              <a:buNone/>
            </a:pPr>
            <a:endParaRPr lang="en-US" sz="2400" dirty="0" smtClean="0"/>
          </a:p>
          <a:p>
            <a:pPr marL="0" indent="0">
              <a:buNone/>
            </a:pPr>
            <a:r>
              <a:rPr lang="en-US" sz="2400" u="sng" dirty="0" smtClean="0">
                <a:solidFill>
                  <a:srgbClr val="0070C0"/>
                </a:solidFill>
              </a:rPr>
              <a:t>Beginning December, 1836 – the government moved toward making and receiving all payments in coinage, or truly convertible bank notes, starting with subscriptions for public lands.   Once the state bank notes were no longer accepted by the government, their circulation was cut back dramatically.   This caused a huge deflation.  </a:t>
            </a:r>
          </a:p>
          <a:p>
            <a:pPr marL="0" indent="0">
              <a:buNone/>
            </a:pPr>
            <a:endParaRPr lang="en-US" sz="2400" u="sng" dirty="0" smtClean="0"/>
          </a:p>
          <a:p>
            <a:pPr marL="0" indent="0">
              <a:buNone/>
            </a:pPr>
            <a:r>
              <a:rPr lang="en-US" sz="2400" dirty="0" smtClean="0"/>
              <a:t>The state bank notes, not backed by specie, fluctuated and depreciated:</a:t>
            </a:r>
          </a:p>
          <a:p>
            <a:pPr marL="0" indent="0">
              <a:spcBef>
                <a:spcPts val="0"/>
              </a:spcBef>
              <a:buNone/>
            </a:pPr>
            <a:r>
              <a:rPr lang="en-US" sz="2400" dirty="0"/>
              <a:t> </a:t>
            </a:r>
            <a:r>
              <a:rPr lang="en-US" sz="2400" dirty="0" smtClean="0"/>
              <a:t>                                 1837   $149 million</a:t>
            </a:r>
          </a:p>
          <a:p>
            <a:pPr marL="0" indent="0">
              <a:spcBef>
                <a:spcPts val="0"/>
              </a:spcBef>
              <a:buNone/>
            </a:pPr>
            <a:r>
              <a:rPr lang="en-US" sz="2400" dirty="0"/>
              <a:t> </a:t>
            </a:r>
            <a:r>
              <a:rPr lang="en-US" sz="2400" dirty="0" smtClean="0"/>
              <a:t>                                 1843       58 million</a:t>
            </a:r>
            <a:endParaRPr lang="en-US" sz="2400" dirty="0" smtClean="0"/>
          </a:p>
        </p:txBody>
      </p:sp>
      <p:sp>
        <p:nvSpPr>
          <p:cNvPr id="5" name="TextBox 4"/>
          <p:cNvSpPr txBox="1"/>
          <p:nvPr/>
        </p:nvSpPr>
        <p:spPr>
          <a:xfrm>
            <a:off x="2" y="891805"/>
            <a:ext cx="12191998" cy="523220"/>
          </a:xfrm>
          <a:prstGeom prst="rect">
            <a:avLst/>
          </a:prstGeom>
          <a:solidFill>
            <a:srgbClr val="CCFF66"/>
          </a:solidFill>
        </p:spPr>
        <p:txBody>
          <a:bodyPr wrap="square" rtlCol="0">
            <a:spAutoFit/>
          </a:bodyPr>
          <a:lstStyle/>
          <a:p>
            <a:pPr algn="ctr"/>
            <a:r>
              <a:rPr lang="en-US" sz="2800" dirty="0" smtClean="0"/>
              <a:t>BAD AS STATE BANK NOTES WERE, THEY STILL FUNCTIONED AS MONEY</a:t>
            </a:r>
            <a:endParaRPr lang="en-US" sz="2800" dirty="0"/>
          </a:p>
        </p:txBody>
      </p:sp>
      <p:sp>
        <p:nvSpPr>
          <p:cNvPr id="4" name="TextBox 3"/>
          <p:cNvSpPr txBox="1"/>
          <p:nvPr/>
        </p:nvSpPr>
        <p:spPr>
          <a:xfrm>
            <a:off x="0" y="359553"/>
            <a:ext cx="12191998" cy="523220"/>
          </a:xfrm>
          <a:prstGeom prst="rect">
            <a:avLst/>
          </a:prstGeom>
          <a:solidFill>
            <a:srgbClr val="FF66FF"/>
          </a:solidFill>
        </p:spPr>
        <p:txBody>
          <a:bodyPr wrap="square" rtlCol="0">
            <a:spAutoFit/>
          </a:bodyPr>
          <a:lstStyle/>
          <a:p>
            <a:pPr algn="ctr"/>
            <a:r>
              <a:rPr lang="en-US" sz="2800" dirty="0" smtClean="0"/>
              <a:t>VAN BUREN IMPLEMENTS GOLD/SILVER STANDARD IN GOVERNMENT PAYMENTS</a:t>
            </a:r>
            <a:endParaRPr lang="en-US" sz="2800" dirty="0"/>
          </a:p>
        </p:txBody>
      </p:sp>
    </p:spTree>
    <p:extLst>
      <p:ext uri="{BB962C8B-B14F-4D97-AF65-F5344CB8AC3E}">
        <p14:creationId xmlns:p14="http://schemas.microsoft.com/office/powerpoint/2010/main" val="9496946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835"/>
            <a:ext cx="12191999" cy="343686"/>
          </a:xfrm>
          <a:solidFill>
            <a:srgbClr val="66FFFF"/>
          </a:solidFill>
        </p:spPr>
        <p:txBody>
          <a:bodyPr>
            <a:normAutofit fontScale="90000"/>
          </a:bodyPr>
          <a:lstStyle/>
          <a:p>
            <a:pPr algn="ctr"/>
            <a:r>
              <a:rPr lang="en-US" sz="2800" b="1" dirty="0"/>
              <a:t>MARTIN VAN BUREN AT THE HELM</a:t>
            </a:r>
            <a:endParaRPr lang="en-US" sz="2800" b="1" dirty="0"/>
          </a:p>
        </p:txBody>
      </p:sp>
      <p:sp>
        <p:nvSpPr>
          <p:cNvPr id="3" name="Content Placeholder 2"/>
          <p:cNvSpPr>
            <a:spLocks noGrp="1"/>
          </p:cNvSpPr>
          <p:nvPr>
            <p:ph idx="1"/>
          </p:nvPr>
        </p:nvSpPr>
        <p:spPr>
          <a:xfrm>
            <a:off x="397787" y="1340537"/>
            <a:ext cx="11396421" cy="5104927"/>
          </a:xfrm>
        </p:spPr>
        <p:txBody>
          <a:bodyPr>
            <a:normAutofit/>
          </a:bodyPr>
          <a:lstStyle/>
          <a:p>
            <a:pPr marL="0" indent="0">
              <a:buNone/>
            </a:pPr>
            <a:r>
              <a:rPr lang="en-US" sz="2400" b="1" dirty="0" smtClean="0"/>
              <a:t>FARMERS LOST FARMS.</a:t>
            </a:r>
          </a:p>
          <a:p>
            <a:pPr marL="0" indent="0">
              <a:buNone/>
            </a:pPr>
            <a:endParaRPr lang="en-US" sz="2400" b="1" dirty="0"/>
          </a:p>
          <a:p>
            <a:pPr marL="0" indent="0">
              <a:buNone/>
            </a:pPr>
            <a:endParaRPr lang="en-US" sz="2400" b="1" dirty="0" smtClean="0"/>
          </a:p>
          <a:p>
            <a:pPr marL="0" indent="0">
              <a:buNone/>
            </a:pPr>
            <a:endParaRPr lang="en-US" sz="2400" b="1" dirty="0"/>
          </a:p>
          <a:p>
            <a:pPr marL="0" indent="0">
              <a:buNone/>
            </a:pPr>
            <a:endParaRPr lang="en-US" sz="2400" b="1" dirty="0" smtClean="0"/>
          </a:p>
          <a:p>
            <a:pPr marL="0" indent="0">
              <a:buNone/>
            </a:pPr>
            <a:r>
              <a:rPr lang="en-US" sz="2400" b="1" dirty="0" smtClean="0"/>
              <a:t>FACTORIES CLOSED.</a:t>
            </a:r>
            <a:endParaRPr lang="en-US" sz="2400" b="1" dirty="0" smtClean="0"/>
          </a:p>
        </p:txBody>
      </p:sp>
      <p:sp>
        <p:nvSpPr>
          <p:cNvPr id="4" name="TextBox 3"/>
          <p:cNvSpPr txBox="1"/>
          <p:nvPr/>
        </p:nvSpPr>
        <p:spPr>
          <a:xfrm>
            <a:off x="0" y="350521"/>
            <a:ext cx="12191998" cy="646331"/>
          </a:xfrm>
          <a:prstGeom prst="rect">
            <a:avLst/>
          </a:prstGeom>
          <a:solidFill>
            <a:srgbClr val="FF66FF"/>
          </a:solidFill>
        </p:spPr>
        <p:txBody>
          <a:bodyPr wrap="square" rtlCol="0">
            <a:spAutoFit/>
          </a:bodyPr>
          <a:lstStyle/>
          <a:p>
            <a:pPr algn="ctr"/>
            <a:r>
              <a:rPr lang="en-US" sz="3600" dirty="0" smtClean="0"/>
              <a:t>THIS GOLD AND SILVER STANDARD FAILED.</a:t>
            </a:r>
            <a:endParaRPr lang="en-US" sz="3600" dirty="0"/>
          </a:p>
        </p:txBody>
      </p:sp>
      <p:pic>
        <p:nvPicPr>
          <p:cNvPr id="15362" name="Picture 2" descr="http://media.gazettextra.com/img/photos/2013/01/24/0125farmsalea21571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3427" y="1122863"/>
            <a:ext cx="3662447" cy="2528167"/>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http://ts3.mm.bing.net/th?id=HN.607996734585114378&amp;pid=15.1&amp;H=198&amp;W=16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35406" y="1122862"/>
            <a:ext cx="2058236" cy="2547067"/>
          </a:xfrm>
          <a:prstGeom prst="rect">
            <a:avLst/>
          </a:prstGeom>
          <a:noFill/>
          <a:extLst>
            <a:ext uri="{909E8E84-426E-40DD-AFC4-6F175D3DCCD1}">
              <a14:hiddenFill xmlns:a14="http://schemas.microsoft.com/office/drawing/2010/main">
                <a:solidFill>
                  <a:srgbClr val="FFFFFF"/>
                </a:solidFill>
              </a14:hiddenFill>
            </a:ext>
          </a:extLst>
        </p:spPr>
      </p:pic>
      <p:pic>
        <p:nvPicPr>
          <p:cNvPr id="15366" name="Picture 6" descr="http://thumbs.dreamstime.com/z/collapsed-factory-old-abandoned-rubble-debris-ruins-ancient-industrial-building-hdr-image-3201297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70693" y="4066859"/>
            <a:ext cx="3787662" cy="27911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504370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835"/>
            <a:ext cx="12191999" cy="343686"/>
          </a:xfrm>
          <a:solidFill>
            <a:srgbClr val="66FFFF"/>
          </a:solidFill>
        </p:spPr>
        <p:txBody>
          <a:bodyPr>
            <a:normAutofit fontScale="90000"/>
          </a:bodyPr>
          <a:lstStyle/>
          <a:p>
            <a:pPr algn="ctr"/>
            <a:r>
              <a:rPr lang="en-US" sz="2800" b="1" dirty="0"/>
              <a:t>MARTIN VAN BUREN AT THE HELM</a:t>
            </a:r>
            <a:endParaRPr lang="en-US" sz="2800" b="1" dirty="0"/>
          </a:p>
        </p:txBody>
      </p:sp>
      <p:sp>
        <p:nvSpPr>
          <p:cNvPr id="3" name="Content Placeholder 2"/>
          <p:cNvSpPr>
            <a:spLocks noGrp="1"/>
          </p:cNvSpPr>
          <p:nvPr>
            <p:ph idx="1"/>
          </p:nvPr>
        </p:nvSpPr>
        <p:spPr>
          <a:xfrm>
            <a:off x="237366" y="1217427"/>
            <a:ext cx="11396421" cy="4969591"/>
          </a:xfrm>
        </p:spPr>
        <p:txBody>
          <a:bodyPr>
            <a:normAutofit/>
          </a:bodyPr>
          <a:lstStyle/>
          <a:p>
            <a:pPr marL="0" indent="0">
              <a:buNone/>
            </a:pPr>
            <a:r>
              <a:rPr lang="en-US" sz="2400" b="1" dirty="0" smtClean="0"/>
              <a:t>The last time the government had issued its own notes was 22 years ago under Madison.</a:t>
            </a:r>
          </a:p>
          <a:p>
            <a:pPr marL="0" indent="0">
              <a:buNone/>
            </a:pPr>
            <a:endParaRPr lang="en-US" sz="2400" b="1" dirty="0"/>
          </a:p>
          <a:p>
            <a:pPr marL="0" indent="0">
              <a:buNone/>
            </a:pPr>
            <a:r>
              <a:rPr lang="en-US" sz="2400" b="1" dirty="0" smtClean="0"/>
              <a:t>Congress authorized the issue of $10 million.</a:t>
            </a:r>
          </a:p>
          <a:p>
            <a:pPr lvl="1">
              <a:buFont typeface="Wingdings" panose="05000000000000000000" pitchFamily="2" charset="2"/>
              <a:buChar char="ü"/>
            </a:pPr>
            <a:r>
              <a:rPr lang="en-US" sz="2000" b="1" dirty="0"/>
              <a:t> </a:t>
            </a:r>
            <a:r>
              <a:rPr lang="en-US" sz="2000" b="1" dirty="0" smtClean="0"/>
              <a:t>denominated over $50</a:t>
            </a:r>
          </a:p>
          <a:p>
            <a:pPr lvl="1">
              <a:buFont typeface="Wingdings" panose="05000000000000000000" pitchFamily="2" charset="2"/>
              <a:buChar char="ü"/>
            </a:pPr>
            <a:r>
              <a:rPr lang="en-US" sz="2000" b="1" dirty="0"/>
              <a:t> </a:t>
            </a:r>
            <a:r>
              <a:rPr lang="en-US" sz="2000" b="1" dirty="0" smtClean="0"/>
              <a:t>paid 0.1% to 5% interest</a:t>
            </a:r>
          </a:p>
          <a:p>
            <a:pPr lvl="1">
              <a:buFont typeface="Wingdings" panose="05000000000000000000" pitchFamily="2" charset="2"/>
              <a:buChar char="ü"/>
            </a:pPr>
            <a:r>
              <a:rPr lang="en-US" sz="2000" b="1" dirty="0" smtClean="0"/>
              <a:t>transferable only by </a:t>
            </a:r>
            <a:r>
              <a:rPr lang="en-US" sz="2000" b="1" dirty="0" err="1" smtClean="0"/>
              <a:t>assignmet</a:t>
            </a:r>
            <a:endParaRPr lang="en-US" sz="2000" b="1" dirty="0" smtClean="0"/>
          </a:p>
          <a:p>
            <a:pPr lvl="1">
              <a:buFont typeface="Wingdings" panose="05000000000000000000" pitchFamily="2" charset="2"/>
              <a:buChar char="ü"/>
            </a:pPr>
            <a:r>
              <a:rPr lang="en-US" sz="2000" b="1" dirty="0" smtClean="0"/>
              <a:t>to be redeemed in a year</a:t>
            </a:r>
          </a:p>
          <a:p>
            <a:pPr lvl="1">
              <a:buFont typeface="Wingdings" panose="05000000000000000000" pitchFamily="2" charset="2"/>
              <a:buChar char="ü"/>
            </a:pPr>
            <a:endParaRPr lang="en-US" sz="2000" b="1" dirty="0"/>
          </a:p>
          <a:p>
            <a:pPr marL="0" indent="0">
              <a:buNone/>
            </a:pPr>
            <a:r>
              <a:rPr lang="en-US" b="1" dirty="0" smtClean="0"/>
              <a:t>They functioned excellently as money.  1837-38:  60% of government revenue collected in them.</a:t>
            </a:r>
          </a:p>
          <a:p>
            <a:pPr marL="0" indent="0">
              <a:buNone/>
            </a:pPr>
            <a:endParaRPr lang="en-US" b="1" dirty="0"/>
          </a:p>
          <a:p>
            <a:pPr marL="0" indent="0">
              <a:buNone/>
            </a:pPr>
            <a:r>
              <a:rPr lang="en-US" b="1" dirty="0" smtClean="0"/>
              <a:t>Congress authorized their re-issuance every year up to 1843.</a:t>
            </a:r>
            <a:endParaRPr lang="en-US" b="1" dirty="0" smtClean="0"/>
          </a:p>
        </p:txBody>
      </p:sp>
      <p:sp>
        <p:nvSpPr>
          <p:cNvPr id="4" name="TextBox 3"/>
          <p:cNvSpPr txBox="1"/>
          <p:nvPr/>
        </p:nvSpPr>
        <p:spPr>
          <a:xfrm>
            <a:off x="19013" y="350521"/>
            <a:ext cx="12153968" cy="523220"/>
          </a:xfrm>
          <a:prstGeom prst="rect">
            <a:avLst/>
          </a:prstGeom>
          <a:solidFill>
            <a:srgbClr val="FFCCFF"/>
          </a:solidFill>
        </p:spPr>
        <p:txBody>
          <a:bodyPr wrap="none" rtlCol="0">
            <a:spAutoFit/>
          </a:bodyPr>
          <a:lstStyle/>
          <a:p>
            <a:r>
              <a:rPr lang="en-US" sz="2800" dirty="0" smtClean="0"/>
              <a:t>1837:  VAN BUREN ALLEVIATES DEFLATION – ISSUES GOVERNMENT PAPER MONEY</a:t>
            </a:r>
            <a:endParaRPr lang="en-US" sz="2800" dirty="0"/>
          </a:p>
        </p:txBody>
      </p:sp>
    </p:spTree>
    <p:extLst>
      <p:ext uri="{BB962C8B-B14F-4D97-AF65-F5344CB8AC3E}">
        <p14:creationId xmlns:p14="http://schemas.microsoft.com/office/powerpoint/2010/main" val="327994729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835"/>
            <a:ext cx="12191999" cy="343686"/>
          </a:xfrm>
          <a:solidFill>
            <a:srgbClr val="66FFFF"/>
          </a:solidFill>
        </p:spPr>
        <p:txBody>
          <a:bodyPr>
            <a:normAutofit fontScale="90000"/>
          </a:bodyPr>
          <a:lstStyle/>
          <a:p>
            <a:pPr algn="ctr"/>
            <a:r>
              <a:rPr lang="en-US" sz="2800" b="1" dirty="0"/>
              <a:t>MARTIN VAN BUREN AT THE HELM</a:t>
            </a:r>
            <a:endParaRPr lang="en-US" sz="2800" b="1" dirty="0"/>
          </a:p>
        </p:txBody>
      </p:sp>
      <p:sp>
        <p:nvSpPr>
          <p:cNvPr id="3" name="Content Placeholder 2"/>
          <p:cNvSpPr>
            <a:spLocks noGrp="1"/>
          </p:cNvSpPr>
          <p:nvPr>
            <p:ph idx="1"/>
          </p:nvPr>
        </p:nvSpPr>
        <p:spPr>
          <a:xfrm>
            <a:off x="397787" y="1525203"/>
            <a:ext cx="11396421" cy="4920261"/>
          </a:xfrm>
        </p:spPr>
        <p:txBody>
          <a:bodyPr>
            <a:normAutofit/>
          </a:bodyPr>
          <a:lstStyle/>
          <a:p>
            <a:pPr marL="0" indent="0">
              <a:buNone/>
            </a:pPr>
            <a:endParaRPr lang="en-US" sz="2400" dirty="0" smtClean="0"/>
          </a:p>
          <a:p>
            <a:pPr marL="0" indent="0">
              <a:buNone/>
            </a:pPr>
            <a:endParaRPr lang="en-US" sz="2400" dirty="0"/>
          </a:p>
          <a:p>
            <a:pPr marL="0" indent="0">
              <a:buNone/>
            </a:pPr>
            <a:endParaRPr lang="en-US" sz="2400" dirty="0" smtClean="0"/>
          </a:p>
          <a:p>
            <a:pPr marL="0" indent="0">
              <a:buNone/>
            </a:pPr>
            <a:endParaRPr lang="en-US" sz="2400" dirty="0"/>
          </a:p>
          <a:p>
            <a:pPr marL="0" indent="0">
              <a:buNone/>
            </a:pPr>
            <a:endParaRPr lang="en-US" sz="2400" dirty="0" smtClean="0"/>
          </a:p>
        </p:txBody>
      </p:sp>
      <p:sp>
        <p:nvSpPr>
          <p:cNvPr id="4" name="TextBox 3"/>
          <p:cNvSpPr txBox="1"/>
          <p:nvPr/>
        </p:nvSpPr>
        <p:spPr>
          <a:xfrm>
            <a:off x="378479" y="2227447"/>
            <a:ext cx="11396420" cy="1938992"/>
          </a:xfrm>
          <a:prstGeom prst="rect">
            <a:avLst/>
          </a:prstGeom>
          <a:solidFill>
            <a:schemeClr val="accent2">
              <a:lumMod val="20000"/>
              <a:lumOff val="80000"/>
            </a:schemeClr>
          </a:solidFill>
        </p:spPr>
        <p:txBody>
          <a:bodyPr wrap="square" rtlCol="0">
            <a:spAutoFit/>
          </a:bodyPr>
          <a:lstStyle/>
          <a:p>
            <a:pPr algn="ctr"/>
            <a:r>
              <a:rPr lang="en-US" sz="4000" b="1" dirty="0" smtClean="0"/>
              <a:t>From 1787 to 1863,</a:t>
            </a:r>
          </a:p>
          <a:p>
            <a:pPr algn="ctr"/>
            <a:r>
              <a:rPr lang="en-US" sz="4000" b="1" dirty="0" smtClean="0"/>
              <a:t>the U.S. Government handled its money power well,</a:t>
            </a:r>
          </a:p>
          <a:p>
            <a:pPr algn="ctr"/>
            <a:r>
              <a:rPr lang="en-US" sz="4000" b="1" dirty="0" smtClean="0"/>
              <a:t>issuing notes in an orderly, responsible manner.</a:t>
            </a:r>
            <a:endParaRPr lang="en-US" sz="4000" b="1" dirty="0"/>
          </a:p>
        </p:txBody>
      </p:sp>
    </p:spTree>
    <p:extLst>
      <p:ext uri="{BB962C8B-B14F-4D97-AF65-F5344CB8AC3E}">
        <p14:creationId xmlns:p14="http://schemas.microsoft.com/office/powerpoint/2010/main" val="113769446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835"/>
            <a:ext cx="12191999" cy="343686"/>
          </a:xfrm>
          <a:solidFill>
            <a:srgbClr val="66FFFF"/>
          </a:solidFill>
        </p:spPr>
        <p:txBody>
          <a:bodyPr>
            <a:normAutofit fontScale="90000"/>
          </a:bodyPr>
          <a:lstStyle/>
          <a:p>
            <a:pPr algn="ctr"/>
            <a:r>
              <a:rPr lang="en-US" sz="2800" b="1" dirty="0"/>
              <a:t>MARTIN VAN BUREN AT THE HELM</a:t>
            </a:r>
            <a:endParaRPr lang="en-US" sz="2800" b="1" dirty="0"/>
          </a:p>
        </p:txBody>
      </p:sp>
      <p:sp>
        <p:nvSpPr>
          <p:cNvPr id="3" name="Content Placeholder 2"/>
          <p:cNvSpPr>
            <a:spLocks noGrp="1"/>
          </p:cNvSpPr>
          <p:nvPr>
            <p:ph idx="1"/>
          </p:nvPr>
        </p:nvSpPr>
        <p:spPr>
          <a:xfrm>
            <a:off x="397787" y="1525203"/>
            <a:ext cx="11396421" cy="4920261"/>
          </a:xfrm>
        </p:spPr>
        <p:txBody>
          <a:bodyPr>
            <a:normAutofit/>
          </a:bodyPr>
          <a:lstStyle/>
          <a:p>
            <a:pPr marL="0" indent="0">
              <a:buNone/>
            </a:pPr>
            <a:endParaRPr lang="en-US" sz="2400" dirty="0" smtClean="0"/>
          </a:p>
          <a:p>
            <a:pPr marL="0" indent="0">
              <a:buNone/>
            </a:pPr>
            <a:endParaRPr lang="en-US" sz="2400" dirty="0"/>
          </a:p>
          <a:p>
            <a:pPr marL="0" indent="0">
              <a:buNone/>
            </a:pPr>
            <a:endParaRPr lang="en-US" sz="2400" dirty="0" smtClean="0"/>
          </a:p>
          <a:p>
            <a:pPr marL="0" indent="0">
              <a:buNone/>
            </a:pPr>
            <a:endParaRPr lang="en-US" sz="2400" dirty="0"/>
          </a:p>
          <a:p>
            <a:pPr marL="0" indent="0">
              <a:buNone/>
            </a:pPr>
            <a:endParaRPr lang="en-US" sz="2400" dirty="0" smtClean="0"/>
          </a:p>
        </p:txBody>
      </p:sp>
      <p:sp>
        <p:nvSpPr>
          <p:cNvPr id="4" name="TextBox 3"/>
          <p:cNvSpPr txBox="1"/>
          <p:nvPr/>
        </p:nvSpPr>
        <p:spPr>
          <a:xfrm>
            <a:off x="2310062" y="2195363"/>
            <a:ext cx="8614611" cy="1200329"/>
          </a:xfrm>
          <a:prstGeom prst="rect">
            <a:avLst/>
          </a:prstGeom>
          <a:solidFill>
            <a:schemeClr val="accent2">
              <a:lumMod val="20000"/>
              <a:lumOff val="80000"/>
            </a:schemeClr>
          </a:solidFill>
        </p:spPr>
        <p:txBody>
          <a:bodyPr wrap="square" rtlCol="0">
            <a:spAutoFit/>
          </a:bodyPr>
          <a:lstStyle/>
          <a:p>
            <a:pPr algn="ctr"/>
            <a:r>
              <a:rPr lang="en-US" sz="2400" b="1" dirty="0" smtClean="0"/>
              <a:t>1840:  VAN BUREN ORGANIZES INDEPENDENT TREASURY SYSTEM:</a:t>
            </a:r>
          </a:p>
          <a:p>
            <a:pPr algn="ctr"/>
            <a:r>
              <a:rPr lang="en-US" sz="2400" b="1" dirty="0" smtClean="0"/>
              <a:t>ORGANIZES 15 SUB-BRANCHES OF TREASURY </a:t>
            </a:r>
          </a:p>
          <a:p>
            <a:pPr algn="ctr"/>
            <a:r>
              <a:rPr lang="en-US" sz="2400" b="1" dirty="0" smtClean="0"/>
              <a:t>TO HOLD/HANDLE GOVERNMENT MONEY</a:t>
            </a:r>
            <a:endParaRPr lang="en-US" sz="2400" b="1" dirty="0"/>
          </a:p>
        </p:txBody>
      </p:sp>
    </p:spTree>
    <p:extLst>
      <p:ext uri="{BB962C8B-B14F-4D97-AF65-F5344CB8AC3E}">
        <p14:creationId xmlns:p14="http://schemas.microsoft.com/office/powerpoint/2010/main" val="358121065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35471" y="1456841"/>
            <a:ext cx="1406154" cy="707886"/>
          </a:xfrm>
          <a:prstGeom prst="rect">
            <a:avLst/>
          </a:prstGeom>
          <a:noFill/>
        </p:spPr>
        <p:txBody>
          <a:bodyPr wrap="none" rtlCol="0">
            <a:spAutoFit/>
          </a:bodyPr>
          <a:lstStyle/>
          <a:p>
            <a:r>
              <a:rPr lang="en-US" sz="4000" dirty="0" smtClean="0"/>
              <a:t>Q &amp; A</a:t>
            </a:r>
            <a:endParaRPr lang="en-US" sz="4000" dirty="0"/>
          </a:p>
        </p:txBody>
      </p:sp>
      <p:sp>
        <p:nvSpPr>
          <p:cNvPr id="4" name="TextBox 3"/>
          <p:cNvSpPr txBox="1"/>
          <p:nvPr/>
        </p:nvSpPr>
        <p:spPr>
          <a:xfrm>
            <a:off x="1782305" y="3316637"/>
            <a:ext cx="7784632" cy="1200329"/>
          </a:xfrm>
          <a:prstGeom prst="rect">
            <a:avLst/>
          </a:prstGeom>
          <a:noFill/>
        </p:spPr>
        <p:txBody>
          <a:bodyPr wrap="none" rtlCol="0">
            <a:spAutoFit/>
          </a:bodyPr>
          <a:lstStyle/>
          <a:p>
            <a:pPr algn="ctr"/>
            <a:r>
              <a:rPr lang="en-US" dirty="0" smtClean="0"/>
              <a:t>WILL DECKER’S CONCLUSION:   </a:t>
            </a:r>
          </a:p>
          <a:p>
            <a:endParaRPr lang="en-US" dirty="0"/>
          </a:p>
          <a:p>
            <a:pPr algn="ctr"/>
            <a:r>
              <a:rPr lang="en-US" b="1" dirty="0" smtClean="0"/>
              <a:t>THE CONTROL OF MONEY -- WITHOUT CONTROL FROM THE PUBLIC -- LEADS TO</a:t>
            </a:r>
          </a:p>
          <a:p>
            <a:pPr algn="ctr"/>
            <a:r>
              <a:rPr lang="en-US" dirty="0" smtClean="0">
                <a:solidFill>
                  <a:srgbClr val="0070C0"/>
                </a:solidFill>
              </a:rPr>
              <a:t>CORRUPTION … USURPATION …  SLAVERY. </a:t>
            </a:r>
            <a:endParaRPr lang="en-US" dirty="0">
              <a:solidFill>
                <a:srgbClr val="0070C0"/>
              </a:solidFill>
            </a:endParaRPr>
          </a:p>
        </p:txBody>
      </p:sp>
    </p:spTree>
    <p:extLst>
      <p:ext uri="{BB962C8B-B14F-4D97-AF65-F5344CB8AC3E}">
        <p14:creationId xmlns:p14="http://schemas.microsoft.com/office/powerpoint/2010/main" val="3162013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Callout 6"/>
          <p:cNvSpPr/>
          <p:nvPr/>
        </p:nvSpPr>
        <p:spPr>
          <a:xfrm>
            <a:off x="802105" y="3536065"/>
            <a:ext cx="7379369" cy="2915909"/>
          </a:xfrm>
          <a:prstGeom prst="wedgeEllipseCallout">
            <a:avLst>
              <a:gd name="adj1" fmla="val 70037"/>
              <a:gd name="adj2" fmla="val 5284"/>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 y="350521"/>
            <a:ext cx="12191999" cy="2841858"/>
          </a:xfrm>
          <a:solidFill>
            <a:srgbClr val="CCFF66"/>
          </a:solidFill>
        </p:spPr>
        <p:txBody>
          <a:bodyPr>
            <a:normAutofit lnSpcReduction="10000"/>
          </a:bodyPr>
          <a:lstStyle/>
          <a:p>
            <a:pPr marL="0" indent="0" algn="ctr">
              <a:buNone/>
            </a:pPr>
            <a:r>
              <a:rPr lang="en-US" sz="2400" b="1" dirty="0" smtClean="0"/>
              <a:t>Each bank had been chartered by the state’s legislature, but the management was private.</a:t>
            </a:r>
          </a:p>
          <a:p>
            <a:pPr marL="0" indent="0">
              <a:buNone/>
            </a:pPr>
            <a:r>
              <a:rPr lang="en-US" sz="2400" dirty="0" smtClean="0"/>
              <a:t>How the public viewed ‘the Bank’:    “The jaundiced view was that private interests had wormed their way into official favor and usurped privileges they should not have.  The realistic view was that the community, whether shrewdly or not, had adapted private initiative and wealth to public purposes, granting privileges and exacting duties in return… To the agrarians, the multiplication of bank charters was an extension of privilege rather than a division of it.”  Bray Hammond, p. 67</a:t>
            </a:r>
          </a:p>
          <a:p>
            <a:pPr marL="0" indent="0">
              <a:buNone/>
            </a:pPr>
            <a:r>
              <a:rPr lang="en-US" sz="2400" dirty="0" smtClean="0"/>
              <a:t>Alexander Hamilton’s definition of a bank to President Washington in 1791 -  Hammond, p. 69:</a:t>
            </a:r>
          </a:p>
          <a:p>
            <a:endParaRPr lang="en-US" dirty="0" smtClean="0"/>
          </a:p>
        </p:txBody>
      </p:sp>
      <p:pic>
        <p:nvPicPr>
          <p:cNvPr id="3074" name="Picture 2" descr="http://ts2.mm.bing.net/th?id=HN.608043085868434525&amp;pid=15.1&amp;H=191&amp;W=16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00718" y="3167782"/>
            <a:ext cx="3091280" cy="369021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700211" y="6272463"/>
            <a:ext cx="1204753" cy="369332"/>
          </a:xfrm>
          <a:prstGeom prst="rect">
            <a:avLst/>
          </a:prstGeom>
          <a:noFill/>
        </p:spPr>
        <p:txBody>
          <a:bodyPr wrap="none" rtlCol="0">
            <a:spAutoFit/>
          </a:bodyPr>
          <a:lstStyle/>
          <a:p>
            <a:r>
              <a:rPr lang="en-US" dirty="0" smtClean="0"/>
              <a:t>HAMILTON</a:t>
            </a:r>
            <a:endParaRPr lang="en-US" dirty="0"/>
          </a:p>
        </p:txBody>
      </p:sp>
      <p:sp>
        <p:nvSpPr>
          <p:cNvPr id="6" name="TextBox 5"/>
          <p:cNvSpPr txBox="1"/>
          <p:nvPr/>
        </p:nvSpPr>
        <p:spPr>
          <a:xfrm>
            <a:off x="2101517" y="3762925"/>
            <a:ext cx="5374105" cy="1938992"/>
          </a:xfrm>
          <a:prstGeom prst="rect">
            <a:avLst/>
          </a:prstGeom>
          <a:noFill/>
        </p:spPr>
        <p:txBody>
          <a:bodyPr wrap="square" rtlCol="0">
            <a:spAutoFit/>
          </a:bodyPr>
          <a:lstStyle/>
          <a:p>
            <a:r>
              <a:rPr lang="en-US" sz="2400" dirty="0"/>
              <a:t>“</a:t>
            </a:r>
            <a:r>
              <a:rPr lang="en-US" sz="2400" u="sng" dirty="0"/>
              <a:t>For the simplest and most precise idea of a bank is a deposit of coin or other property as a fund for circulating a credit upon it which is to answer the purpose of money</a:t>
            </a:r>
            <a:r>
              <a:rPr lang="en-US" sz="2400" dirty="0"/>
              <a:t>.”</a:t>
            </a:r>
          </a:p>
        </p:txBody>
      </p:sp>
      <p:sp>
        <p:nvSpPr>
          <p:cNvPr id="9" name="Title 1"/>
          <p:cNvSpPr txBox="1">
            <a:spLocks/>
          </p:cNvSpPr>
          <p:nvPr/>
        </p:nvSpPr>
        <p:spPr>
          <a:xfrm>
            <a:off x="1" y="21439"/>
            <a:ext cx="12191999" cy="343686"/>
          </a:xfrm>
          <a:prstGeom prst="rect">
            <a:avLst/>
          </a:prstGeom>
          <a:solidFill>
            <a:srgbClr val="FFFF00"/>
          </a:solidFill>
        </p:spPr>
        <p:txBody>
          <a:bodyPr vert="horz" lIns="91440" tIns="45720" rIns="91440" bIns="45720" rtlCol="0" anchor="ctr">
            <a:normAutofit fontScale="8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smtClean="0"/>
              <a:t>FEDERALIST VS. REPUBLICAN STATE CHARTERED BANKS:       BURR SHOOTS HAMILTON</a:t>
            </a:r>
            <a:endParaRPr lang="en-US" sz="2800" b="1" dirty="0"/>
          </a:p>
        </p:txBody>
      </p:sp>
    </p:spTree>
    <p:extLst>
      <p:ext uri="{BB962C8B-B14F-4D97-AF65-F5344CB8AC3E}">
        <p14:creationId xmlns:p14="http://schemas.microsoft.com/office/powerpoint/2010/main" val="11365604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50521"/>
            <a:ext cx="12192000" cy="820553"/>
          </a:xfrm>
          <a:solidFill>
            <a:srgbClr val="66FFFF"/>
          </a:solidFill>
        </p:spPr>
        <p:txBody>
          <a:bodyPr>
            <a:normAutofit/>
          </a:bodyPr>
          <a:lstStyle/>
          <a:p>
            <a:pPr marL="0" indent="0">
              <a:buNone/>
            </a:pPr>
            <a:r>
              <a:rPr lang="en-US" sz="2400" dirty="0" smtClean="0"/>
              <a:t>“The decade of 1781 to 1791 was followed by one in which the number {of banks} grew so rapidly that contemporaries spoke of a rage for banks – a ‘</a:t>
            </a:r>
            <a:r>
              <a:rPr lang="en-US" sz="2400" dirty="0" err="1" smtClean="0"/>
              <a:t>bancomania</a:t>
            </a:r>
            <a:r>
              <a:rPr lang="en-US" sz="2400" dirty="0" smtClean="0"/>
              <a:t>.’ “  Hammond, p. 72</a:t>
            </a:r>
          </a:p>
          <a:p>
            <a:pPr marL="0" indent="0">
              <a:buNone/>
            </a:pPr>
            <a:endParaRPr lang="en-US" sz="2400" dirty="0"/>
          </a:p>
          <a:p>
            <a:pPr marL="0" indent="0">
              <a:buNone/>
            </a:pPr>
            <a:endParaRPr lang="en-US" sz="2400" dirty="0" smtClean="0"/>
          </a:p>
          <a:p>
            <a:endParaRPr lang="en-US" dirty="0" smtClean="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6674" y="1171074"/>
            <a:ext cx="5021179" cy="5801064"/>
          </a:xfrm>
          <a:prstGeom prst="rect">
            <a:avLst/>
          </a:prstGeom>
        </p:spPr>
      </p:pic>
      <p:sp>
        <p:nvSpPr>
          <p:cNvPr id="6" name="TextBox 5"/>
          <p:cNvSpPr txBox="1"/>
          <p:nvPr/>
        </p:nvSpPr>
        <p:spPr>
          <a:xfrm>
            <a:off x="6272464" y="1514760"/>
            <a:ext cx="4666406" cy="461665"/>
          </a:xfrm>
          <a:prstGeom prst="rect">
            <a:avLst/>
          </a:prstGeom>
          <a:noFill/>
        </p:spPr>
        <p:txBody>
          <a:bodyPr wrap="none" rtlCol="0">
            <a:spAutoFit/>
          </a:bodyPr>
          <a:lstStyle/>
          <a:p>
            <a:r>
              <a:rPr lang="en-US" sz="2400" b="1" dirty="0" smtClean="0">
                <a:sym typeface="Wingdings" panose="05000000000000000000" pitchFamily="2" charset="2"/>
              </a:rPr>
              <a:t></a:t>
            </a:r>
            <a:r>
              <a:rPr lang="en-US" sz="2400" b="1" dirty="0" smtClean="0"/>
              <a:t> 29 BANKS IN BUSINESS IN 1800</a:t>
            </a:r>
            <a:endParaRPr lang="en-US" sz="2400" b="1" dirty="0"/>
          </a:p>
        </p:txBody>
      </p:sp>
      <p:sp>
        <p:nvSpPr>
          <p:cNvPr id="7" name="TextBox 6"/>
          <p:cNvSpPr txBox="1"/>
          <p:nvPr/>
        </p:nvSpPr>
        <p:spPr>
          <a:xfrm>
            <a:off x="5694947" y="2486526"/>
            <a:ext cx="6195350" cy="1938992"/>
          </a:xfrm>
          <a:prstGeom prst="rect">
            <a:avLst/>
          </a:prstGeom>
          <a:solidFill>
            <a:srgbClr val="99CCFF"/>
          </a:solidFill>
        </p:spPr>
        <p:txBody>
          <a:bodyPr wrap="none" rtlCol="0">
            <a:spAutoFit/>
          </a:bodyPr>
          <a:lstStyle/>
          <a:p>
            <a:r>
              <a:rPr lang="en-US" sz="2000" dirty="0" smtClean="0"/>
              <a:t>“That banking flourished with the decline of Hamilton’s </a:t>
            </a:r>
          </a:p>
          <a:p>
            <a:r>
              <a:rPr lang="en-US" sz="2000" dirty="0" smtClean="0"/>
              <a:t>party and the ascendancy of Jefferson’s connotes the fact</a:t>
            </a:r>
          </a:p>
          <a:p>
            <a:r>
              <a:rPr lang="en-US" sz="2000" dirty="0" smtClean="0"/>
              <a:t>that business was becoming democratic.  It was no longer</a:t>
            </a:r>
          </a:p>
          <a:p>
            <a:r>
              <a:rPr lang="en-US" sz="2000" dirty="0" smtClean="0"/>
              <a:t>a select and innumerous aristocracy – business</a:t>
            </a:r>
          </a:p>
          <a:p>
            <a:r>
              <a:rPr lang="en-US" sz="2000" dirty="0" smtClean="0"/>
              <a:t>opportunities were falling open to everyone.”  Hammond,</a:t>
            </a:r>
          </a:p>
          <a:p>
            <a:r>
              <a:rPr lang="en-US" sz="2000" dirty="0" smtClean="0"/>
              <a:t>p. 145</a:t>
            </a:r>
            <a:endParaRPr lang="en-US" sz="2000" dirty="0"/>
          </a:p>
        </p:txBody>
      </p:sp>
      <p:sp>
        <p:nvSpPr>
          <p:cNvPr id="8" name="TextBox 7"/>
          <p:cNvSpPr txBox="1"/>
          <p:nvPr/>
        </p:nvSpPr>
        <p:spPr>
          <a:xfrm>
            <a:off x="5694947" y="4935619"/>
            <a:ext cx="6195350" cy="1477328"/>
          </a:xfrm>
          <a:prstGeom prst="rect">
            <a:avLst/>
          </a:prstGeom>
          <a:solidFill>
            <a:srgbClr val="CCCCFF"/>
          </a:solidFill>
        </p:spPr>
        <p:txBody>
          <a:bodyPr wrap="square" rtlCol="0">
            <a:spAutoFit/>
          </a:bodyPr>
          <a:lstStyle/>
          <a:p>
            <a:r>
              <a:rPr lang="en-US" dirty="0" smtClean="0"/>
              <a:t>“The success of the Republican party in retaining the loyalty</a:t>
            </a:r>
          </a:p>
          <a:p>
            <a:r>
              <a:rPr lang="en-US" dirty="0" smtClean="0"/>
              <a:t>of the older agrarians while it recruited among the newer</a:t>
            </a:r>
          </a:p>
          <a:p>
            <a:r>
              <a:rPr lang="en-US" dirty="0" smtClean="0"/>
              <a:t>entrepreneurial masses was possible … it came to include both</a:t>
            </a:r>
          </a:p>
          <a:p>
            <a:r>
              <a:rPr lang="en-US" dirty="0" smtClean="0"/>
              <a:t>the conspicuous opponents of banking and the conspicuous</a:t>
            </a:r>
          </a:p>
          <a:p>
            <a:r>
              <a:rPr lang="en-US" dirty="0" smtClean="0"/>
              <a:t>advocates of it”.  Hammond, p. 145-146</a:t>
            </a:r>
            <a:endParaRPr lang="en-US" dirty="0"/>
          </a:p>
        </p:txBody>
      </p:sp>
      <p:sp>
        <p:nvSpPr>
          <p:cNvPr id="9" name="Title 1"/>
          <p:cNvSpPr txBox="1">
            <a:spLocks/>
          </p:cNvSpPr>
          <p:nvPr/>
        </p:nvSpPr>
        <p:spPr>
          <a:xfrm>
            <a:off x="0" y="-30651"/>
            <a:ext cx="12191999" cy="343686"/>
          </a:xfrm>
          <a:prstGeom prst="rect">
            <a:avLst/>
          </a:prstGeom>
          <a:solidFill>
            <a:srgbClr val="FFFF00"/>
          </a:solidFill>
        </p:spPr>
        <p:txBody>
          <a:bodyPr vert="horz" lIns="91440" tIns="45720" rIns="91440" bIns="45720" rtlCol="0" anchor="ctr">
            <a:normAutofit fontScale="8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smtClean="0"/>
              <a:t>FEDERALIST VS. REPUBLICAN STATE CHARTERED BANKS:       BURR SHOOTS HAMILTON</a:t>
            </a:r>
            <a:endParaRPr lang="en-US" sz="2800" b="1" dirty="0"/>
          </a:p>
        </p:txBody>
      </p:sp>
    </p:spTree>
    <p:extLst>
      <p:ext uri="{BB962C8B-B14F-4D97-AF65-F5344CB8AC3E}">
        <p14:creationId xmlns:p14="http://schemas.microsoft.com/office/powerpoint/2010/main" val="10862521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9872" y="2086806"/>
            <a:ext cx="2826676" cy="3077020"/>
          </a:xfrm>
          <a:solidFill>
            <a:srgbClr val="CCCCFF"/>
          </a:solidFill>
        </p:spPr>
        <p:txBody>
          <a:bodyPr>
            <a:normAutofit fontScale="92500" lnSpcReduction="20000"/>
          </a:bodyPr>
          <a:lstStyle/>
          <a:p>
            <a:pPr marL="0" indent="0">
              <a:buNone/>
            </a:pPr>
            <a:r>
              <a:rPr lang="en-US" sz="2400" dirty="0" smtClean="0"/>
              <a:t>YEAR          #STATE</a:t>
            </a:r>
          </a:p>
          <a:p>
            <a:pPr marL="0" indent="0">
              <a:spcBef>
                <a:spcPts val="0"/>
              </a:spcBef>
              <a:buNone/>
            </a:pPr>
            <a:r>
              <a:rPr lang="en-US" sz="2400" dirty="0"/>
              <a:t> </a:t>
            </a:r>
            <a:r>
              <a:rPr lang="en-US" sz="2400" dirty="0" smtClean="0"/>
              <a:t>               CHARTERED</a:t>
            </a:r>
          </a:p>
          <a:p>
            <a:pPr marL="0" indent="0">
              <a:spcBef>
                <a:spcPts val="0"/>
              </a:spcBef>
              <a:buNone/>
            </a:pPr>
            <a:r>
              <a:rPr lang="en-US" sz="2400" dirty="0"/>
              <a:t> </a:t>
            </a:r>
            <a:r>
              <a:rPr lang="en-US" sz="2400" dirty="0" smtClean="0"/>
              <a:t>____    ____</a:t>
            </a:r>
            <a:r>
              <a:rPr lang="en-US" sz="2400" u="sng" dirty="0" smtClean="0"/>
              <a:t>BANKS___</a:t>
            </a:r>
          </a:p>
          <a:p>
            <a:pPr marL="0" indent="0">
              <a:buNone/>
            </a:pPr>
            <a:r>
              <a:rPr lang="en-US" sz="2400" dirty="0" smtClean="0"/>
              <a:t>1791                3</a:t>
            </a:r>
          </a:p>
          <a:p>
            <a:pPr marL="457200" indent="-457200">
              <a:buAutoNum type="arabicPlain" startAt="1800"/>
            </a:pPr>
            <a:r>
              <a:rPr lang="en-US" sz="2400" dirty="0" smtClean="0"/>
              <a:t>              29</a:t>
            </a:r>
          </a:p>
          <a:p>
            <a:pPr marL="457200" indent="-457200">
              <a:buAutoNum type="arabicPlain" startAt="1811"/>
            </a:pPr>
            <a:r>
              <a:rPr lang="en-US" sz="2400" dirty="0" smtClean="0"/>
              <a:t>              90</a:t>
            </a:r>
          </a:p>
          <a:p>
            <a:pPr marL="457200" indent="-457200">
              <a:buAutoNum type="arabicPlain" startAt="1811"/>
            </a:pPr>
            <a:r>
              <a:rPr lang="en-US" sz="2400" dirty="0" smtClean="0"/>
              <a:t>            250  !!!</a:t>
            </a:r>
          </a:p>
          <a:p>
            <a:pPr marL="457200" indent="-457200">
              <a:buAutoNum type="arabicPlain" startAt="1820"/>
            </a:pPr>
            <a:r>
              <a:rPr lang="en-US" sz="2400" dirty="0" smtClean="0"/>
              <a:t>            300</a:t>
            </a:r>
          </a:p>
          <a:p>
            <a:pPr marL="0" indent="0">
              <a:buNone/>
            </a:pPr>
            <a:r>
              <a:rPr lang="en-US" sz="2400" dirty="0" smtClean="0"/>
              <a:t>1837            788 </a:t>
            </a:r>
          </a:p>
          <a:p>
            <a:pPr marL="0" indent="0">
              <a:buNone/>
            </a:pPr>
            <a:endParaRPr lang="en-US" sz="2400" dirty="0"/>
          </a:p>
          <a:p>
            <a:pPr marL="0" indent="0">
              <a:buNone/>
            </a:pPr>
            <a:endParaRPr lang="en-US" sz="2400" dirty="0" smtClean="0"/>
          </a:p>
          <a:p>
            <a:endParaRPr lang="en-US" dirty="0" smtClean="0"/>
          </a:p>
        </p:txBody>
      </p:sp>
      <p:sp>
        <p:nvSpPr>
          <p:cNvPr id="4" name="Content Placeholder 2"/>
          <p:cNvSpPr txBox="1">
            <a:spLocks/>
          </p:cNvSpPr>
          <p:nvPr/>
        </p:nvSpPr>
        <p:spPr>
          <a:xfrm>
            <a:off x="-1" y="350521"/>
            <a:ext cx="12191998" cy="766957"/>
          </a:xfrm>
          <a:prstGeom prst="rect">
            <a:avLst/>
          </a:prstGeom>
          <a:solidFill>
            <a:srgbClr val="CCECFF"/>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dirty="0" smtClean="0"/>
              <a:t>“Soon … banks were serving not only merchants but “mechanics,” on whose skills the Industrial Revolution was progressing, and farmers.”   Hammond, p. 147</a:t>
            </a:r>
            <a:endParaRPr lang="en-US" dirty="0" smtClean="0"/>
          </a:p>
        </p:txBody>
      </p:sp>
      <p:sp>
        <p:nvSpPr>
          <p:cNvPr id="6" name="TextBox 5"/>
          <p:cNvSpPr txBox="1"/>
          <p:nvPr/>
        </p:nvSpPr>
        <p:spPr>
          <a:xfrm>
            <a:off x="3566879" y="1732490"/>
            <a:ext cx="8625118" cy="3785652"/>
          </a:xfrm>
          <a:prstGeom prst="rect">
            <a:avLst/>
          </a:prstGeom>
          <a:solidFill>
            <a:srgbClr val="FFFFCC"/>
          </a:solidFill>
        </p:spPr>
        <p:txBody>
          <a:bodyPr wrap="none" rtlCol="0">
            <a:spAutoFit/>
          </a:bodyPr>
          <a:lstStyle/>
          <a:p>
            <a:r>
              <a:rPr lang="en-US" sz="2000" dirty="0" smtClean="0"/>
              <a:t>“In 1791 American business had been concerned mainly with foreign commerce;</a:t>
            </a:r>
          </a:p>
          <a:p>
            <a:r>
              <a:rPr lang="en-US" sz="2000" dirty="0" smtClean="0"/>
              <a:t>by 1816 it was concerned mainly with a greatly diversified internal economy …</a:t>
            </a:r>
          </a:p>
          <a:p>
            <a:r>
              <a:rPr lang="en-US" sz="2000" dirty="0" smtClean="0"/>
              <a:t>The population, which in 1790 had been 3,900,000, became 9,600,000 by 1810 …</a:t>
            </a:r>
          </a:p>
          <a:p>
            <a:r>
              <a:rPr lang="en-US" sz="2000" dirty="0" smtClean="0"/>
              <a:t>and by 1812 the original thirteen states had become eighteen … </a:t>
            </a:r>
          </a:p>
          <a:p>
            <a:endParaRPr lang="en-US" sz="2000" dirty="0"/>
          </a:p>
          <a:p>
            <a:r>
              <a:rPr lang="en-US" sz="2000" dirty="0" smtClean="0"/>
              <a:t>In 1793 the cotton gin had been invented and the way cleared for Cotton to </a:t>
            </a:r>
          </a:p>
          <a:p>
            <a:r>
              <a:rPr lang="en-US" sz="2000" dirty="0" smtClean="0"/>
              <a:t>become King and the leading means of payment for the goods required from </a:t>
            </a:r>
          </a:p>
          <a:p>
            <a:r>
              <a:rPr lang="en-US" sz="2000" dirty="0" smtClean="0"/>
              <a:t>Europe for the building up of American industry … By 1810, manufacturing</a:t>
            </a:r>
          </a:p>
          <a:p>
            <a:r>
              <a:rPr lang="en-US" sz="2000" dirty="0" smtClean="0"/>
              <a:t>with water power had suddenly become common; the number of cotton mills</a:t>
            </a:r>
          </a:p>
          <a:p>
            <a:r>
              <a:rPr lang="en-US" sz="2000" dirty="0" smtClean="0"/>
              <a:t>in 1807 was fifteen and of spindles 8,000, but in 1811 those numbers had grown</a:t>
            </a:r>
          </a:p>
          <a:p>
            <a:r>
              <a:rPr lang="en-US" sz="2000" dirty="0" smtClean="0"/>
              <a:t>to eighty-seven and 80,000.”  Hammond, pp. 148-149</a:t>
            </a:r>
          </a:p>
          <a:p>
            <a:endParaRPr lang="en-US" sz="2000" dirty="0"/>
          </a:p>
        </p:txBody>
      </p:sp>
      <p:sp>
        <p:nvSpPr>
          <p:cNvPr id="7" name="Title 1"/>
          <p:cNvSpPr txBox="1">
            <a:spLocks/>
          </p:cNvSpPr>
          <p:nvPr/>
        </p:nvSpPr>
        <p:spPr>
          <a:xfrm>
            <a:off x="-2" y="6835"/>
            <a:ext cx="12191999" cy="343686"/>
          </a:xfrm>
          <a:prstGeom prst="rect">
            <a:avLst/>
          </a:prstGeom>
          <a:solidFill>
            <a:srgbClr val="FFFF00"/>
          </a:solidFill>
        </p:spPr>
        <p:txBody>
          <a:bodyPr vert="horz" lIns="91440" tIns="45720" rIns="91440" bIns="45720" rtlCol="0" anchor="ctr">
            <a:normAutofit fontScale="8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smtClean="0"/>
              <a:t>FEDERALIST VS. REPUBLICAN STATE CHARTERED BANKS:       BURR SHOOTS HAMILTON</a:t>
            </a:r>
            <a:endParaRPr lang="en-US" sz="2800" b="1" dirty="0"/>
          </a:p>
        </p:txBody>
      </p:sp>
    </p:spTree>
    <p:extLst>
      <p:ext uri="{BB962C8B-B14F-4D97-AF65-F5344CB8AC3E}">
        <p14:creationId xmlns:p14="http://schemas.microsoft.com/office/powerpoint/2010/main" val="410905834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16842</TotalTime>
  <Words>5482</Words>
  <Application>Microsoft Office PowerPoint</Application>
  <PresentationFormat>Widescreen</PresentationFormat>
  <Paragraphs>647</Paragraphs>
  <Slides>69</Slides>
  <Notes>29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69</vt:i4>
      </vt:variant>
    </vt:vector>
  </HeadingPairs>
  <TitlesOfParts>
    <vt:vector size="75" baseType="lpstr">
      <vt:lpstr>Arial</vt:lpstr>
      <vt:lpstr>Calibri</vt:lpstr>
      <vt:lpstr>Calibri Light</vt:lpstr>
      <vt:lpstr>Times New Roman</vt:lpstr>
      <vt:lpstr>Wingdings</vt:lpstr>
      <vt:lpstr>Office Theme</vt:lpstr>
      <vt:lpstr>    The Lost Science of Money   </vt:lpstr>
      <vt:lpstr>THEMES OF LOST SCIENCE OF MONEY BOOK</vt:lpstr>
      <vt:lpstr>PARTS OF PRESENTATION</vt:lpstr>
      <vt:lpstr>THE MONEY POWER VS THE U.S. CONSTITUTION</vt:lpstr>
      <vt:lpstr>PART 1</vt:lpstr>
      <vt:lpstr>FEDERALIST VS. REPUBLICAN STATE CHARTERED BANKS:       BURR SHOOTS HAMILTON</vt:lpstr>
      <vt:lpstr>PowerPoint Presentation</vt:lpstr>
      <vt:lpstr>PowerPoint Presentation</vt:lpstr>
      <vt:lpstr>PowerPoint Presentation</vt:lpstr>
      <vt:lpstr>PowerPoint Presentation</vt:lpstr>
      <vt:lpstr>PART 2</vt:lpstr>
      <vt:lpstr>OUR FIRST BANKING SYSTEM</vt:lpstr>
      <vt:lpstr>OUR FIRST BANKING SYSTEM</vt:lpstr>
      <vt:lpstr>OUR FIRST BANKING SYSTEM</vt:lpstr>
      <vt:lpstr>OUR FIRST BANKING SYSTEM</vt:lpstr>
      <vt:lpstr>OUR FIRST BANKING SYSTEM</vt:lpstr>
      <vt:lpstr>PART 3</vt:lpstr>
      <vt:lpstr>TAKING THE 1ST BANK OF THE U.S. DOWN</vt:lpstr>
      <vt:lpstr>TAKING THE 1ST BANK OF THE U.S. DOWN</vt:lpstr>
      <vt:lpstr>TAKING THE 1ST BANK OF THE U.S. DOWN</vt:lpstr>
      <vt:lpstr>TAKING THE 1ST BANK OF THE U.S. DOWN</vt:lpstr>
      <vt:lpstr>TAKING THE 1ST BANK OF THE U.S. DOWN</vt:lpstr>
      <vt:lpstr>TAKING THE 1ST BANK OF THE U.S. DOWN</vt:lpstr>
      <vt:lpstr>TAKING THE 1ST BANK OF THE U.S. DOWN</vt:lpstr>
      <vt:lpstr>PART 4</vt:lpstr>
      <vt:lpstr>THE FIRST PAPER MONEY ISSUED BY THE U.S.</vt:lpstr>
      <vt:lpstr>THE FIRST PAPER MONEY ISSUED BY THE U.S.</vt:lpstr>
      <vt:lpstr>THE FIRST PAPER MONEY ISSUED BY THE U.S.</vt:lpstr>
      <vt:lpstr>THE FIRST PAPER MONEY ISSUED BY THE U.S.</vt:lpstr>
      <vt:lpstr>THE FIRST PAPER MONEY ISSUED BY THE U.S.</vt:lpstr>
      <vt:lpstr>THE FIRST PAPER MONEY ISSUED BY THE U.S.</vt:lpstr>
      <vt:lpstr>THE FIRST PAPER MONEY ISSUED BY THE U.S.</vt:lpstr>
      <vt:lpstr>PART 5</vt:lpstr>
      <vt:lpstr>REAL NEED FOR A CENTRAL BANK</vt:lpstr>
      <vt:lpstr>REAL NEED FOR A CENTRAL BANK</vt:lpstr>
      <vt:lpstr>REAL NEED FOR A CENTRAL BANK</vt:lpstr>
      <vt:lpstr>PART 6</vt:lpstr>
      <vt:lpstr>MADISON’S DALLAS PLAN BLOCKED</vt:lpstr>
      <vt:lpstr>MADISON’S DALLAS PLAN BLOCKED</vt:lpstr>
      <vt:lpstr>MADISON’S DALLAS PLAN BLOCKED</vt:lpstr>
      <vt:lpstr>PART 7</vt:lpstr>
      <vt:lpstr>OPPOSITION FROM THE STATE BANKS EVAPORATED</vt:lpstr>
      <vt:lpstr>PART 8</vt:lpstr>
      <vt:lpstr>THE 2ND BANK OF THE U.S. – THE BANK FROM HELL</vt:lpstr>
      <vt:lpstr>THE 2ND BANK OF THE U.S. – THE BANK FROM HELL</vt:lpstr>
      <vt:lpstr>Part 9</vt:lpstr>
      <vt:lpstr>REGRESSING AMERICAN MONETARY THOUGHT</vt:lpstr>
      <vt:lpstr>REGRESSING AMERICAN MONETARY THOUGHT</vt:lpstr>
      <vt:lpstr>Part 10</vt:lpstr>
      <vt:lpstr>PRESIDENT JACKSON WANTS A GOVERNMENT BANK</vt:lpstr>
      <vt:lpstr>PRESIDENT JACKSON WANTS A GOVERNMENT BANK</vt:lpstr>
      <vt:lpstr>PowerPoint Presentation</vt:lpstr>
      <vt:lpstr>Part 11</vt:lpstr>
      <vt:lpstr>JACKSON’S WAR WITH THE BANK</vt:lpstr>
      <vt:lpstr>2 EVENTS PRECIPITATED JACKSON’S WAR WITH BANK</vt:lpstr>
      <vt:lpstr>JACKSON’S WAR WITH THE BANK</vt:lpstr>
      <vt:lpstr>JACKSON’S WAR WITH THE BANK</vt:lpstr>
      <vt:lpstr>JACKSON’S WAR WITH THE BANK</vt:lpstr>
      <vt:lpstr>JACKSON’S WAR WITH THE BANK</vt:lpstr>
      <vt:lpstr>JACKSON’S WAR WITH THE BANK</vt:lpstr>
      <vt:lpstr>JACKSON’S WAR WITH THE BANK</vt:lpstr>
      <vt:lpstr>Part 12</vt:lpstr>
      <vt:lpstr>MARTIN VAN BUREN AT THE HELM</vt:lpstr>
      <vt:lpstr>MARTIN VAN BUREN AT THE HELM</vt:lpstr>
      <vt:lpstr>MARTIN VAN BUREN AT THE HELM</vt:lpstr>
      <vt:lpstr>MARTIN VAN BUREN AT THE HELM</vt:lpstr>
      <vt:lpstr>MARTIN VAN BUREN AT THE HELM</vt:lpstr>
      <vt:lpstr>MARTIN VAN BUREN AT THE HELM</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Sue Peters</dc:creator>
  <cp:lastModifiedBy>Sue Peters</cp:lastModifiedBy>
  <cp:revision>2474</cp:revision>
  <dcterms:created xsi:type="dcterms:W3CDTF">2014-02-01T13:58:07Z</dcterms:created>
  <dcterms:modified xsi:type="dcterms:W3CDTF">2014-07-20T18:20:29Z</dcterms:modified>
</cp:coreProperties>
</file>