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257" r:id="rId2"/>
    <p:sldId id="258" r:id="rId3"/>
    <p:sldId id="259" r:id="rId4"/>
    <p:sldId id="261" r:id="rId5"/>
    <p:sldId id="427" r:id="rId6"/>
    <p:sldId id="344" r:id="rId7"/>
    <p:sldId id="345" r:id="rId8"/>
    <p:sldId id="346" r:id="rId9"/>
    <p:sldId id="348" r:id="rId10"/>
    <p:sldId id="347" r:id="rId11"/>
    <p:sldId id="405" r:id="rId12"/>
    <p:sldId id="406" r:id="rId13"/>
    <p:sldId id="407" r:id="rId14"/>
    <p:sldId id="411" r:id="rId15"/>
    <p:sldId id="338" r:id="rId16"/>
    <p:sldId id="349" r:id="rId17"/>
    <p:sldId id="350" r:id="rId18"/>
    <p:sldId id="351" r:id="rId19"/>
    <p:sldId id="353" r:id="rId20"/>
    <p:sldId id="352" r:id="rId21"/>
    <p:sldId id="412" r:id="rId22"/>
    <p:sldId id="413" r:id="rId23"/>
    <p:sldId id="414" r:id="rId24"/>
    <p:sldId id="417" r:id="rId25"/>
    <p:sldId id="276" r:id="rId26"/>
    <p:sldId id="354" r:id="rId27"/>
    <p:sldId id="355" r:id="rId28"/>
    <p:sldId id="356" r:id="rId29"/>
    <p:sldId id="357" r:id="rId30"/>
    <p:sldId id="283" r:id="rId31"/>
    <p:sldId id="359" r:id="rId32"/>
    <p:sldId id="360" r:id="rId33"/>
    <p:sldId id="288" r:id="rId34"/>
    <p:sldId id="364" r:id="rId35"/>
    <p:sldId id="294" r:id="rId36"/>
    <p:sldId id="370" r:id="rId37"/>
    <p:sldId id="371" r:id="rId38"/>
    <p:sldId id="372" r:id="rId39"/>
    <p:sldId id="310" r:id="rId40"/>
    <p:sldId id="374" r:id="rId41"/>
    <p:sldId id="420" r:id="rId42"/>
    <p:sldId id="375" r:id="rId43"/>
    <p:sldId id="421" r:id="rId44"/>
    <p:sldId id="311" r:id="rId45"/>
    <p:sldId id="379" r:id="rId46"/>
    <p:sldId id="380" r:id="rId47"/>
    <p:sldId id="422" r:id="rId48"/>
    <p:sldId id="327" r:id="rId49"/>
    <p:sldId id="382" r:id="rId50"/>
    <p:sldId id="383" r:id="rId51"/>
    <p:sldId id="384" r:id="rId52"/>
    <p:sldId id="423" r:id="rId53"/>
    <p:sldId id="385" r:id="rId54"/>
    <p:sldId id="424" r:id="rId55"/>
    <p:sldId id="425" r:id="rId56"/>
    <p:sldId id="426" r:id="rId57"/>
    <p:sldId id="339" r:id="rId58"/>
    <p:sldId id="386" r:id="rId59"/>
    <p:sldId id="340" r:id="rId60"/>
    <p:sldId id="390" r:id="rId61"/>
    <p:sldId id="391" r:id="rId62"/>
    <p:sldId id="341" r:id="rId63"/>
    <p:sldId id="394" r:id="rId64"/>
    <p:sldId id="395" r:id="rId65"/>
    <p:sldId id="32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FF"/>
    <a:srgbClr val="66FFFF"/>
    <a:srgbClr val="CCFF66"/>
    <a:srgbClr val="FF66FF"/>
    <a:srgbClr val="FFFFCC"/>
    <a:srgbClr val="33CCFF"/>
    <a:srgbClr val="CCCCFF"/>
    <a:srgbClr val="99FF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88151" autoAdjust="0"/>
  </p:normalViewPr>
  <p:slideViewPr>
    <p:cSldViewPr snapToGrid="0">
      <p:cViewPr varScale="1">
        <p:scale>
          <a:sx n="60" d="100"/>
          <a:sy n="60" d="100"/>
        </p:scale>
        <p:origin x="7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7/6/2014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20</a:t>
            </a:fld>
            <a:endParaRPr lang="en-US"/>
          </a:p>
        </p:txBody>
      </p:sp>
    </p:spTree>
    <p:extLst>
      <p:ext uri="{BB962C8B-B14F-4D97-AF65-F5344CB8AC3E}">
        <p14:creationId xmlns:p14="http://schemas.microsoft.com/office/powerpoint/2010/main" val="369006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24</a:t>
            </a:fld>
            <a:endParaRPr lang="en-US"/>
          </a:p>
        </p:txBody>
      </p:sp>
    </p:spTree>
    <p:extLst>
      <p:ext uri="{BB962C8B-B14F-4D97-AF65-F5344CB8AC3E}">
        <p14:creationId xmlns:p14="http://schemas.microsoft.com/office/powerpoint/2010/main" val="27210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26</a:t>
            </a:fld>
            <a:endParaRPr lang="en-US"/>
          </a:p>
        </p:txBody>
      </p:sp>
    </p:spTree>
    <p:extLst>
      <p:ext uri="{BB962C8B-B14F-4D97-AF65-F5344CB8AC3E}">
        <p14:creationId xmlns:p14="http://schemas.microsoft.com/office/powerpoint/2010/main" val="416864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30</a:t>
            </a:fld>
            <a:endParaRPr lang="en-US"/>
          </a:p>
        </p:txBody>
      </p:sp>
    </p:spTree>
    <p:extLst>
      <p:ext uri="{BB962C8B-B14F-4D97-AF65-F5344CB8AC3E}">
        <p14:creationId xmlns:p14="http://schemas.microsoft.com/office/powerpoint/2010/main" val="403006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31</a:t>
            </a:fld>
            <a:endParaRPr lang="en-US"/>
          </a:p>
        </p:txBody>
      </p:sp>
    </p:spTree>
    <p:extLst>
      <p:ext uri="{BB962C8B-B14F-4D97-AF65-F5344CB8AC3E}">
        <p14:creationId xmlns:p14="http://schemas.microsoft.com/office/powerpoint/2010/main" val="107873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161214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36</a:t>
            </a:fld>
            <a:endParaRPr lang="en-US"/>
          </a:p>
        </p:txBody>
      </p:sp>
    </p:spTree>
    <p:extLst>
      <p:ext uri="{BB962C8B-B14F-4D97-AF65-F5344CB8AC3E}">
        <p14:creationId xmlns:p14="http://schemas.microsoft.com/office/powerpoint/2010/main" val="361865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37</a:t>
            </a:fld>
            <a:endParaRPr lang="en-US"/>
          </a:p>
        </p:txBody>
      </p:sp>
    </p:spTree>
    <p:extLst>
      <p:ext uri="{BB962C8B-B14F-4D97-AF65-F5344CB8AC3E}">
        <p14:creationId xmlns:p14="http://schemas.microsoft.com/office/powerpoint/2010/main" val="13496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38</a:t>
            </a:fld>
            <a:endParaRPr lang="en-US"/>
          </a:p>
        </p:txBody>
      </p:sp>
    </p:spTree>
    <p:extLst>
      <p:ext uri="{BB962C8B-B14F-4D97-AF65-F5344CB8AC3E}">
        <p14:creationId xmlns:p14="http://schemas.microsoft.com/office/powerpoint/2010/main" val="406268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49</a:t>
            </a:fld>
            <a:endParaRPr lang="en-US"/>
          </a:p>
        </p:txBody>
      </p:sp>
    </p:spTree>
    <p:extLst>
      <p:ext uri="{BB962C8B-B14F-4D97-AF65-F5344CB8AC3E}">
        <p14:creationId xmlns:p14="http://schemas.microsoft.com/office/powerpoint/2010/main" val="122171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a:p>
        </p:txBody>
      </p:sp>
    </p:spTree>
    <p:extLst>
      <p:ext uri="{BB962C8B-B14F-4D97-AF65-F5344CB8AC3E}">
        <p14:creationId xmlns:p14="http://schemas.microsoft.com/office/powerpoint/2010/main" val="2772903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50</a:t>
            </a:fld>
            <a:endParaRPr lang="en-US"/>
          </a:p>
        </p:txBody>
      </p:sp>
    </p:spTree>
    <p:extLst>
      <p:ext uri="{BB962C8B-B14F-4D97-AF65-F5344CB8AC3E}">
        <p14:creationId xmlns:p14="http://schemas.microsoft.com/office/powerpoint/2010/main" val="107040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53</a:t>
            </a:fld>
            <a:endParaRPr lang="en-US"/>
          </a:p>
        </p:txBody>
      </p:sp>
    </p:spTree>
    <p:extLst>
      <p:ext uri="{BB962C8B-B14F-4D97-AF65-F5344CB8AC3E}">
        <p14:creationId xmlns:p14="http://schemas.microsoft.com/office/powerpoint/2010/main" val="2791942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63</a:t>
            </a:fld>
            <a:endParaRPr lang="en-US"/>
          </a:p>
        </p:txBody>
      </p:sp>
    </p:spTree>
    <p:extLst>
      <p:ext uri="{BB962C8B-B14F-4D97-AF65-F5344CB8AC3E}">
        <p14:creationId xmlns:p14="http://schemas.microsoft.com/office/powerpoint/2010/main" val="71713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a:t>
            </a:fld>
            <a:endParaRPr lang="en-US"/>
          </a:p>
        </p:txBody>
      </p:sp>
    </p:spTree>
    <p:extLst>
      <p:ext uri="{BB962C8B-B14F-4D97-AF65-F5344CB8AC3E}">
        <p14:creationId xmlns:p14="http://schemas.microsoft.com/office/powerpoint/2010/main" val="223827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309327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a:p>
        </p:txBody>
      </p:sp>
    </p:spTree>
    <p:extLst>
      <p:ext uri="{BB962C8B-B14F-4D97-AF65-F5344CB8AC3E}">
        <p14:creationId xmlns:p14="http://schemas.microsoft.com/office/powerpoint/2010/main" val="367971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8</a:t>
            </a:fld>
            <a:endParaRPr lang="en-US"/>
          </a:p>
        </p:txBody>
      </p:sp>
    </p:spTree>
    <p:extLst>
      <p:ext uri="{BB962C8B-B14F-4D97-AF65-F5344CB8AC3E}">
        <p14:creationId xmlns:p14="http://schemas.microsoft.com/office/powerpoint/2010/main" val="352568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11</a:t>
            </a:fld>
            <a:endParaRPr lang="en-US"/>
          </a:p>
        </p:txBody>
      </p:sp>
    </p:spTree>
    <p:extLst>
      <p:ext uri="{BB962C8B-B14F-4D97-AF65-F5344CB8AC3E}">
        <p14:creationId xmlns:p14="http://schemas.microsoft.com/office/powerpoint/2010/main" val="165545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12</a:t>
            </a:fld>
            <a:endParaRPr lang="en-US"/>
          </a:p>
        </p:txBody>
      </p:sp>
    </p:spTree>
    <p:extLst>
      <p:ext uri="{BB962C8B-B14F-4D97-AF65-F5344CB8AC3E}">
        <p14:creationId xmlns:p14="http://schemas.microsoft.com/office/powerpoint/2010/main" val="97406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14</a:t>
            </a:fld>
            <a:endParaRPr lang="en-US"/>
          </a:p>
        </p:txBody>
      </p:sp>
    </p:spTree>
    <p:extLst>
      <p:ext uri="{BB962C8B-B14F-4D97-AF65-F5344CB8AC3E}">
        <p14:creationId xmlns:p14="http://schemas.microsoft.com/office/powerpoint/2010/main" val="268431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7/6/2014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dirty="0" smtClean="0"/>
              <a:t>CHAPTER 15 – PART 1</a:t>
            </a:r>
          </a:p>
          <a:p>
            <a:r>
              <a:rPr lang="en-US" sz="2800" b="1" dirty="0" smtClean="0"/>
              <a:t>THE MONEY POWER VS THE U.S. CONSTITUTION</a:t>
            </a:r>
            <a:endParaRPr lang="en-US" sz="2800" b="1" dirty="0"/>
          </a:p>
        </p:txBody>
      </p:sp>
      <p:sp>
        <p:nvSpPr>
          <p:cNvPr id="4" name="Title 3"/>
          <p:cNvSpPr>
            <a:spLocks noGrp="1"/>
          </p:cNvSpPr>
          <p:nvPr>
            <p:ph type="ctrTitle"/>
          </p:nvPr>
        </p:nvSpPr>
        <p:spPr>
          <a:xfrm>
            <a:off x="0" y="9013"/>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2" name="TextBox 1"/>
          <p:cNvSpPr txBox="1"/>
          <p:nvPr/>
        </p:nvSpPr>
        <p:spPr>
          <a:xfrm>
            <a:off x="416350" y="5729040"/>
            <a:ext cx="3389389" cy="646331"/>
          </a:xfrm>
          <a:prstGeom prst="rect">
            <a:avLst/>
          </a:prstGeom>
          <a:noFill/>
        </p:spPr>
        <p:txBody>
          <a:bodyPr wrap="none" rtlCol="0">
            <a:spAutoFit/>
          </a:bodyPr>
          <a:lstStyle/>
          <a:p>
            <a:r>
              <a:rPr lang="en-US" dirty="0" smtClean="0"/>
              <a:t>BANK OF NORTH AMERICA:</a:t>
            </a:r>
          </a:p>
          <a:p>
            <a:r>
              <a:rPr lang="en-US" dirty="0" smtClean="0"/>
              <a:t>FIRST PRIVATE U.S. BANK OF ISSUE</a:t>
            </a:r>
            <a:endParaRPr lang="en-US" dirty="0"/>
          </a:p>
        </p:txBody>
      </p:sp>
      <p:pic>
        <p:nvPicPr>
          <p:cNvPr id="1028" name="Picture 4" descr="http://williamressler.com/First%20Bank%20of%20U.S.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611" y="1939816"/>
            <a:ext cx="5892632" cy="43016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cache-ak0.pinimg.com/736x/73/ef/79/73ef790c5c08de3abf2859325a580f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6" y="2455917"/>
            <a:ext cx="3694530" cy="3273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1852" y="6211669"/>
            <a:ext cx="3668184" cy="646331"/>
          </a:xfrm>
          <a:prstGeom prst="rect">
            <a:avLst/>
          </a:prstGeom>
          <a:noFill/>
        </p:spPr>
        <p:txBody>
          <a:bodyPr wrap="none" rtlCol="0">
            <a:spAutoFit/>
          </a:bodyPr>
          <a:lstStyle/>
          <a:p>
            <a:r>
              <a:rPr lang="en-US" dirty="0" smtClean="0"/>
              <a:t>FIRST BANK OF THE UNITED STATES:</a:t>
            </a:r>
          </a:p>
          <a:p>
            <a:r>
              <a:rPr lang="en-US" dirty="0" smtClean="0"/>
              <a:t>SECOND PRIVATE U.S. BANK OF ISSUE</a:t>
            </a:r>
            <a:endParaRPr lang="en-US"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1" y="1155871"/>
            <a:ext cx="7114479" cy="5702129"/>
          </a:xfrm>
        </p:spPr>
        <p:txBody>
          <a:bodyPr>
            <a:normAutofit fontScale="92500" lnSpcReduction="10000"/>
          </a:bodyPr>
          <a:lstStyle/>
          <a:p>
            <a:pPr marL="0" indent="0">
              <a:buNone/>
            </a:pPr>
            <a:r>
              <a:rPr lang="en-US" sz="2600" dirty="0"/>
              <a:t>Three days after he become Superintendent of Finance, Morris submitted a plan to establish a central bank. </a:t>
            </a:r>
            <a:r>
              <a:rPr lang="en-US" sz="2600" dirty="0" smtClean="0"/>
              <a:t>  He proposed a bank of issue which could create money.</a:t>
            </a:r>
          </a:p>
          <a:p>
            <a:pPr marL="0" indent="0">
              <a:buNone/>
            </a:pPr>
            <a:r>
              <a:rPr lang="en-US" sz="2600" u="sng" dirty="0" smtClean="0"/>
              <a:t>May, 1781</a:t>
            </a:r>
            <a:r>
              <a:rPr lang="en-US" sz="2600" dirty="0" smtClean="0"/>
              <a:t>:  Congress </a:t>
            </a:r>
            <a:r>
              <a:rPr lang="en-US" sz="2600" dirty="0"/>
              <a:t>passed the proposal by one vote, with Madison vehemently against it</a:t>
            </a:r>
            <a:r>
              <a:rPr lang="en-US" sz="2600" dirty="0" smtClean="0"/>
              <a:t>.</a:t>
            </a:r>
          </a:p>
          <a:p>
            <a:pPr marL="0" indent="0">
              <a:buNone/>
            </a:pPr>
            <a:r>
              <a:rPr lang="en-US" sz="2600" u="sng" dirty="0" smtClean="0"/>
              <a:t>Dec., 1781</a:t>
            </a:r>
            <a:r>
              <a:rPr lang="en-US" sz="2600" dirty="0" smtClean="0"/>
              <a:t>:  Congress passed an act of incorporation - </a:t>
            </a:r>
            <a:r>
              <a:rPr lang="en-US" sz="2600" dirty="0"/>
              <a:t>a perpetual charter </a:t>
            </a:r>
            <a:r>
              <a:rPr lang="en-US" sz="2600" dirty="0" smtClean="0"/>
              <a:t>and </a:t>
            </a:r>
            <a:r>
              <a:rPr lang="en-US" sz="2600" dirty="0"/>
              <a:t>the right to hold property to the amount of 10 million Spanish milled </a:t>
            </a:r>
            <a:r>
              <a:rPr lang="en-US" sz="2600" dirty="0" smtClean="0"/>
              <a:t>dollars.</a:t>
            </a:r>
          </a:p>
          <a:p>
            <a:pPr marL="0" indent="0">
              <a:buNone/>
            </a:pPr>
            <a:r>
              <a:rPr lang="en-US" sz="2600" u="sng" dirty="0" smtClean="0"/>
              <a:t>Jan., 1782</a:t>
            </a:r>
            <a:r>
              <a:rPr lang="en-US" sz="2600" dirty="0" smtClean="0"/>
              <a:t>:  The Bank started operations.   Morris wrote to the 13 states “to pass such laws as they may judge necessary.”  The </a:t>
            </a:r>
            <a:r>
              <a:rPr lang="en-US" sz="2600" dirty="0"/>
              <a:t>existence of the new institution was recognized by Connecticut, Rhode Island, </a:t>
            </a:r>
            <a:r>
              <a:rPr lang="en-US" sz="2600" dirty="0" smtClean="0"/>
              <a:t>New York </a:t>
            </a:r>
            <a:r>
              <a:rPr lang="en-US" sz="2600" dirty="0"/>
              <a:t>and Massachusetts.</a:t>
            </a:r>
          </a:p>
          <a:p>
            <a:pPr marL="0" indent="0">
              <a:buNone/>
            </a:pPr>
            <a:r>
              <a:rPr lang="en-US" sz="2600" dirty="0" smtClean="0"/>
              <a:t>Its notes were not legal tender but were accepted for state taxes and duties, the same formula used by the Bank of England in 1694.</a:t>
            </a:r>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7" cy="461665"/>
          </a:xfrm>
          <a:prstGeom prst="rect">
            <a:avLst/>
          </a:prstGeom>
          <a:solidFill>
            <a:srgbClr val="66FFFF"/>
          </a:solidFill>
        </p:spPr>
        <p:txBody>
          <a:bodyPr wrap="square" rtlCol="0">
            <a:spAutoFit/>
          </a:bodyPr>
          <a:lstStyle/>
          <a:p>
            <a:pPr algn="ctr"/>
            <a:r>
              <a:rPr lang="en-US" sz="2400" b="1" dirty="0" smtClean="0"/>
              <a:t>ROBERT MORRIS WANTED A CENTRAL BANK BASED ON THE BANK OF ENGLAND MODEL</a:t>
            </a:r>
            <a:endParaRPr lang="en-US" sz="2400" b="1" dirty="0"/>
          </a:p>
        </p:txBody>
      </p:sp>
      <p:pic>
        <p:nvPicPr>
          <p:cNvPr id="1026" name="Picture 2" descr="http://farm9.staticflickr.com/8360/8269420253_2274de44c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035" y="1874806"/>
            <a:ext cx="4416425" cy="391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89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397787" y="3992137"/>
            <a:ext cx="11396421" cy="2453328"/>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5" name="Title 1"/>
          <p:cNvSpPr txBox="1">
            <a:spLocks/>
          </p:cNvSpPr>
          <p:nvPr/>
        </p:nvSpPr>
        <p:spPr>
          <a:xfrm>
            <a:off x="1" y="445565"/>
            <a:ext cx="12191999" cy="1148231"/>
          </a:xfrm>
          <a:prstGeom prst="rect">
            <a:avLst/>
          </a:prstGeom>
          <a:solidFill>
            <a:schemeClr val="accent2">
              <a:lumMod val="60000"/>
              <a:lumOff val="4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But the Bank sought a charter from the Pennsylvania Assembly,</a:t>
            </a:r>
          </a:p>
          <a:p>
            <a:pPr algn="ctr"/>
            <a:r>
              <a:rPr lang="en-US" sz="2800" b="1" dirty="0" smtClean="0"/>
              <a:t>since several Congressional members, particularly James Madison, did not agree</a:t>
            </a:r>
          </a:p>
          <a:p>
            <a:pPr algn="ctr"/>
            <a:r>
              <a:rPr lang="en-US" sz="2800" b="1" dirty="0" smtClean="0"/>
              <a:t>that the Congress had the power to “create bodies politic or grant letters of incorporation”</a:t>
            </a:r>
            <a:endParaRPr lang="en-US" sz="2800" b="1" dirty="0"/>
          </a:p>
        </p:txBody>
      </p:sp>
      <p:sp>
        <p:nvSpPr>
          <p:cNvPr id="7" name="TextBox 6"/>
          <p:cNvSpPr txBox="1"/>
          <p:nvPr/>
        </p:nvSpPr>
        <p:spPr>
          <a:xfrm>
            <a:off x="0" y="1775849"/>
            <a:ext cx="11807912" cy="830997"/>
          </a:xfrm>
          <a:prstGeom prst="rect">
            <a:avLst/>
          </a:prstGeom>
          <a:solidFill>
            <a:srgbClr val="FFFF00"/>
          </a:solidFill>
        </p:spPr>
        <p:txBody>
          <a:bodyPr wrap="none" rtlCol="0">
            <a:spAutoFit/>
          </a:bodyPr>
          <a:lstStyle/>
          <a:p>
            <a:r>
              <a:rPr lang="en-US" sz="2400" dirty="0" smtClean="0"/>
              <a:t>April 1, 1782 – an identical charter to Congress was accepted by the Bank from Pennsylvania, </a:t>
            </a:r>
          </a:p>
          <a:p>
            <a:r>
              <a:rPr lang="en-US" sz="2400" dirty="0" smtClean="0"/>
              <a:t>as the authority under which its operations were to be conducted.</a:t>
            </a:r>
            <a:endParaRPr lang="en-US" sz="2400" dirty="0"/>
          </a:p>
        </p:txBody>
      </p:sp>
      <p:pic>
        <p:nvPicPr>
          <p:cNvPr id="2050" name="Picture 2" descr="http://heyokatroy.files.wordpress.com/2010/04/james_madi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51539"/>
            <a:ext cx="3208421" cy="39064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6758" y="6122299"/>
            <a:ext cx="1791068" cy="646331"/>
          </a:xfrm>
          <a:prstGeom prst="rect">
            <a:avLst/>
          </a:prstGeom>
          <a:noFill/>
        </p:spPr>
        <p:txBody>
          <a:bodyPr wrap="none" rtlCol="0">
            <a:spAutoFit/>
          </a:bodyPr>
          <a:lstStyle/>
          <a:p>
            <a:r>
              <a:rPr lang="en-US" dirty="0" smtClean="0"/>
              <a:t>JAMES MADISON</a:t>
            </a:r>
          </a:p>
          <a:p>
            <a:r>
              <a:rPr lang="en-US" dirty="0" smtClean="0"/>
              <a:t>(1751 </a:t>
            </a:r>
            <a:r>
              <a:rPr lang="en-US" dirty="0"/>
              <a:t>– </a:t>
            </a:r>
            <a:r>
              <a:rPr lang="en-US" dirty="0" smtClean="0"/>
              <a:t>1836</a:t>
            </a:r>
            <a:r>
              <a:rPr lang="en-US" dirty="0"/>
              <a:t>)</a:t>
            </a:r>
          </a:p>
        </p:txBody>
      </p:sp>
      <p:pic>
        <p:nvPicPr>
          <p:cNvPr id="2052" name="Picture 4" descr="http://www.watsonadventures.com/wp-content/uploads/2012/03/Phila-Independence-Sq-e13331391251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992" y="3302751"/>
            <a:ext cx="4917216" cy="25306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0742" y="5901978"/>
            <a:ext cx="2709716" cy="369332"/>
          </a:xfrm>
          <a:prstGeom prst="rect">
            <a:avLst/>
          </a:prstGeom>
          <a:noFill/>
        </p:spPr>
        <p:txBody>
          <a:bodyPr wrap="none" rtlCol="0">
            <a:spAutoFit/>
          </a:bodyPr>
          <a:lstStyle/>
          <a:p>
            <a:r>
              <a:rPr lang="en-US" dirty="0" smtClean="0"/>
              <a:t>PHILADELPHIA HALL, PENN</a:t>
            </a:r>
            <a:endParaRPr lang="en-US" dirty="0"/>
          </a:p>
        </p:txBody>
      </p:sp>
    </p:spTree>
    <p:extLst>
      <p:ext uri="{BB962C8B-B14F-4D97-AF65-F5344CB8AC3E}">
        <p14:creationId xmlns:p14="http://schemas.microsoft.com/office/powerpoint/2010/main" val="127695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2" y="350522"/>
            <a:ext cx="12191999" cy="1077226"/>
          </a:xfrm>
          <a:solidFill>
            <a:srgbClr val="66FF66"/>
          </a:solidFill>
        </p:spPr>
        <p:txBody>
          <a:bodyPr>
            <a:normAutofit/>
          </a:bodyPr>
          <a:lstStyle/>
          <a:p>
            <a:pPr marL="0" indent="0" algn="ctr">
              <a:buNone/>
            </a:pPr>
            <a:r>
              <a:rPr lang="en-US" sz="2400" dirty="0" smtClean="0"/>
              <a:t>        March 1785 – the Pennsylvania Assembly was petitioned for an appeal of the Bank’s Charter</a:t>
            </a:r>
          </a:p>
          <a:p>
            <a:pPr marL="0" indent="0" algn="ctr">
              <a:buNone/>
            </a:pPr>
            <a:r>
              <a:rPr lang="en-US" sz="2400" u="sng" dirty="0" smtClean="0"/>
              <a:t>September 1785 – Bank of North America charter repealed</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1" y="1538971"/>
            <a:ext cx="12191999" cy="908784"/>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CHARGES:    usury, favoritism, interference with state’s prerogative of monetary issue, refusal to lend to farmers on long term, discrimination ….</a:t>
            </a:r>
            <a:endParaRPr lang="en-US" dirty="0" smtClean="0"/>
          </a:p>
        </p:txBody>
      </p:sp>
      <p:pic>
        <p:nvPicPr>
          <p:cNvPr id="3074" name="Picture 2" descr="http://explorepahistory.com/kora/files/1/2/1-2-1F62-25-Findley_William%20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2529"/>
            <a:ext cx="2928407" cy="3537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616198"/>
            <a:ext cx="3310393" cy="646331"/>
          </a:xfrm>
          <a:prstGeom prst="rect">
            <a:avLst/>
          </a:prstGeom>
          <a:noFill/>
        </p:spPr>
        <p:txBody>
          <a:bodyPr wrap="none" rtlCol="0">
            <a:spAutoFit/>
          </a:bodyPr>
          <a:lstStyle/>
          <a:p>
            <a:r>
              <a:rPr lang="en-US" dirty="0" smtClean="0"/>
              <a:t>William Findley - Penn Assembly,</a:t>
            </a:r>
          </a:p>
          <a:p>
            <a:r>
              <a:rPr lang="en-US" dirty="0" smtClean="0"/>
              <a:t>&amp; one of the opponent of Bank</a:t>
            </a:r>
            <a:endParaRPr lang="en-US" dirty="0"/>
          </a:p>
        </p:txBody>
      </p:sp>
      <p:sp>
        <p:nvSpPr>
          <p:cNvPr id="7" name="TextBox 6"/>
          <p:cNvSpPr txBox="1"/>
          <p:nvPr/>
        </p:nvSpPr>
        <p:spPr>
          <a:xfrm>
            <a:off x="3657600" y="2846768"/>
            <a:ext cx="8856463" cy="3693319"/>
          </a:xfrm>
          <a:prstGeom prst="rect">
            <a:avLst/>
          </a:prstGeom>
          <a:noFill/>
        </p:spPr>
        <p:txBody>
          <a:bodyPr wrap="none" rtlCol="0">
            <a:spAutoFit/>
          </a:bodyPr>
          <a:lstStyle/>
          <a:p>
            <a:r>
              <a:rPr lang="en-US" dirty="0" smtClean="0"/>
              <a:t>WHAT THE OPPONENTS OF BANKS SAID:</a:t>
            </a:r>
          </a:p>
          <a:p>
            <a:endParaRPr lang="en-US" dirty="0" smtClean="0"/>
          </a:p>
          <a:p>
            <a:r>
              <a:rPr lang="en-US" dirty="0" smtClean="0"/>
              <a:t>“… the bank was a monstrosity, an artificial creature endowed with powers</a:t>
            </a:r>
          </a:p>
          <a:p>
            <a:r>
              <a:rPr lang="en-US" dirty="0" smtClean="0"/>
              <a:t>not possessed by human beings and incompatible with the principles of a democratic</a:t>
            </a:r>
          </a:p>
          <a:p>
            <a:r>
              <a:rPr lang="en-US" dirty="0" smtClean="0"/>
              <a:t>social order”</a:t>
            </a:r>
          </a:p>
          <a:p>
            <a:endParaRPr lang="en-US" dirty="0"/>
          </a:p>
          <a:p>
            <a:r>
              <a:rPr lang="en-US" dirty="0" smtClean="0"/>
              <a:t>“… the accumulation of enormous wealth in the hands of a society who claim perpetual</a:t>
            </a:r>
          </a:p>
          <a:p>
            <a:r>
              <a:rPr lang="en-US" dirty="0" smtClean="0"/>
              <a:t>duration will necessarily produce a degree of influence and power which can not be</a:t>
            </a:r>
          </a:p>
          <a:p>
            <a:r>
              <a:rPr lang="en-US" dirty="0" smtClean="0"/>
              <a:t>entrusted in the hands of any set of men whatsoever without endangering the</a:t>
            </a:r>
          </a:p>
          <a:p>
            <a:r>
              <a:rPr lang="en-US" dirty="0" smtClean="0"/>
              <a:t>public safety”</a:t>
            </a:r>
          </a:p>
          <a:p>
            <a:endParaRPr lang="en-US" dirty="0"/>
          </a:p>
          <a:p>
            <a:r>
              <a:rPr lang="en-US" dirty="0" smtClean="0"/>
              <a:t>  p. 54, Bray Hammond, </a:t>
            </a:r>
            <a:r>
              <a:rPr lang="en-US" i="1" dirty="0"/>
              <a:t>Banks and </a:t>
            </a:r>
            <a:r>
              <a:rPr lang="en-US" i="1" dirty="0" smtClean="0"/>
              <a:t>Politics in </a:t>
            </a:r>
            <a:r>
              <a:rPr lang="en-US" i="1" dirty="0"/>
              <a:t>America from </a:t>
            </a:r>
            <a:r>
              <a:rPr lang="en-US" i="1" dirty="0" smtClean="0"/>
              <a:t>the Revolution </a:t>
            </a:r>
            <a:r>
              <a:rPr lang="en-US" i="1" dirty="0"/>
              <a:t>to the Civil War</a:t>
            </a:r>
            <a:r>
              <a:rPr lang="en-US" dirty="0"/>
              <a:t> </a:t>
            </a:r>
          </a:p>
          <a:p>
            <a:endParaRPr lang="en-US" dirty="0"/>
          </a:p>
        </p:txBody>
      </p:sp>
    </p:spTree>
    <p:extLst>
      <p:ext uri="{BB962C8B-B14F-4D97-AF65-F5344CB8AC3E}">
        <p14:creationId xmlns:p14="http://schemas.microsoft.com/office/powerpoint/2010/main" val="1710063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3" y="350521"/>
            <a:ext cx="12191997" cy="959462"/>
          </a:xfrm>
          <a:solidFill>
            <a:srgbClr val="FFC000"/>
          </a:solidFill>
        </p:spPr>
        <p:txBody>
          <a:bodyPr>
            <a:normAutofit/>
          </a:bodyPr>
          <a:lstStyle/>
          <a:p>
            <a:pPr marL="0" indent="0" algn="ctr">
              <a:buNone/>
            </a:pPr>
            <a:r>
              <a:rPr lang="en-US" sz="2400" dirty="0" smtClean="0"/>
              <a:t>Morris sold the Bank’s government stock – and the bank became a private business only</a:t>
            </a:r>
          </a:p>
          <a:p>
            <a:pPr marL="0" indent="0" algn="ctr">
              <a:buNone/>
            </a:pPr>
            <a:r>
              <a:rPr lang="en-US" sz="2400" dirty="0" smtClean="0"/>
              <a:t>The Bank was ultimately merged into modern-day Wells Fargo</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098" name="Picture 2" descr="http://upload.wikimedia.org/wikipedia/commons/thumb/e/e2/Alexander_del_Mar.jpg/220px-Alexander_del_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16" y="2022637"/>
            <a:ext cx="2759341" cy="351188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376867" y="1507958"/>
            <a:ext cx="8478249" cy="5085347"/>
          </a:xfrm>
          <a:prstGeom prst="rect">
            <a:avLst/>
          </a:prstGeom>
          <a:solidFill>
            <a:srgbClr val="FF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“On October 19</a:t>
            </a:r>
            <a:r>
              <a:rPr lang="en-US" sz="2400" baseline="30000" dirty="0" smtClean="0"/>
              <a:t>th</a:t>
            </a:r>
            <a:r>
              <a:rPr lang="en-US" sz="2400" dirty="0" smtClean="0"/>
              <a:t>, 1781, Lord Cornwallis surrendered his forces to the American army before Yorktown, Va., and this event virtually ended the war … On May 26</a:t>
            </a:r>
            <a:r>
              <a:rPr lang="en-US" sz="2400" baseline="30000" dirty="0" smtClean="0"/>
              <a:t>th</a:t>
            </a:r>
            <a:r>
              <a:rPr lang="en-US" sz="2400" dirty="0" smtClean="0"/>
              <a:t>, 1781, a bill was passed in Congress to incorporate the Bank of North America with privilege to issue notes … on January 7</a:t>
            </a:r>
            <a:r>
              <a:rPr lang="en-US" sz="2400" baseline="30000" dirty="0" smtClean="0"/>
              <a:t>th</a:t>
            </a:r>
            <a:r>
              <a:rPr lang="en-US" sz="2400" dirty="0" smtClean="0"/>
              <a:t>, 1782, the Bank commenced operations.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   Never was a great historical event followed by a more feeble sequel.  A nation arises to claim for itself liberty and sovereignty.  It gains both of these ends by an immense sacrifice of blood and treasure.  Then, when victory is gained and secured, it hands the national credit – that is to say, a national treasure – over to private individuals, to do as they please with it.”    p 109, Alexander Del Mar, </a:t>
            </a:r>
            <a:r>
              <a:rPr lang="en-US" sz="2400" i="1" dirty="0" smtClean="0"/>
              <a:t>The History of Money in America</a:t>
            </a:r>
            <a:r>
              <a:rPr lang="en-US" sz="2400" dirty="0" smtClean="0"/>
              <a:t>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
        <p:nvSpPr>
          <p:cNvPr id="4" name="TextBox 3"/>
          <p:cNvSpPr txBox="1"/>
          <p:nvPr/>
        </p:nvSpPr>
        <p:spPr>
          <a:xfrm>
            <a:off x="171616" y="5855368"/>
            <a:ext cx="2223686" cy="646331"/>
          </a:xfrm>
          <a:prstGeom prst="rect">
            <a:avLst/>
          </a:prstGeom>
          <a:noFill/>
        </p:spPr>
        <p:txBody>
          <a:bodyPr wrap="none" rtlCol="0">
            <a:spAutoFit/>
          </a:bodyPr>
          <a:lstStyle/>
          <a:p>
            <a:r>
              <a:rPr lang="en-US" dirty="0" smtClean="0"/>
              <a:t>ALEXANDER DEL MAR</a:t>
            </a:r>
          </a:p>
          <a:p>
            <a:r>
              <a:rPr lang="en-US" dirty="0" smtClean="0"/>
              <a:t>(1836 – 1926)</a:t>
            </a:r>
            <a:endParaRPr lang="en-US" dirty="0"/>
          </a:p>
        </p:txBody>
      </p:sp>
    </p:spTree>
    <p:extLst>
      <p:ext uri="{BB962C8B-B14F-4D97-AF65-F5344CB8AC3E}">
        <p14:creationId xmlns:p14="http://schemas.microsoft.com/office/powerpoint/2010/main" val="25163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pic>
        <p:nvPicPr>
          <p:cNvPr id="4098" name="Picture 2" descr="http://upload.wikimedia.org/wikipedia/commons/thumb/e/e2/Alexander_del_Mar.jpg/220px-Alexander_del_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1"/>
            <a:ext cx="1713135" cy="21803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392909" y="1171073"/>
            <a:ext cx="8478249" cy="5085347"/>
          </a:xfrm>
          <a:prstGeom prst="rect">
            <a:avLst/>
          </a:prstGeom>
          <a:solidFill>
            <a:srgbClr val="FFFFCC"/>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“The Colonists had practically an entire continent to themselves.  They had only to take care that the seed they planted was genuine and uncontaminated.  Nature was certain to do the rest.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Well, they planted; and now look at the fruit and see what it is that they planted!</a:t>
            </a:r>
          </a:p>
          <a:p>
            <a:pPr marL="0" indent="0">
              <a:buFont typeface="Arial" panose="020B0604020202020204" pitchFamily="34" charset="0"/>
              <a:buNone/>
            </a:pPr>
            <a:endParaRPr lang="en-US" sz="2400" dirty="0" smtClean="0"/>
          </a:p>
          <a:p>
            <a:pPr lvl="1"/>
            <a:r>
              <a:rPr lang="en-US" dirty="0" smtClean="0"/>
              <a:t>They planted financial corporations, a rotten seed …</a:t>
            </a:r>
          </a:p>
          <a:p>
            <a:pPr lvl="1"/>
            <a:r>
              <a:rPr lang="en-US" dirty="0" smtClean="0"/>
              <a:t>they planted private money … germs of social decay …</a:t>
            </a:r>
          </a:p>
          <a:p>
            <a:pPr lvl="1"/>
            <a:r>
              <a:rPr lang="en-US" dirty="0" smtClean="0"/>
              <a:t>they planted financial exemptions from public burdens … a tree so mighty that it casts a threatening shadow over the land …</a:t>
            </a:r>
          </a:p>
          <a:p>
            <a:pPr lvl="1"/>
            <a:endParaRPr lang="en-US" dirty="0"/>
          </a:p>
          <a:p>
            <a:pPr marL="0" indent="0">
              <a:buNone/>
            </a:pPr>
            <a:r>
              <a:rPr lang="en-US" sz="2400" dirty="0" smtClean="0"/>
              <a:t>In a word they planted another revolution.”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pic>
        <p:nvPicPr>
          <p:cNvPr id="5122" name="Picture 2" descr="http://rooseveltgoodman.files.wordpress.com/2012/06/dep_4292585-farmer-planting-see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3" y="3268083"/>
            <a:ext cx="3312196" cy="298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42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smtClean="0"/>
              <a:t>PART 2</a:t>
            </a:r>
            <a:endParaRPr lang="en-US" sz="2800" b="1" dirty="0"/>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Rectangle 2"/>
          <p:cNvSpPr/>
          <p:nvPr/>
        </p:nvSpPr>
        <p:spPr>
          <a:xfrm>
            <a:off x="2071094" y="2902885"/>
            <a:ext cx="7374006" cy="1077218"/>
          </a:xfrm>
          <a:prstGeom prst="rect">
            <a:avLst/>
          </a:prstGeom>
        </p:spPr>
        <p:txBody>
          <a:bodyPr wrap="none">
            <a:spAutoFit/>
          </a:bodyPr>
          <a:lstStyle/>
          <a:p>
            <a:pPr lvl="0" algn="ctr"/>
            <a:r>
              <a:rPr lang="en-US" sz="3200" dirty="0"/>
              <a:t>The Constitutional Convention</a:t>
            </a:r>
            <a:r>
              <a:rPr lang="en-US" sz="3200" dirty="0" smtClean="0"/>
              <a:t>:</a:t>
            </a:r>
          </a:p>
          <a:p>
            <a:pPr lvl="0" algn="ctr"/>
            <a:r>
              <a:rPr lang="en-US" sz="3200" dirty="0" smtClean="0"/>
              <a:t>The </a:t>
            </a:r>
            <a:r>
              <a:rPr lang="en-US" sz="3200" dirty="0"/>
              <a:t>Nature of Man &amp; The Nature of Money</a:t>
            </a:r>
          </a:p>
        </p:txBody>
      </p:sp>
    </p:spTree>
    <p:extLst>
      <p:ext uri="{BB962C8B-B14F-4D97-AF65-F5344CB8AC3E}">
        <p14:creationId xmlns:p14="http://schemas.microsoft.com/office/powerpoint/2010/main" val="1545869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3" name="Content Placeholder 2"/>
          <p:cNvSpPr>
            <a:spLocks noGrp="1"/>
          </p:cNvSpPr>
          <p:nvPr>
            <p:ph idx="1"/>
          </p:nvPr>
        </p:nvSpPr>
        <p:spPr>
          <a:xfrm>
            <a:off x="0" y="426721"/>
            <a:ext cx="12191998" cy="1655512"/>
          </a:xfrm>
          <a:solidFill>
            <a:srgbClr val="CCCCFF"/>
          </a:solidFill>
        </p:spPr>
        <p:txBody>
          <a:bodyPr/>
          <a:lstStyle/>
          <a:p>
            <a:pPr marL="0" indent="0">
              <a:buNone/>
            </a:pPr>
            <a:r>
              <a:rPr lang="en-US" dirty="0" smtClean="0"/>
              <a:t>Martin Van Buren, 8</a:t>
            </a:r>
            <a:r>
              <a:rPr lang="en-US" baseline="30000" dirty="0" smtClean="0"/>
              <a:t>th</a:t>
            </a:r>
            <a:r>
              <a:rPr lang="en-US" dirty="0" smtClean="0"/>
              <a:t> President of the U.S., played a big role in the formative years of our nation.  He waged a conscious war against THE  MONEY POWER.  This battle is described in his book, </a:t>
            </a:r>
            <a:r>
              <a:rPr lang="en-US" i="1" dirty="0" smtClean="0"/>
              <a:t>Inquiry into the Origin and Course of Political Parties in the United States.</a:t>
            </a:r>
            <a:r>
              <a:rPr lang="en-US" dirty="0" smtClean="0"/>
              <a:t> </a:t>
            </a:r>
            <a:endParaRPr lang="en-US" dirty="0"/>
          </a:p>
        </p:txBody>
      </p:sp>
      <p:pic>
        <p:nvPicPr>
          <p:cNvPr id="1026" name="Picture 2" descr="http://upload.wikimedia.org/wikipedia/commons/5/5e/Martin_Van_Buren_by_George_Peter_Alexander_Healy_%28detail%29%2C_1864_-_DSC0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12002"/>
            <a:ext cx="3405772" cy="4545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mericantalleyrand.com/wp-content/uploads/2013/03/3a01951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017" y="2312002"/>
            <a:ext cx="609600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84835" y="6293452"/>
            <a:ext cx="1842364" cy="369332"/>
          </a:xfrm>
          <a:prstGeom prst="rect">
            <a:avLst/>
          </a:prstGeom>
          <a:noFill/>
        </p:spPr>
        <p:txBody>
          <a:bodyPr wrap="none" rtlCol="0">
            <a:spAutoFit/>
          </a:bodyPr>
          <a:lstStyle/>
          <a:p>
            <a:r>
              <a:rPr lang="en-US" dirty="0" smtClean="0"/>
              <a:t>KINDERHOOK N.Y.</a:t>
            </a:r>
            <a:endParaRPr lang="en-US" dirty="0"/>
          </a:p>
        </p:txBody>
      </p:sp>
    </p:spTree>
    <p:extLst>
      <p:ext uri="{BB962C8B-B14F-4D97-AF65-F5344CB8AC3E}">
        <p14:creationId xmlns:p14="http://schemas.microsoft.com/office/powerpoint/2010/main" val="1766793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0" y="426721"/>
            <a:ext cx="12192000" cy="1563697"/>
          </a:xfrm>
          <a:solidFill>
            <a:srgbClr val="CCCCFF"/>
          </a:solidFill>
        </p:spPr>
        <p:txBody>
          <a:bodyPr>
            <a:normAutofit fontScale="92500" lnSpcReduction="10000"/>
          </a:bodyPr>
          <a:lstStyle/>
          <a:p>
            <a:pPr marL="0" indent="0" algn="ctr">
              <a:buNone/>
            </a:pPr>
            <a:r>
              <a:rPr lang="en-US" dirty="0" smtClean="0"/>
              <a:t>The battles in the Constitutional Convention could be divided into two themes:</a:t>
            </a:r>
          </a:p>
          <a:p>
            <a:pPr marL="1428750" lvl="2" indent="-514350">
              <a:buAutoNum type="arabicPeriod"/>
            </a:pPr>
            <a:r>
              <a:rPr lang="en-US" sz="2800" dirty="0" smtClean="0"/>
              <a:t>The Nature of Man       -- are men capable of self government?</a:t>
            </a:r>
          </a:p>
          <a:p>
            <a:pPr marL="1428750" lvl="2" indent="-514350">
              <a:buAutoNum type="arabicPeriod"/>
            </a:pPr>
            <a:r>
              <a:rPr lang="en-US" sz="2800" dirty="0" smtClean="0"/>
              <a:t>The Nature of Money   -- is money a concrete power like gold or an</a:t>
            </a:r>
          </a:p>
          <a:p>
            <a:pPr marL="914400" lvl="2" indent="0">
              <a:buNone/>
            </a:pPr>
            <a:r>
              <a:rPr lang="en-US" sz="2800" dirty="0"/>
              <a:t> </a:t>
            </a:r>
            <a:r>
              <a:rPr lang="en-US" sz="2800" dirty="0" smtClean="0"/>
              <a:t>                                                   abstract social invention, an institution of law?</a:t>
            </a:r>
          </a:p>
          <a:p>
            <a:pPr marL="0" indent="0">
              <a:buNone/>
            </a:pPr>
            <a:endParaRPr lang="en-US" dirty="0" smtClean="0"/>
          </a:p>
          <a:p>
            <a:pPr marL="0" indent="0">
              <a:buNone/>
            </a:pPr>
            <a:endParaRPr lang="en-US" dirty="0"/>
          </a:p>
          <a:p>
            <a:pPr marL="514350" indent="-514350">
              <a:buAutoNum type="arabicPeriod"/>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2052" name="Picture 4" descr="http://c1.nrostatic.com/sites/default/files/uploaded/pic_related_062813_SM_The-Simulacrum-of-Self-Gover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04" y="2683019"/>
            <a:ext cx="2967789" cy="29677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k39.kn3.net/C/1/4/6/8/2/B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8" y="2410304"/>
            <a:ext cx="3020762" cy="29482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donckelly.com/colonial/5_10_75$20back_pos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379" y="4062849"/>
            <a:ext cx="4286250" cy="2047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0832" y="5926059"/>
            <a:ext cx="2150332" cy="369332"/>
          </a:xfrm>
          <a:prstGeom prst="rect">
            <a:avLst/>
          </a:prstGeom>
          <a:noFill/>
        </p:spPr>
        <p:txBody>
          <a:bodyPr wrap="none" rtlCol="0">
            <a:spAutoFit/>
          </a:bodyPr>
          <a:lstStyle/>
          <a:p>
            <a:r>
              <a:rPr lang="en-US" dirty="0" smtClean="0"/>
              <a:t>SELF GOVERNMENT?</a:t>
            </a:r>
            <a:endParaRPr lang="en-US" dirty="0"/>
          </a:p>
        </p:txBody>
      </p:sp>
      <p:sp>
        <p:nvSpPr>
          <p:cNvPr id="6" name="TextBox 5"/>
          <p:cNvSpPr txBox="1"/>
          <p:nvPr/>
        </p:nvSpPr>
        <p:spPr>
          <a:xfrm>
            <a:off x="6529137" y="6295391"/>
            <a:ext cx="3101875" cy="369332"/>
          </a:xfrm>
          <a:prstGeom prst="rect">
            <a:avLst/>
          </a:prstGeom>
          <a:noFill/>
        </p:spPr>
        <p:txBody>
          <a:bodyPr wrap="none" rtlCol="0">
            <a:spAutoFit/>
          </a:bodyPr>
          <a:lstStyle/>
          <a:p>
            <a:r>
              <a:rPr lang="en-US" dirty="0" smtClean="0"/>
              <a:t>COMMODITY OR FIAT OF LAW?</a:t>
            </a:r>
            <a:endParaRPr lang="en-US" dirty="0"/>
          </a:p>
        </p:txBody>
      </p:sp>
    </p:spTree>
    <p:extLst>
      <p:ext uri="{BB962C8B-B14F-4D97-AF65-F5344CB8AC3E}">
        <p14:creationId xmlns:p14="http://schemas.microsoft.com/office/powerpoint/2010/main" val="3034953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16040" y="1264145"/>
            <a:ext cx="12191998" cy="1110088"/>
          </a:xfrm>
          <a:solidFill>
            <a:srgbClr val="FFFF99"/>
          </a:solidFill>
        </p:spPr>
        <p:txBody>
          <a:bodyPr>
            <a:normAutofit/>
          </a:bodyPr>
          <a:lstStyle/>
          <a:p>
            <a:pPr marL="0" indent="0">
              <a:buNone/>
            </a:pPr>
            <a:r>
              <a:rPr lang="en-US" sz="2200" dirty="0" smtClean="0"/>
              <a:t>“It became at once evident that great differences of opinion existed … as to the character of the government that should be substituted for that which had been overthrown.”  Martin Van Buren, </a:t>
            </a:r>
            <a:r>
              <a:rPr lang="en-US" sz="2200" i="1" dirty="0"/>
              <a:t>Inquiry into the Origin and Course of Political Parties in the United States.</a:t>
            </a:r>
            <a:r>
              <a:rPr lang="en-US" sz="2200" dirty="0"/>
              <a:t> </a:t>
            </a:r>
            <a:r>
              <a:rPr lang="en-US" sz="2200" dirty="0" smtClean="0"/>
              <a:t> </a:t>
            </a:r>
            <a:endParaRPr lang="en-US" dirty="0" smtClean="0"/>
          </a:p>
        </p:txBody>
      </p:sp>
      <p:sp>
        <p:nvSpPr>
          <p:cNvPr id="3" name="TextBox 2"/>
          <p:cNvSpPr txBox="1"/>
          <p:nvPr/>
        </p:nvSpPr>
        <p:spPr>
          <a:xfrm>
            <a:off x="0" y="426721"/>
            <a:ext cx="12192000" cy="707886"/>
          </a:xfrm>
          <a:prstGeom prst="rect">
            <a:avLst/>
          </a:prstGeom>
          <a:solidFill>
            <a:srgbClr val="FFFF00"/>
          </a:solidFill>
        </p:spPr>
        <p:txBody>
          <a:bodyPr wrap="square" rtlCol="0">
            <a:spAutoFit/>
          </a:bodyPr>
          <a:lstStyle/>
          <a:p>
            <a:pPr algn="ctr"/>
            <a:r>
              <a:rPr lang="en-US" sz="2000" b="1" dirty="0" smtClean="0"/>
              <a:t>POLITICAL PARTIES AROSE FROM THE VERY BEGINNING OF THE NATION –</a:t>
            </a:r>
          </a:p>
          <a:p>
            <a:pPr algn="ctr"/>
            <a:r>
              <a:rPr lang="en-US" sz="2000" b="1" dirty="0" smtClean="0"/>
              <a:t> IN RESPONSE TO THE FEDERALISM OF THE ARTICLES OF CONFEDERATION</a:t>
            </a:r>
            <a:endParaRPr lang="en-US" sz="2000" b="1" dirty="0"/>
          </a:p>
        </p:txBody>
      </p:sp>
      <p:sp>
        <p:nvSpPr>
          <p:cNvPr id="4" name="TextBox 3"/>
          <p:cNvSpPr txBox="1"/>
          <p:nvPr/>
        </p:nvSpPr>
        <p:spPr>
          <a:xfrm>
            <a:off x="112294" y="2736635"/>
            <a:ext cx="5034199" cy="1200329"/>
          </a:xfrm>
          <a:prstGeom prst="rect">
            <a:avLst/>
          </a:prstGeom>
          <a:noFill/>
        </p:spPr>
        <p:txBody>
          <a:bodyPr wrap="square" rtlCol="0">
            <a:spAutoFit/>
          </a:bodyPr>
          <a:lstStyle/>
          <a:p>
            <a:r>
              <a:rPr lang="en-US" dirty="0" smtClean="0"/>
              <a:t>Alexander Hamilton led the party bent upon the</a:t>
            </a:r>
          </a:p>
          <a:p>
            <a:r>
              <a:rPr lang="en-US" dirty="0" smtClean="0"/>
              <a:t>overthrown of the Articles.  This party all agreed</a:t>
            </a:r>
          </a:p>
          <a:p>
            <a:r>
              <a:rPr lang="en-US" dirty="0" smtClean="0"/>
              <a:t>that a “strong government” was needed, composed</a:t>
            </a:r>
          </a:p>
          <a:p>
            <a:r>
              <a:rPr lang="en-US" dirty="0" smtClean="0"/>
              <a:t>of executive, legislative, and judicial departments.</a:t>
            </a:r>
            <a:endParaRPr lang="en-US" dirty="0"/>
          </a:p>
        </p:txBody>
      </p:sp>
      <p:sp>
        <p:nvSpPr>
          <p:cNvPr id="6" name="TextBox 5"/>
          <p:cNvSpPr txBox="1"/>
          <p:nvPr/>
        </p:nvSpPr>
        <p:spPr>
          <a:xfrm>
            <a:off x="6272464" y="2611782"/>
            <a:ext cx="5502442" cy="1754326"/>
          </a:xfrm>
          <a:prstGeom prst="rect">
            <a:avLst/>
          </a:prstGeom>
          <a:noFill/>
        </p:spPr>
        <p:txBody>
          <a:bodyPr wrap="square" rtlCol="0">
            <a:spAutoFit/>
          </a:bodyPr>
          <a:lstStyle/>
          <a:p>
            <a:r>
              <a:rPr lang="en-US" dirty="0" smtClean="0"/>
              <a:t>The great body of people felt “veneration and affection for their local governments as safeguards of their liberties and adequate to most of their wants, endeared to them as their refuge from the persecutions of arbitrary power … distrust … of … an overshadowing general government.”  Van Buren, p. 35 </a:t>
            </a:r>
            <a:endParaRPr lang="en-US" dirty="0"/>
          </a:p>
        </p:txBody>
      </p:sp>
      <p:pic>
        <p:nvPicPr>
          <p:cNvPr id="3074" name="Picture 2" descr="http://historycentral.com/NN/America/Philadelph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 y="4299367"/>
            <a:ext cx="3295650" cy="2238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3979" y="6537743"/>
            <a:ext cx="2334101" cy="369332"/>
          </a:xfrm>
          <a:prstGeom prst="rect">
            <a:avLst/>
          </a:prstGeom>
          <a:noFill/>
        </p:spPr>
        <p:txBody>
          <a:bodyPr wrap="none" rtlCol="0">
            <a:spAutoFit/>
          </a:bodyPr>
          <a:lstStyle/>
          <a:p>
            <a:r>
              <a:rPr lang="en-US" dirty="0" smtClean="0"/>
              <a:t>WEALTHY MERCHANTS</a:t>
            </a:r>
            <a:endParaRPr lang="en-US" dirty="0"/>
          </a:p>
        </p:txBody>
      </p:sp>
      <p:pic>
        <p:nvPicPr>
          <p:cNvPr id="3076" name="Picture 4" descr="http://images.fineartamerica.com/images-medium-large/colonial-farming-gra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465" y="4358011"/>
            <a:ext cx="2245894" cy="24863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hermes-press.com/farms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2271" y="4402592"/>
            <a:ext cx="2438980" cy="1916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23685" y="6488668"/>
            <a:ext cx="2504981" cy="369332"/>
          </a:xfrm>
          <a:prstGeom prst="rect">
            <a:avLst/>
          </a:prstGeom>
          <a:noFill/>
        </p:spPr>
        <p:txBody>
          <a:bodyPr wrap="none" rtlCol="0">
            <a:spAutoFit/>
          </a:bodyPr>
          <a:lstStyle/>
          <a:p>
            <a:r>
              <a:rPr lang="en-US" dirty="0" smtClean="0"/>
              <a:t>LANDOWNING FARMERS</a:t>
            </a:r>
            <a:endParaRPr lang="en-US" dirty="0"/>
          </a:p>
        </p:txBody>
      </p:sp>
    </p:spTree>
    <p:extLst>
      <p:ext uri="{BB962C8B-B14F-4D97-AF65-F5344CB8AC3E}">
        <p14:creationId xmlns:p14="http://schemas.microsoft.com/office/powerpoint/2010/main" val="1403418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0" y="2155576"/>
            <a:ext cx="12192000" cy="689811"/>
          </a:xfrm>
          <a:solidFill>
            <a:srgbClr val="FFFFCC"/>
          </a:solidFill>
        </p:spPr>
        <p:txBody>
          <a:bodyPr>
            <a:normAutofit/>
          </a:bodyPr>
          <a:lstStyle/>
          <a:p>
            <a:pPr marL="0" indent="0">
              <a:buNone/>
            </a:pPr>
            <a:r>
              <a:rPr lang="en-US" sz="2000" dirty="0" smtClean="0"/>
              <a:t>“Many leaders, however, including at times John Adams and Alexander Hamilton, continued to think (constitutional monarchy) theoretically the form most likely to insure freedom and good government.” p. 6, Ralph </a:t>
            </a:r>
            <a:r>
              <a:rPr lang="en-US" sz="2000" dirty="0" err="1" smtClean="0"/>
              <a:t>Ketcham</a:t>
            </a:r>
            <a:r>
              <a:rPr lang="en-US" sz="2000" dirty="0" smtClean="0"/>
              <a:t> </a:t>
            </a:r>
          </a:p>
        </p:txBody>
      </p:sp>
      <p:sp>
        <p:nvSpPr>
          <p:cNvPr id="4" name="TextBox 3"/>
          <p:cNvSpPr txBox="1"/>
          <p:nvPr/>
        </p:nvSpPr>
        <p:spPr>
          <a:xfrm>
            <a:off x="0" y="426721"/>
            <a:ext cx="12192000" cy="400110"/>
          </a:xfrm>
          <a:prstGeom prst="rect">
            <a:avLst/>
          </a:prstGeom>
          <a:solidFill>
            <a:srgbClr val="FFFF00"/>
          </a:solidFill>
        </p:spPr>
        <p:txBody>
          <a:bodyPr wrap="square" rtlCol="0">
            <a:spAutoFit/>
          </a:bodyPr>
          <a:lstStyle/>
          <a:p>
            <a:pPr algn="ctr"/>
            <a:r>
              <a:rPr lang="en-US" sz="2000" b="1" dirty="0" smtClean="0"/>
              <a:t>THE NATURE OF MAN – AUTHORITARIANISM OR SELF-GOVERNMENT</a:t>
            </a:r>
            <a:endParaRPr lang="en-US" sz="2000" b="1" dirty="0"/>
          </a:p>
        </p:txBody>
      </p:sp>
      <p:sp>
        <p:nvSpPr>
          <p:cNvPr id="6" name="Content Placeholder 4"/>
          <p:cNvSpPr txBox="1">
            <a:spLocks/>
          </p:cNvSpPr>
          <p:nvPr/>
        </p:nvSpPr>
        <p:spPr>
          <a:xfrm>
            <a:off x="-16040" y="1045488"/>
            <a:ext cx="12191998" cy="1110088"/>
          </a:xfrm>
          <a:prstGeom prst="rect">
            <a:avLst/>
          </a:prstGeom>
          <a:solidFill>
            <a:srgbClr val="FFFFCC"/>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t>“By 1787, in a famous calculation by Thomas Jefferson, the new states had had eleven times thirteen, or nearly 150 years of experience in republican government.  On the whole Jefferson thought the experiments remarkably successful, proving that the people were capable of governing themselves.”  p. 3, Ralph </a:t>
            </a:r>
            <a:r>
              <a:rPr lang="en-US" sz="2200" dirty="0" err="1" smtClean="0"/>
              <a:t>Ketcham</a:t>
            </a:r>
            <a:r>
              <a:rPr lang="en-US" sz="2200" dirty="0" smtClean="0"/>
              <a:t>, </a:t>
            </a:r>
            <a:r>
              <a:rPr lang="en-US" sz="2200" i="1" dirty="0" smtClean="0"/>
              <a:t>The Anti-Federalist Papers</a:t>
            </a:r>
          </a:p>
          <a:p>
            <a:pPr marL="0" indent="0">
              <a:buFont typeface="Arial" panose="020B0604020202020204" pitchFamily="34" charset="0"/>
              <a:buNone/>
            </a:pPr>
            <a:endParaRPr lang="en-US" dirty="0" smtClean="0"/>
          </a:p>
        </p:txBody>
      </p:sp>
      <p:pic>
        <p:nvPicPr>
          <p:cNvPr id="5122" name="Picture 2" descr="http://i.ytimg.com/vi/MlZwGFgXPd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8999"/>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4572000" y="4199490"/>
            <a:ext cx="7620000" cy="2201310"/>
          </a:xfrm>
          <a:prstGeom prst="rect">
            <a:avLst/>
          </a:prstGeom>
          <a:solidFill>
            <a:srgbClr val="CCCCFF"/>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t>“The battle … does mankind need to be ruled by authority or are men capable of self government?  The outcome of the fight … could influence the way humanity would develop.</a:t>
            </a:r>
          </a:p>
          <a:p>
            <a:pPr marL="0" indent="0">
              <a:buFont typeface="Arial" panose="020B0604020202020204" pitchFamily="34" charset="0"/>
              <a:buNone/>
            </a:pPr>
            <a:r>
              <a:rPr lang="en-US" sz="2200" dirty="0" smtClean="0"/>
              <a:t>For if authoritarianism were applied, distrusting men to make the correct choices, many might then act that way, damaging their spirits.  If on the other hand self government was expected, many men could rise to it and set an example for the world.” p. 393, </a:t>
            </a:r>
            <a:r>
              <a:rPr lang="en-US" sz="2200" i="1" dirty="0" smtClean="0"/>
              <a:t>LSM</a:t>
            </a:r>
            <a:endParaRPr lang="en-US" i="1" dirty="0" smtClean="0"/>
          </a:p>
        </p:txBody>
      </p:sp>
    </p:spTree>
    <p:extLst>
      <p:ext uri="{BB962C8B-B14F-4D97-AF65-F5344CB8AC3E}">
        <p14:creationId xmlns:p14="http://schemas.microsoft.com/office/powerpoint/2010/main" val="131287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949611"/>
            <a:ext cx="9494004" cy="4249711"/>
          </a:xfrm>
          <a:solidFill>
            <a:schemeClr val="accent2">
              <a:lumMod val="20000"/>
              <a:lumOff val="80000"/>
            </a:schemeClr>
          </a:solidFill>
        </p:spPr>
        <p:txBody>
          <a:bodyPr>
            <a:normAutofit fontScale="925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 February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Content Placeholder 4"/>
          <p:cNvSpPr txBox="1">
            <a:spLocks/>
          </p:cNvSpPr>
          <p:nvPr/>
        </p:nvSpPr>
        <p:spPr>
          <a:xfrm>
            <a:off x="-16040" y="1264145"/>
            <a:ext cx="12191998" cy="1864066"/>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t>“…the facility with which one party has, through its superior address or its greater activity, succeeded in attaching to its adversary an unsuitable and unwelcome name … </a:t>
            </a:r>
          </a:p>
          <a:p>
            <a:pPr marL="0" indent="0">
              <a:buFont typeface="Arial" panose="020B0604020202020204" pitchFamily="34" charset="0"/>
              <a:buNone/>
            </a:pPr>
            <a:r>
              <a:rPr lang="en-US" sz="2200" dirty="0" smtClean="0"/>
              <a:t>The motive which operated in thus denying to men whose principles were federal the name which indicated them, and in giving it to their opponents, must be looked for in the fact that federal principles were at that time favored by the mass of the people.” Van Buren, pp. 36-37</a:t>
            </a:r>
            <a:endParaRPr lang="en-US" sz="2200" dirty="0"/>
          </a:p>
          <a:p>
            <a:pPr marL="0" indent="0">
              <a:buFont typeface="Arial" panose="020B0604020202020204" pitchFamily="34" charset="0"/>
              <a:buNone/>
            </a:pPr>
            <a:endParaRPr lang="en-US" dirty="0" smtClean="0"/>
          </a:p>
        </p:txBody>
      </p:sp>
      <p:sp>
        <p:nvSpPr>
          <p:cNvPr id="6" name="TextBox 5"/>
          <p:cNvSpPr txBox="1"/>
          <p:nvPr/>
        </p:nvSpPr>
        <p:spPr>
          <a:xfrm>
            <a:off x="0" y="426721"/>
            <a:ext cx="12192000" cy="707886"/>
          </a:xfrm>
          <a:prstGeom prst="rect">
            <a:avLst/>
          </a:prstGeom>
          <a:solidFill>
            <a:srgbClr val="FFFF00"/>
          </a:solidFill>
        </p:spPr>
        <p:txBody>
          <a:bodyPr wrap="square" rtlCol="0">
            <a:spAutoFit/>
          </a:bodyPr>
          <a:lstStyle/>
          <a:p>
            <a:pPr algn="ctr"/>
            <a:r>
              <a:rPr lang="en-US" sz="2000" b="1" dirty="0" smtClean="0"/>
              <a:t>THE MERCHANT PARTY ASSUMED THE NAME OF ‘FEDERALIST’</a:t>
            </a:r>
          </a:p>
          <a:p>
            <a:pPr algn="ctr"/>
            <a:r>
              <a:rPr lang="en-US" sz="2000" b="1" dirty="0" smtClean="0"/>
              <a:t>AND GAVE TO ITS OPPONENTS THE NAME OF ‘ANTI-FEDERALIST’</a:t>
            </a:r>
            <a:endParaRPr lang="en-US" sz="2000" b="1" dirty="0"/>
          </a:p>
        </p:txBody>
      </p:sp>
      <p:pic>
        <p:nvPicPr>
          <p:cNvPr id="4100" name="Picture 4" descr="http://smtp.antelecom.net/blogs/BSMRAMainsite/a_2_The_Federalist_ou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0" y="3276297"/>
            <a:ext cx="4353693" cy="32485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thefederalistpapers.org/wp-content/uploads/2012/07/51osDLbDyXL.Id_534979-24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5128" y="3250041"/>
            <a:ext cx="2640830" cy="330103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insidehrdq.files.wordpress.com/2012/07/jef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533" y="3257749"/>
            <a:ext cx="2284595" cy="29400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7091" y="6264112"/>
            <a:ext cx="2121286" cy="646331"/>
          </a:xfrm>
          <a:prstGeom prst="rect">
            <a:avLst/>
          </a:prstGeom>
          <a:noFill/>
        </p:spPr>
        <p:txBody>
          <a:bodyPr wrap="none" rtlCol="0">
            <a:spAutoFit/>
          </a:bodyPr>
          <a:lstStyle/>
          <a:p>
            <a:r>
              <a:rPr lang="en-US" dirty="0" smtClean="0"/>
              <a:t>THOMAS JEFFERSON</a:t>
            </a:r>
          </a:p>
          <a:p>
            <a:r>
              <a:rPr lang="en-US" dirty="0" smtClean="0"/>
              <a:t>(1743 – 1826)</a:t>
            </a:r>
            <a:endParaRPr lang="en-US" dirty="0"/>
          </a:p>
        </p:txBody>
      </p:sp>
      <p:sp>
        <p:nvSpPr>
          <p:cNvPr id="7" name="TextBox 6"/>
          <p:cNvSpPr txBox="1"/>
          <p:nvPr/>
        </p:nvSpPr>
        <p:spPr>
          <a:xfrm>
            <a:off x="272716" y="6540258"/>
            <a:ext cx="2644102" cy="369332"/>
          </a:xfrm>
          <a:prstGeom prst="rect">
            <a:avLst/>
          </a:prstGeom>
          <a:noFill/>
        </p:spPr>
        <p:txBody>
          <a:bodyPr wrap="square" rtlCol="0">
            <a:spAutoFit/>
          </a:bodyPr>
          <a:lstStyle/>
          <a:p>
            <a:r>
              <a:rPr lang="en-US" dirty="0" smtClean="0"/>
              <a:t>HAMILTON, MADISON, JAY</a:t>
            </a:r>
            <a:endParaRPr lang="en-US" dirty="0"/>
          </a:p>
        </p:txBody>
      </p:sp>
    </p:spTree>
    <p:extLst>
      <p:ext uri="{BB962C8B-B14F-4D97-AF65-F5344CB8AC3E}">
        <p14:creationId xmlns:p14="http://schemas.microsoft.com/office/powerpoint/2010/main" val="289329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ts2.mm.bing.net/th?id=HN.608045229035684241&amp;pid=15.1&amp;H=182&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670" y="3321334"/>
            <a:ext cx="3109155" cy="35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3" name="TextBox 2"/>
          <p:cNvSpPr txBox="1"/>
          <p:nvPr/>
        </p:nvSpPr>
        <p:spPr>
          <a:xfrm>
            <a:off x="1" y="426721"/>
            <a:ext cx="12192000" cy="1200329"/>
          </a:xfrm>
          <a:prstGeom prst="rect">
            <a:avLst/>
          </a:prstGeom>
          <a:solidFill>
            <a:srgbClr val="66FFFF"/>
          </a:solidFill>
        </p:spPr>
        <p:txBody>
          <a:bodyPr wrap="square" rtlCol="0">
            <a:spAutoFit/>
          </a:bodyPr>
          <a:lstStyle/>
          <a:p>
            <a:pPr algn="ctr"/>
            <a:r>
              <a:rPr lang="en-US" sz="2400" dirty="0" smtClean="0"/>
              <a:t>THE COMPROMISE OF THE CONSTITUTION:</a:t>
            </a:r>
          </a:p>
          <a:p>
            <a:pPr algn="ctr"/>
            <a:r>
              <a:rPr lang="en-US" sz="2400" dirty="0" smtClean="0"/>
              <a:t>A STRONG CENTRAL GOVERNMENT, WITH CHECKS AND BALANCES AND A BILL OF RIGHTS</a:t>
            </a:r>
            <a:r>
              <a:rPr lang="en-US" sz="2400" u="sng" dirty="0" smtClean="0"/>
              <a:t>,</a:t>
            </a:r>
          </a:p>
          <a:p>
            <a:pPr algn="ctr"/>
            <a:r>
              <a:rPr lang="en-US" sz="2400" u="sng" dirty="0" smtClean="0"/>
              <a:t>WHICH APPEARED TO BLOCK AUTHORITARIAN RULE</a:t>
            </a:r>
            <a:r>
              <a:rPr lang="en-US" sz="2400" dirty="0" smtClean="0"/>
              <a:t>.</a:t>
            </a:r>
            <a:endParaRPr lang="en-US" sz="2400" dirty="0"/>
          </a:p>
        </p:txBody>
      </p:sp>
      <p:pic>
        <p:nvPicPr>
          <p:cNvPr id="6146" name="Picture 2" descr="http://thenewamericanspirit.com/images/constitution/constitution-aged-clo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88" y="3286552"/>
            <a:ext cx="5427078" cy="36062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rot="1281391">
            <a:off x="5053022" y="2472083"/>
            <a:ext cx="3513707" cy="1559374"/>
          </a:xfrm>
          <a:solidFill>
            <a:srgbClr val="FF3399"/>
          </a:solidFill>
        </p:spPr>
        <p:txBody>
          <a:bodyPr anchor="ctr">
            <a:normAutofit/>
          </a:bodyPr>
          <a:lstStyle/>
          <a:p>
            <a:pPr marL="0" indent="0" algn="ctr">
              <a:buNone/>
            </a:pPr>
            <a:r>
              <a:rPr lang="en-US" sz="4400" dirty="0" smtClean="0"/>
              <a:t>BUT DID IT?</a:t>
            </a:r>
          </a:p>
        </p:txBody>
      </p:sp>
    </p:spTree>
    <p:extLst>
      <p:ext uri="{BB962C8B-B14F-4D97-AF65-F5344CB8AC3E}">
        <p14:creationId xmlns:p14="http://schemas.microsoft.com/office/powerpoint/2010/main" val="404309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1000" fill="hold"/>
                                        <p:tgtEl>
                                          <p:spTgt spid="5">
                                            <p:bg/>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
                                            <p:bg/>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3388553" y="2149641"/>
            <a:ext cx="5445799" cy="3625515"/>
          </a:xfrm>
        </p:spPr>
        <p:txBody>
          <a:bodyPr>
            <a:normAutofit lnSpcReduction="10000"/>
          </a:bodyPr>
          <a:lstStyle/>
          <a:p>
            <a:pPr marL="0" indent="0">
              <a:buNone/>
            </a:pPr>
            <a:r>
              <a:rPr lang="en-US" dirty="0" smtClean="0"/>
              <a:t>“The Constitution left open a back door through which a form of authoritarian rule could enter, a form more dangerous than monarchy because it was less visible and not understood; and more threatening still because its center of power was outside the nation, to the east … the money power…”  Stephen </a:t>
            </a:r>
            <a:r>
              <a:rPr lang="en-US" dirty="0" err="1" smtClean="0"/>
              <a:t>Zarlenga</a:t>
            </a:r>
            <a:r>
              <a:rPr lang="en-US" dirty="0" smtClean="0"/>
              <a:t>, </a:t>
            </a:r>
            <a:r>
              <a:rPr lang="en-US" i="1" dirty="0" smtClean="0"/>
              <a:t>LSM</a:t>
            </a:r>
            <a:r>
              <a:rPr lang="en-US" dirty="0" smtClean="0"/>
              <a:t>, p. 394</a:t>
            </a:r>
          </a:p>
        </p:txBody>
      </p:sp>
      <p:sp>
        <p:nvSpPr>
          <p:cNvPr id="3" name="TextBox 2"/>
          <p:cNvSpPr txBox="1"/>
          <p:nvPr/>
        </p:nvSpPr>
        <p:spPr>
          <a:xfrm>
            <a:off x="739820" y="595302"/>
            <a:ext cx="10712356" cy="584775"/>
          </a:xfrm>
          <a:prstGeom prst="rect">
            <a:avLst/>
          </a:prstGeom>
          <a:solidFill>
            <a:srgbClr val="FF66FF"/>
          </a:solidFill>
        </p:spPr>
        <p:txBody>
          <a:bodyPr wrap="none" rtlCol="0">
            <a:spAutoFit/>
          </a:bodyPr>
          <a:lstStyle/>
          <a:p>
            <a:r>
              <a:rPr lang="en-US" sz="3200" b="1" dirty="0" smtClean="0"/>
              <a:t>THE MONEY POWER WAS IGNORED IN THE US CONSTITUTION</a:t>
            </a:r>
            <a:endParaRPr lang="en-US" sz="3200" b="1" dirty="0"/>
          </a:p>
        </p:txBody>
      </p:sp>
      <p:pic>
        <p:nvPicPr>
          <p:cNvPr id="1026" name="Picture 2" descr="http://hidden111.files.wordpress.com/2009/11/hidd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1" y="2149641"/>
            <a:ext cx="3232977" cy="4130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4199" y="6375522"/>
            <a:ext cx="1200970" cy="461665"/>
          </a:xfrm>
          <a:prstGeom prst="rect">
            <a:avLst/>
          </a:prstGeom>
          <a:noFill/>
        </p:spPr>
        <p:txBody>
          <a:bodyPr wrap="none" rtlCol="0">
            <a:spAutoFit/>
          </a:bodyPr>
          <a:lstStyle/>
          <a:p>
            <a:r>
              <a:rPr lang="en-US" sz="2400" b="1" dirty="0" smtClean="0"/>
              <a:t>HIDDEN</a:t>
            </a:r>
            <a:endParaRPr lang="en-US" sz="2400" b="1" dirty="0"/>
          </a:p>
        </p:txBody>
      </p:sp>
      <p:pic>
        <p:nvPicPr>
          <p:cNvPr id="1030" name="Picture 6" descr="http://www.clipartheaven.com/clipart/money/the_power_of_mon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352" y="1940763"/>
            <a:ext cx="3357646" cy="433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75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3" name="Content Placeholder 2"/>
          <p:cNvSpPr>
            <a:spLocks noGrp="1"/>
          </p:cNvSpPr>
          <p:nvPr>
            <p:ph idx="1"/>
          </p:nvPr>
        </p:nvSpPr>
        <p:spPr>
          <a:xfrm>
            <a:off x="0" y="426721"/>
            <a:ext cx="12192000" cy="1414880"/>
          </a:xfrm>
          <a:solidFill>
            <a:schemeClr val="accent1">
              <a:lumMod val="20000"/>
              <a:lumOff val="80000"/>
            </a:schemeClr>
          </a:solidFill>
        </p:spPr>
        <p:txBody>
          <a:bodyPr/>
          <a:lstStyle/>
          <a:p>
            <a:pPr marL="0" indent="0" algn="ctr">
              <a:buNone/>
            </a:pPr>
            <a:r>
              <a:rPr lang="en-US" dirty="0" smtClean="0"/>
              <a:t>“The MONEY POWER” (Van Buren always capitalized it) “… when firmly established, was destined to become the only kind of an Aristocracy that could exist in our political system.”  Martin Van Buren</a:t>
            </a:r>
            <a:endParaRPr lang="en-US" dirty="0"/>
          </a:p>
        </p:txBody>
      </p:sp>
      <p:pic>
        <p:nvPicPr>
          <p:cNvPr id="2050" name="Picture 2" descr="http://www.esacademic.com/pictures/eswiki/84/Thomas_Jefferson_by_Rembrandt_Peale%2C_1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41601"/>
            <a:ext cx="2074277" cy="2476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culty.isi.org/media/images/catalog/cache/Andrew_Jackson.jpg/872px-Andrew_Jack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7259"/>
            <a:ext cx="2074278" cy="26807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5/5e/Martin_Van_Buren_by_George_Peter_Alexander_Healy_%28detail%29%2C_1864_-_DSC032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584" y="3511123"/>
            <a:ext cx="2507414" cy="3346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94021" y="2261487"/>
            <a:ext cx="9793643" cy="707886"/>
          </a:xfrm>
          <a:prstGeom prst="rect">
            <a:avLst/>
          </a:prstGeom>
          <a:noFill/>
        </p:spPr>
        <p:txBody>
          <a:bodyPr wrap="none" rtlCol="0">
            <a:spAutoFit/>
          </a:bodyPr>
          <a:lstStyle/>
          <a:p>
            <a:r>
              <a:rPr lang="en-US" sz="2000" dirty="0" smtClean="0"/>
              <a:t>It would take Jefferson almost twenty years to understand what had been ignored in the</a:t>
            </a:r>
          </a:p>
          <a:p>
            <a:r>
              <a:rPr lang="en-US" sz="2000" dirty="0" smtClean="0"/>
              <a:t>Constitution and he would spend the rest of his life doing battle against the MONEY POWER.</a:t>
            </a:r>
            <a:endParaRPr lang="en-US" sz="2000" dirty="0"/>
          </a:p>
        </p:txBody>
      </p:sp>
      <p:sp>
        <p:nvSpPr>
          <p:cNvPr id="6" name="TextBox 5"/>
          <p:cNvSpPr txBox="1"/>
          <p:nvPr/>
        </p:nvSpPr>
        <p:spPr>
          <a:xfrm>
            <a:off x="2294021" y="4523874"/>
            <a:ext cx="4199676" cy="646331"/>
          </a:xfrm>
          <a:prstGeom prst="rect">
            <a:avLst/>
          </a:prstGeom>
          <a:noFill/>
        </p:spPr>
        <p:txBody>
          <a:bodyPr wrap="none" rtlCol="0">
            <a:spAutoFit/>
          </a:bodyPr>
          <a:lstStyle/>
          <a:p>
            <a:r>
              <a:rPr lang="en-US" dirty="0" smtClean="0"/>
              <a:t>Jackson’s Presidency became literally a life </a:t>
            </a:r>
          </a:p>
          <a:p>
            <a:r>
              <a:rPr lang="en-US" dirty="0" smtClean="0"/>
              <a:t>and death struggle with the bankers.</a:t>
            </a:r>
            <a:endParaRPr lang="en-US" dirty="0"/>
          </a:p>
        </p:txBody>
      </p:sp>
      <p:sp>
        <p:nvSpPr>
          <p:cNvPr id="7" name="TextBox 6"/>
          <p:cNvSpPr txBox="1"/>
          <p:nvPr/>
        </p:nvSpPr>
        <p:spPr>
          <a:xfrm>
            <a:off x="5438274" y="5662863"/>
            <a:ext cx="3659656" cy="923330"/>
          </a:xfrm>
          <a:prstGeom prst="rect">
            <a:avLst/>
          </a:prstGeom>
          <a:noFill/>
        </p:spPr>
        <p:txBody>
          <a:bodyPr wrap="none" rtlCol="0">
            <a:spAutoFit/>
          </a:bodyPr>
          <a:lstStyle/>
          <a:p>
            <a:r>
              <a:rPr lang="en-US" dirty="0" smtClean="0"/>
              <a:t>Van Buren thought he finally finished</a:t>
            </a:r>
          </a:p>
          <a:p>
            <a:r>
              <a:rPr lang="en-US" dirty="0" smtClean="0"/>
              <a:t>them off in 1840, but he was overly </a:t>
            </a:r>
          </a:p>
          <a:p>
            <a:r>
              <a:rPr lang="en-US" dirty="0" smtClean="0"/>
              <a:t>optimistic.</a:t>
            </a:r>
          </a:p>
        </p:txBody>
      </p:sp>
    </p:spTree>
    <p:extLst>
      <p:ext uri="{BB962C8B-B14F-4D97-AF65-F5344CB8AC3E}">
        <p14:creationId xmlns:p14="http://schemas.microsoft.com/office/powerpoint/2010/main" val="4189485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lvl="0" algn="ctr"/>
            <a:r>
              <a:rPr lang="en-US" sz="2400" b="1" dirty="0"/>
              <a:t>The Constitutional Convention</a:t>
            </a:r>
            <a:r>
              <a:rPr lang="en-US" sz="2400" b="1" dirty="0" smtClean="0"/>
              <a:t>:   The </a:t>
            </a:r>
            <a:r>
              <a:rPr lang="en-US" sz="2400" b="1" dirty="0"/>
              <a:t>Nature of Man &amp; The Nature of </a:t>
            </a:r>
            <a:r>
              <a:rPr lang="en-US" sz="2400" b="1" dirty="0" smtClean="0"/>
              <a:t>Money  </a:t>
            </a:r>
            <a:endParaRPr lang="en-US" sz="2400" b="1" dirty="0"/>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Oval Callout 2"/>
          <p:cNvSpPr/>
          <p:nvPr/>
        </p:nvSpPr>
        <p:spPr>
          <a:xfrm>
            <a:off x="737937" y="426722"/>
            <a:ext cx="10459453" cy="568532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Why did the framers of a document so far advanced in its day regarding the balance between legislative, judicial, and executive power, not realize that the monetary power, if left unchecked, could endanger and ultimately overwhelm the whole structure</a:t>
            </a:r>
          </a:p>
          <a:p>
            <a:pPr algn="ctr"/>
            <a:r>
              <a:rPr lang="en-US" sz="8000" b="1" dirty="0" smtClean="0"/>
              <a:t>? ?  ? ? ?</a:t>
            </a:r>
            <a:endParaRPr lang="en-US" sz="3600" b="1" dirty="0"/>
          </a:p>
          <a:p>
            <a:pPr algn="ctr"/>
            <a:endParaRPr lang="en-US" sz="5400" b="1" dirty="0"/>
          </a:p>
        </p:txBody>
      </p:sp>
    </p:spTree>
    <p:extLst>
      <p:ext uri="{BB962C8B-B14F-4D97-AF65-F5344CB8AC3E}">
        <p14:creationId xmlns:p14="http://schemas.microsoft.com/office/powerpoint/2010/main" val="926941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smtClean="0"/>
              <a:t>PART 3-a</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2463304" y="3207206"/>
            <a:ext cx="7265387" cy="1200329"/>
          </a:xfrm>
          <a:prstGeom prst="rect">
            <a:avLst/>
          </a:prstGeom>
        </p:spPr>
        <p:txBody>
          <a:bodyPr wrap="none">
            <a:spAutoFit/>
          </a:bodyPr>
          <a:lstStyle/>
          <a:p>
            <a:pPr lvl="0" algn="ctr"/>
            <a:r>
              <a:rPr lang="en-US" sz="3600" b="1" dirty="0"/>
              <a:t>Monetary Power Left Undefined</a:t>
            </a:r>
            <a:r>
              <a:rPr lang="en-US" sz="3600" b="1" dirty="0" smtClean="0"/>
              <a:t>:</a:t>
            </a:r>
          </a:p>
          <a:p>
            <a:pPr lvl="0" algn="ctr"/>
            <a:r>
              <a:rPr lang="en-US" sz="3600" b="1" dirty="0" smtClean="0"/>
              <a:t>Confusion </a:t>
            </a:r>
            <a:r>
              <a:rPr lang="en-US" sz="3600" b="1" dirty="0"/>
              <a:t>Over the Nature of Money</a:t>
            </a:r>
          </a:p>
        </p:txBody>
      </p:sp>
    </p:spTree>
    <p:extLst>
      <p:ext uri="{BB962C8B-B14F-4D97-AF65-F5344CB8AC3E}">
        <p14:creationId xmlns:p14="http://schemas.microsoft.com/office/powerpoint/2010/main" val="2964423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lvl="0" algn="ctr"/>
            <a:r>
              <a:rPr lang="en-US" sz="2800" b="1" dirty="0"/>
              <a:t>Monetary Power Left Undefined</a:t>
            </a:r>
            <a:r>
              <a:rPr lang="en-US" sz="2800" b="1" dirty="0" smtClean="0"/>
              <a:t>:   Confusion </a:t>
            </a:r>
            <a:r>
              <a:rPr lang="en-US" sz="2800" b="1" dirty="0"/>
              <a:t>Over the Nature of Money</a:t>
            </a:r>
          </a:p>
        </p:txBody>
      </p:sp>
      <p:sp>
        <p:nvSpPr>
          <p:cNvPr id="3" name="Content Placeholder 2"/>
          <p:cNvSpPr>
            <a:spLocks noGrp="1"/>
          </p:cNvSpPr>
          <p:nvPr>
            <p:ph idx="1"/>
          </p:nvPr>
        </p:nvSpPr>
        <p:spPr>
          <a:xfrm>
            <a:off x="5470357" y="2996729"/>
            <a:ext cx="5406188" cy="3328892"/>
          </a:xfrm>
          <a:solidFill>
            <a:schemeClr val="accent4">
              <a:lumMod val="60000"/>
              <a:lumOff val="40000"/>
            </a:schemeClr>
          </a:solidFill>
        </p:spPr>
        <p:txBody>
          <a:bodyPr>
            <a:noAutofit/>
          </a:bodyPr>
          <a:lstStyle/>
          <a:p>
            <a:pPr marL="0" indent="0">
              <a:buNone/>
            </a:pPr>
            <a:r>
              <a:rPr lang="en-US" dirty="0" smtClean="0"/>
              <a:t>If Money is a legal institution, </a:t>
            </a:r>
            <a:r>
              <a:rPr lang="en-US" i="1" dirty="0" smtClean="0"/>
              <a:t>AS LSM HAS BEEN DEMONSTRATING</a:t>
            </a:r>
            <a:r>
              <a:rPr lang="en-US" dirty="0" smtClean="0"/>
              <a:t>, then it is a creature of  government, and the Constitution had better deal with it – how a uniform currency is to be provided, controlled, and kept reasonably stable, in a just manner.</a:t>
            </a:r>
            <a:endParaRPr lang="en-US" dirty="0"/>
          </a:p>
        </p:txBody>
      </p:sp>
      <p:sp>
        <p:nvSpPr>
          <p:cNvPr id="4" name="TextBox 3"/>
          <p:cNvSpPr txBox="1"/>
          <p:nvPr/>
        </p:nvSpPr>
        <p:spPr>
          <a:xfrm>
            <a:off x="0" y="381001"/>
            <a:ext cx="12192000" cy="954107"/>
          </a:xfrm>
          <a:prstGeom prst="rect">
            <a:avLst/>
          </a:prstGeom>
          <a:solidFill>
            <a:srgbClr val="CC99FF"/>
          </a:solidFill>
        </p:spPr>
        <p:txBody>
          <a:bodyPr wrap="square" rtlCol="0">
            <a:spAutoFit/>
          </a:bodyPr>
          <a:lstStyle/>
          <a:p>
            <a:pPr algn="ctr"/>
            <a:r>
              <a:rPr lang="en-US" sz="2800" b="1" dirty="0" smtClean="0"/>
              <a:t>THE MAIN EXPLANATION:    AS A GROUP, THE FOUNDING FATHERS DID</a:t>
            </a:r>
          </a:p>
          <a:p>
            <a:pPr algn="ctr"/>
            <a:r>
              <a:rPr lang="en-US" sz="2800" b="1" dirty="0" smtClean="0"/>
              <a:t> NOT HAVE A GOOD UNDERSTANDING OF THE NATURE OF MONEY</a:t>
            </a:r>
            <a:endParaRPr lang="en-US" sz="2800" b="1" dirty="0"/>
          </a:p>
        </p:txBody>
      </p:sp>
      <p:sp>
        <p:nvSpPr>
          <p:cNvPr id="5" name="TextBox 4"/>
          <p:cNvSpPr txBox="1"/>
          <p:nvPr/>
        </p:nvSpPr>
        <p:spPr>
          <a:xfrm>
            <a:off x="101521" y="1447124"/>
            <a:ext cx="4151393" cy="1323439"/>
          </a:xfrm>
          <a:prstGeom prst="rect">
            <a:avLst/>
          </a:prstGeom>
          <a:noFill/>
        </p:spPr>
        <p:txBody>
          <a:bodyPr wrap="none" rtlCol="0">
            <a:spAutoFit/>
          </a:bodyPr>
          <a:lstStyle/>
          <a:p>
            <a:r>
              <a:rPr lang="en-US" sz="2000" b="1" dirty="0" smtClean="0"/>
              <a:t>IS MONEY A COMMODITY LIKE GOLD</a:t>
            </a:r>
          </a:p>
          <a:p>
            <a:r>
              <a:rPr lang="en-US" sz="2000" b="1" dirty="0" smtClean="0"/>
              <a:t>WITH INTRINSIC VALUE</a:t>
            </a:r>
            <a:r>
              <a:rPr lang="en-US" sz="2000" b="1" dirty="0"/>
              <a:t>? … THEN IT </a:t>
            </a:r>
            <a:r>
              <a:rPr lang="en-US" sz="2000" b="1" dirty="0" smtClean="0"/>
              <a:t>IS</a:t>
            </a:r>
          </a:p>
          <a:p>
            <a:r>
              <a:rPr lang="en-US" sz="2000" b="1" dirty="0" smtClean="0"/>
              <a:t>A </a:t>
            </a:r>
            <a:r>
              <a:rPr lang="en-US" sz="2000" b="1" dirty="0"/>
              <a:t>CREATURE </a:t>
            </a:r>
            <a:r>
              <a:rPr lang="en-US" sz="2000" b="1" dirty="0" smtClean="0"/>
              <a:t>OF MERCHANTS AND</a:t>
            </a:r>
          </a:p>
          <a:p>
            <a:r>
              <a:rPr lang="en-US" sz="2000" b="1" dirty="0" smtClean="0"/>
              <a:t>BANKERS</a:t>
            </a:r>
            <a:r>
              <a:rPr lang="en-US" sz="2000" b="1" dirty="0"/>
              <a:t>, </a:t>
            </a:r>
            <a:r>
              <a:rPr lang="en-US" sz="2000" b="1" dirty="0" smtClean="0"/>
              <a:t>AND NOT GOVERNMENTS</a:t>
            </a:r>
            <a:endParaRPr lang="en-US" sz="2000" b="1" dirty="0"/>
          </a:p>
        </p:txBody>
      </p:sp>
      <p:sp>
        <p:nvSpPr>
          <p:cNvPr id="6" name="TextBox 5"/>
          <p:cNvSpPr txBox="1"/>
          <p:nvPr/>
        </p:nvSpPr>
        <p:spPr>
          <a:xfrm>
            <a:off x="6785811" y="1570593"/>
            <a:ext cx="5088829" cy="707886"/>
          </a:xfrm>
          <a:prstGeom prst="rect">
            <a:avLst/>
          </a:prstGeom>
          <a:noFill/>
        </p:spPr>
        <p:txBody>
          <a:bodyPr wrap="none" rtlCol="0">
            <a:spAutoFit/>
          </a:bodyPr>
          <a:lstStyle/>
          <a:p>
            <a:r>
              <a:rPr lang="en-US" sz="2000" b="1" dirty="0" smtClean="0"/>
              <a:t>IS MONEY AN ABSTRACT SOCIAL INVENTION –</a:t>
            </a:r>
          </a:p>
          <a:p>
            <a:r>
              <a:rPr lang="en-US" sz="2000" b="1" dirty="0" smtClean="0"/>
              <a:t>AN INSTITUTION OF LAW?</a:t>
            </a:r>
            <a:endParaRPr lang="en-US" sz="2000" b="1" dirty="0"/>
          </a:p>
        </p:txBody>
      </p:sp>
      <p:sp>
        <p:nvSpPr>
          <p:cNvPr id="7" name="Left-Right Arrow 6"/>
          <p:cNvSpPr/>
          <p:nvPr/>
        </p:nvSpPr>
        <p:spPr>
          <a:xfrm>
            <a:off x="4655258" y="1624212"/>
            <a:ext cx="1216152" cy="484632"/>
          </a:xfrm>
          <a:prstGeom prst="lef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conspirazzi.com/e-books/covers/lost-science-of-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604" y="2881444"/>
            <a:ext cx="2633654" cy="39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8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2000" tmFilter="0, 0; .2, .5; .8, .5; 1, 0"/>
                                        <p:tgtEl>
                                          <p:spTgt spid="3074"/>
                                        </p:tgtEl>
                                      </p:cBhvr>
                                    </p:animEffect>
                                    <p:animScale>
                                      <p:cBhvr>
                                        <p:cTn id="7" dur="100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lvl="0" algn="ctr"/>
            <a:r>
              <a:rPr lang="en-US" sz="2800" b="1" dirty="0"/>
              <a:t>Monetary Power Left Undefined</a:t>
            </a:r>
            <a:r>
              <a:rPr lang="en-US" sz="2800" b="1" dirty="0" smtClean="0"/>
              <a:t>:   Confusion </a:t>
            </a:r>
            <a:r>
              <a:rPr lang="en-US" sz="2800" b="1" dirty="0"/>
              <a:t>Over the Nature of Money</a:t>
            </a:r>
          </a:p>
        </p:txBody>
      </p:sp>
      <p:sp>
        <p:nvSpPr>
          <p:cNvPr id="3" name="Content Placeholder 2"/>
          <p:cNvSpPr>
            <a:spLocks noGrp="1"/>
          </p:cNvSpPr>
          <p:nvPr>
            <p:ph idx="1"/>
          </p:nvPr>
        </p:nvSpPr>
        <p:spPr>
          <a:xfrm>
            <a:off x="-2" y="381001"/>
            <a:ext cx="12192000" cy="966505"/>
          </a:xfrm>
          <a:solidFill>
            <a:srgbClr val="FFFF00"/>
          </a:solidFill>
        </p:spPr>
        <p:txBody>
          <a:bodyPr>
            <a:normAutofit/>
          </a:bodyPr>
          <a:lstStyle/>
          <a:p>
            <a:pPr marL="0" indent="0" algn="ctr">
              <a:buNone/>
            </a:pPr>
            <a:r>
              <a:rPr lang="en-US" sz="2400" b="1" dirty="0" smtClean="0"/>
              <a:t>The nature of human affairs requires government to have four branches, not three:</a:t>
            </a:r>
          </a:p>
          <a:p>
            <a:pPr marL="0" indent="0" algn="ctr">
              <a:buNone/>
            </a:pPr>
            <a:r>
              <a:rPr lang="en-US" sz="2400" b="1" dirty="0" smtClean="0"/>
              <a:t>the fourth branch to embody and administer the monetary power.</a:t>
            </a:r>
            <a:endParaRPr lang="en-US" sz="2400" b="1" dirty="0"/>
          </a:p>
        </p:txBody>
      </p:sp>
      <p:pic>
        <p:nvPicPr>
          <p:cNvPr id="4098" name="Picture 2" descr="http://homebase3.edublogs.org/files/2010/12/Tree-Branches-of-Government-1x1ns4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085" y="1347506"/>
            <a:ext cx="7344313" cy="5510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lker.com/cliparts/O/D/r/Q/u/K/green-leaf-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09752" y="3341339"/>
            <a:ext cx="3110212" cy="3516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8030" y="4745727"/>
            <a:ext cx="2841934" cy="707886"/>
          </a:xfrm>
          <a:prstGeom prst="rect">
            <a:avLst/>
          </a:prstGeom>
          <a:noFill/>
        </p:spPr>
        <p:txBody>
          <a:bodyPr wrap="square" rtlCol="0">
            <a:spAutoFit/>
          </a:bodyPr>
          <a:lstStyle/>
          <a:p>
            <a:pPr algn="ctr"/>
            <a:r>
              <a:rPr lang="en-US" sz="4000" dirty="0" smtClean="0">
                <a:solidFill>
                  <a:schemeClr val="bg1"/>
                </a:solidFill>
              </a:rPr>
              <a:t>MONETARY</a:t>
            </a:r>
            <a:endParaRPr lang="en-US" sz="4000" dirty="0">
              <a:solidFill>
                <a:schemeClr val="bg1"/>
              </a:solidFill>
            </a:endParaRPr>
          </a:p>
        </p:txBody>
      </p:sp>
    </p:spTree>
    <p:extLst>
      <p:ext uri="{BB962C8B-B14F-4D97-AF65-F5344CB8AC3E}">
        <p14:creationId xmlns:p14="http://schemas.microsoft.com/office/powerpoint/2010/main" val="40893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3000" fill="hold"/>
                                        <p:tgtEl>
                                          <p:spTgt spid="4100"/>
                                        </p:tgtEl>
                                        <p:attrNameLst>
                                          <p:attrName>ppt_x</p:attrName>
                                        </p:attrNameLst>
                                      </p:cBhvr>
                                      <p:tavLst>
                                        <p:tav tm="0">
                                          <p:val>
                                            <p:strVal val="#ppt_x"/>
                                          </p:val>
                                        </p:tav>
                                        <p:tav tm="100000">
                                          <p:val>
                                            <p:strVal val="#ppt_x"/>
                                          </p:val>
                                        </p:tav>
                                      </p:tavLst>
                                    </p:anim>
                                    <p:anim calcmode="lin" valueType="num">
                                      <p:cBhvr additive="base">
                                        <p:cTn id="8" dur="30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 Arrow 8"/>
          <p:cNvSpPr/>
          <p:nvPr/>
        </p:nvSpPr>
        <p:spPr>
          <a:xfrm>
            <a:off x="4317612" y="2246984"/>
            <a:ext cx="2246195" cy="91231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6835"/>
            <a:ext cx="12191999" cy="374166"/>
          </a:xfrm>
          <a:solidFill>
            <a:srgbClr val="FFCC66"/>
          </a:solidFill>
        </p:spPr>
        <p:txBody>
          <a:bodyPr>
            <a:normAutofit fontScale="90000"/>
          </a:bodyPr>
          <a:lstStyle/>
          <a:p>
            <a:pPr lvl="0" algn="ctr"/>
            <a:r>
              <a:rPr lang="en-US" sz="2800" b="1" dirty="0"/>
              <a:t>Monetary Power Left Undefined</a:t>
            </a:r>
            <a:r>
              <a:rPr lang="en-US" sz="2800" b="1" dirty="0" smtClean="0"/>
              <a:t>:   Confusion </a:t>
            </a:r>
            <a:r>
              <a:rPr lang="en-US" sz="2800" b="1" dirty="0"/>
              <a:t>Over the Nature of Money</a:t>
            </a:r>
          </a:p>
        </p:txBody>
      </p:sp>
      <p:sp>
        <p:nvSpPr>
          <p:cNvPr id="4" name="TextBox 3"/>
          <p:cNvSpPr txBox="1"/>
          <p:nvPr/>
        </p:nvSpPr>
        <p:spPr>
          <a:xfrm>
            <a:off x="2993481" y="790202"/>
            <a:ext cx="6487160" cy="707886"/>
          </a:xfrm>
          <a:prstGeom prst="rect">
            <a:avLst/>
          </a:prstGeom>
          <a:solidFill>
            <a:srgbClr val="FFFF00"/>
          </a:solidFill>
        </p:spPr>
        <p:txBody>
          <a:bodyPr wrap="none" rtlCol="0">
            <a:spAutoFit/>
          </a:bodyPr>
          <a:lstStyle/>
          <a:p>
            <a:r>
              <a:rPr lang="en-US" sz="4000" dirty="0" smtClean="0"/>
              <a:t>THE STAKES ARE ENORMOUS !</a:t>
            </a:r>
            <a:endParaRPr lang="en-US" sz="4000" dirty="0"/>
          </a:p>
        </p:txBody>
      </p:sp>
      <p:pic>
        <p:nvPicPr>
          <p:cNvPr id="5124" name="Picture 4" descr="http://www.uaa.alaska.edu/justice/images/scales-of-justice-gavel_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624959"/>
            <a:ext cx="4310721" cy="32330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itterrealities.files.wordpress.com/2011/10/tolstoy-essence-of-sla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63" y="3323062"/>
            <a:ext cx="6125735" cy="3675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560" y="2497873"/>
            <a:ext cx="2810107" cy="584775"/>
          </a:xfrm>
          <a:prstGeom prst="rect">
            <a:avLst/>
          </a:prstGeom>
          <a:noFill/>
        </p:spPr>
        <p:txBody>
          <a:bodyPr wrap="square" rtlCol="0">
            <a:spAutoFit/>
          </a:bodyPr>
          <a:lstStyle/>
          <a:p>
            <a:pPr algn="ctr"/>
            <a:r>
              <a:rPr lang="en-US" sz="3200" b="1" u="sng" dirty="0" smtClean="0"/>
              <a:t>JUSTICE</a:t>
            </a:r>
            <a:endParaRPr lang="en-US" sz="3200" b="1" u="sng" dirty="0"/>
          </a:p>
        </p:txBody>
      </p:sp>
      <p:sp>
        <p:nvSpPr>
          <p:cNvPr id="10" name="TextBox 9"/>
          <p:cNvSpPr txBox="1"/>
          <p:nvPr/>
        </p:nvSpPr>
        <p:spPr>
          <a:xfrm>
            <a:off x="7724076" y="2532371"/>
            <a:ext cx="3873192" cy="584775"/>
          </a:xfrm>
          <a:prstGeom prst="rect">
            <a:avLst/>
          </a:prstGeom>
          <a:noFill/>
        </p:spPr>
        <p:txBody>
          <a:bodyPr wrap="square" rtlCol="0">
            <a:spAutoFit/>
          </a:bodyPr>
          <a:lstStyle/>
          <a:p>
            <a:pPr algn="ctr"/>
            <a:r>
              <a:rPr lang="en-US" sz="3200" b="1" u="sng" dirty="0" smtClean="0"/>
              <a:t>ECONOMIC SLAVERY</a:t>
            </a:r>
            <a:endParaRPr lang="en-US" sz="3200" b="1" u="sng" dirty="0"/>
          </a:p>
        </p:txBody>
      </p:sp>
      <p:sp>
        <p:nvSpPr>
          <p:cNvPr id="8" name="TextBox 7"/>
          <p:cNvSpPr txBox="1"/>
          <p:nvPr/>
        </p:nvSpPr>
        <p:spPr>
          <a:xfrm>
            <a:off x="4727545" y="2410752"/>
            <a:ext cx="1509516" cy="584775"/>
          </a:xfrm>
          <a:prstGeom prst="rect">
            <a:avLst/>
          </a:prstGeom>
          <a:noFill/>
        </p:spPr>
        <p:txBody>
          <a:bodyPr wrap="none" rtlCol="0">
            <a:spAutoFit/>
          </a:bodyPr>
          <a:lstStyle/>
          <a:p>
            <a:r>
              <a:rPr lang="en-US" sz="3200" b="1" dirty="0" smtClean="0"/>
              <a:t>VERSUS</a:t>
            </a:r>
            <a:endParaRPr lang="en-US" sz="3200" b="1" dirty="0"/>
          </a:p>
        </p:txBody>
      </p:sp>
    </p:spTree>
    <p:extLst>
      <p:ext uri="{BB962C8B-B14F-4D97-AF65-F5344CB8AC3E}">
        <p14:creationId xmlns:p14="http://schemas.microsoft.com/office/powerpoint/2010/main" val="143265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lvl="0" algn="ctr"/>
            <a:r>
              <a:rPr lang="en-US" sz="2800" b="1" dirty="0"/>
              <a:t>Monetary Power Left Undefined</a:t>
            </a:r>
            <a:r>
              <a:rPr lang="en-US" sz="2800" b="1" dirty="0" smtClean="0"/>
              <a:t>:   Confusion </a:t>
            </a:r>
            <a:r>
              <a:rPr lang="en-US" sz="2800" b="1" dirty="0"/>
              <a:t>Over the Nature of Money</a:t>
            </a:r>
          </a:p>
        </p:txBody>
      </p:sp>
      <p:sp>
        <p:nvSpPr>
          <p:cNvPr id="3" name="Content Placeholder 2"/>
          <p:cNvSpPr>
            <a:spLocks noGrp="1"/>
          </p:cNvSpPr>
          <p:nvPr>
            <p:ph idx="1"/>
          </p:nvPr>
        </p:nvSpPr>
        <p:spPr>
          <a:xfrm>
            <a:off x="397787" y="2181726"/>
            <a:ext cx="11396421" cy="1090864"/>
          </a:xfrm>
          <a:solidFill>
            <a:srgbClr val="CCFF66"/>
          </a:solidFill>
        </p:spPr>
        <p:txBody>
          <a:bodyPr>
            <a:normAutofit/>
          </a:bodyPr>
          <a:lstStyle/>
          <a:p>
            <a:pPr marL="0" indent="0">
              <a:buNone/>
            </a:pPr>
            <a:r>
              <a:rPr lang="en-US" sz="2400" dirty="0" smtClean="0"/>
              <a:t>The Colonists discovered that abstract paper money – PUBLIC FIAT </a:t>
            </a:r>
            <a:r>
              <a:rPr lang="en-US" sz="2400" dirty="0"/>
              <a:t>MONEY </a:t>
            </a:r>
            <a:r>
              <a:rPr lang="en-US" sz="2400" dirty="0" smtClean="0"/>
              <a:t>– builds real infrastructure and wealth; that money works as a medium of exchange and need not be an object of value in itself. </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1158912" y="596622"/>
            <a:ext cx="9874177" cy="1200329"/>
          </a:xfrm>
          <a:prstGeom prst="rect">
            <a:avLst/>
          </a:prstGeom>
          <a:solidFill>
            <a:srgbClr val="99FF33"/>
          </a:solidFill>
        </p:spPr>
        <p:txBody>
          <a:bodyPr wrap="none" rtlCol="0">
            <a:spAutoFit/>
          </a:bodyPr>
          <a:lstStyle/>
          <a:p>
            <a:pPr algn="ctr"/>
            <a:r>
              <a:rPr lang="en-US" b="1" dirty="0" smtClean="0"/>
              <a:t>KNOWLEDGE OF THE NATURE OF MONEY IS GAINED BY LOOKING AT HISTORY – EXPERIENCE</a:t>
            </a:r>
          </a:p>
          <a:p>
            <a:pPr algn="ctr"/>
            <a:r>
              <a:rPr lang="en-US" b="1" dirty="0" smtClean="0"/>
              <a:t> – WITH A TRUTHFUL INTERPRETATION.</a:t>
            </a:r>
          </a:p>
          <a:p>
            <a:pPr algn="ctr"/>
            <a:endParaRPr lang="en-US" b="1" dirty="0"/>
          </a:p>
          <a:p>
            <a:pPr algn="ctr"/>
            <a:r>
              <a:rPr lang="en-US" b="1" dirty="0" smtClean="0"/>
              <a:t>THE OTHER APPROACH IS LOGICAL OR THEORETICAL, WHICH CAN BECOME DIVORCED FROM REALITY.</a:t>
            </a:r>
            <a:endParaRPr lang="en-US" b="1" dirty="0"/>
          </a:p>
        </p:txBody>
      </p:sp>
      <p:pic>
        <p:nvPicPr>
          <p:cNvPr id="6146" name="Picture 2" descr="http://imgc.allpostersimages.com/images/P-488-488-90/54/5458/ASHKG00Z/posters/colonial-philadelphia-s-skyline-and-harbor-175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0239"/>
            <a:ext cx="4648200" cy="3486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7787" y="6224337"/>
            <a:ext cx="2605906" cy="369332"/>
          </a:xfrm>
          <a:prstGeom prst="rect">
            <a:avLst/>
          </a:prstGeom>
          <a:noFill/>
        </p:spPr>
        <p:txBody>
          <a:bodyPr wrap="none" rtlCol="0">
            <a:spAutoFit/>
          </a:bodyPr>
          <a:lstStyle/>
          <a:p>
            <a:r>
              <a:rPr lang="en-US" b="1" dirty="0" smtClean="0"/>
              <a:t>COLONIAL PHILADELPHIA</a:t>
            </a:r>
            <a:endParaRPr lang="en-US" b="1" dirty="0"/>
          </a:p>
        </p:txBody>
      </p:sp>
      <p:pic>
        <p:nvPicPr>
          <p:cNvPr id="6148" name="Picture 4" descr="http://www.crommelin.org/history/Biographies/1647Daniel/1695Map/1679GreatDockAndCityH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84562"/>
            <a:ext cx="3757863" cy="3331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92842" y="6448926"/>
            <a:ext cx="45719" cy="369332"/>
          </a:xfrm>
          <a:prstGeom prst="rect">
            <a:avLst/>
          </a:prstGeom>
          <a:noFill/>
        </p:spPr>
        <p:txBody>
          <a:bodyPr wrap="square" rtlCol="0">
            <a:spAutoFit/>
          </a:bodyPr>
          <a:lstStyle/>
          <a:p>
            <a:endParaRPr lang="en-US" dirty="0"/>
          </a:p>
        </p:txBody>
      </p:sp>
      <p:sp>
        <p:nvSpPr>
          <p:cNvPr id="7" name="TextBox 6"/>
          <p:cNvSpPr txBox="1"/>
          <p:nvPr/>
        </p:nvSpPr>
        <p:spPr>
          <a:xfrm>
            <a:off x="4648200" y="6224337"/>
            <a:ext cx="1235595" cy="369332"/>
          </a:xfrm>
          <a:prstGeom prst="rect">
            <a:avLst/>
          </a:prstGeom>
          <a:noFill/>
        </p:spPr>
        <p:txBody>
          <a:bodyPr wrap="none" rtlCol="0">
            <a:spAutoFit/>
          </a:bodyPr>
          <a:lstStyle/>
          <a:p>
            <a:r>
              <a:rPr lang="en-US" b="1" dirty="0" smtClean="0"/>
              <a:t>NEW YORK</a:t>
            </a:r>
            <a:endParaRPr lang="en-US" b="1" dirty="0"/>
          </a:p>
        </p:txBody>
      </p:sp>
      <p:pic>
        <p:nvPicPr>
          <p:cNvPr id="6150" name="Picture 6" descr="http://4.bp.blogspot.com/_yE1jakaG6kk/TAm295j5chI/AAAAAAAACag/u__X_UkIvAs/s200/boston+har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528" y="3657365"/>
            <a:ext cx="3703472" cy="23702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53656" y="6264260"/>
            <a:ext cx="992131" cy="369332"/>
          </a:xfrm>
          <a:prstGeom prst="rect">
            <a:avLst/>
          </a:prstGeom>
          <a:noFill/>
        </p:spPr>
        <p:txBody>
          <a:bodyPr wrap="none" rtlCol="0">
            <a:spAutoFit/>
          </a:bodyPr>
          <a:lstStyle/>
          <a:p>
            <a:r>
              <a:rPr lang="en-US" b="1" dirty="0" smtClean="0"/>
              <a:t>BOSTON</a:t>
            </a:r>
            <a:endParaRPr lang="en-US" b="1" dirty="0"/>
          </a:p>
        </p:txBody>
      </p:sp>
    </p:spTree>
    <p:extLst>
      <p:ext uri="{BB962C8B-B14F-4D97-AF65-F5344CB8AC3E}">
        <p14:creationId xmlns:p14="http://schemas.microsoft.com/office/powerpoint/2010/main" val="1176746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773086"/>
            <a:ext cx="11396421" cy="5937680"/>
          </a:xfrm>
        </p:spPr>
        <p:txBody>
          <a:bodyPr>
            <a:normAutofit/>
          </a:bodyPr>
          <a:lstStyle/>
          <a:p>
            <a:pPr marL="457200" indent="-457200">
              <a:buFont typeface="+mj-lt"/>
              <a:buAutoNum type="arabicPeriod"/>
            </a:pPr>
            <a:r>
              <a:rPr lang="en-US" sz="2400" dirty="0" smtClean="0"/>
              <a:t>Bank of North America:                      Early Moves to Usurp the U.S. Monetary Power</a:t>
            </a:r>
          </a:p>
          <a:p>
            <a:pPr marL="457200" indent="-457200">
              <a:buFont typeface="+mj-lt"/>
              <a:buAutoNum type="arabicPeriod"/>
            </a:pPr>
            <a:r>
              <a:rPr lang="en-US" sz="2400" dirty="0" smtClean="0"/>
              <a:t>The Constitutional Convention:         The Nature of Man &amp; The Nature of Money</a:t>
            </a:r>
          </a:p>
          <a:p>
            <a:pPr marL="457200" indent="-457200">
              <a:buFont typeface="+mj-lt"/>
              <a:buAutoNum type="arabicPeriod"/>
            </a:pPr>
            <a:r>
              <a:rPr lang="en-US" sz="2400" dirty="0" smtClean="0"/>
              <a:t>Monetary Power Left Undefined:</a:t>
            </a:r>
          </a:p>
          <a:p>
            <a:pPr marL="914400" lvl="1" indent="-457200">
              <a:buFont typeface="+mj-lt"/>
              <a:buAutoNum type="alphaLcPeriod"/>
            </a:pPr>
            <a:r>
              <a:rPr lang="en-US" sz="2000" dirty="0" smtClean="0"/>
              <a:t>Confusion Over the Nature of Money</a:t>
            </a:r>
          </a:p>
          <a:p>
            <a:pPr marL="914400" lvl="1" indent="-457200">
              <a:buFont typeface="+mj-lt"/>
              <a:buAutoNum type="alphaLcPeriod"/>
            </a:pPr>
            <a:r>
              <a:rPr lang="en-US" sz="2000" dirty="0" smtClean="0"/>
              <a:t>Constitutional Convention Downplayed US Experience, Avoided Money Question</a:t>
            </a:r>
          </a:p>
          <a:p>
            <a:pPr marL="914400" lvl="1" indent="-457200">
              <a:buFont typeface="+mj-lt"/>
              <a:buAutoNum type="alphaLcPeriod"/>
            </a:pPr>
            <a:r>
              <a:rPr lang="en-US" sz="2000" dirty="0" smtClean="0"/>
              <a:t>The Abuse of Monetary Theory</a:t>
            </a:r>
          </a:p>
          <a:p>
            <a:pPr marL="914400" lvl="1" indent="-457200">
              <a:buFont typeface="+mj-lt"/>
              <a:buAutoNum type="alphaLcPeriod"/>
            </a:pPr>
            <a:r>
              <a:rPr lang="en-US" sz="2000" dirty="0" smtClean="0"/>
              <a:t>Some Merchants Understood:  “To Emit Bills of Credit”</a:t>
            </a:r>
          </a:p>
          <a:p>
            <a:pPr marL="914400" lvl="1" indent="-457200">
              <a:buFont typeface="+mj-lt"/>
              <a:buAutoNum type="alphaLcPeriod"/>
            </a:pPr>
            <a:r>
              <a:rPr lang="en-US" sz="2000" dirty="0" smtClean="0"/>
              <a:t>Limited US Money Powers</a:t>
            </a:r>
          </a:p>
          <a:p>
            <a:pPr marL="914400" lvl="1" indent="-457200">
              <a:buFont typeface="+mj-lt"/>
              <a:buAutoNum type="alphaLcPeriod"/>
            </a:pPr>
            <a:r>
              <a:rPr lang="en-US" sz="2000" dirty="0" smtClean="0"/>
              <a:t>Federalist Papers Ignored Money Debates:  Hamilton and the Money Power Attack</a:t>
            </a:r>
            <a:endParaRPr lang="en-US" sz="2400" dirty="0" smtClean="0"/>
          </a:p>
          <a:p>
            <a:pPr marL="457200" indent="-457200">
              <a:buFont typeface="+mj-lt"/>
              <a:buAutoNum type="arabicPeriod"/>
            </a:pPr>
            <a:r>
              <a:rPr lang="en-US" sz="2400" dirty="0" smtClean="0"/>
              <a:t>1</a:t>
            </a:r>
            <a:r>
              <a:rPr lang="en-US" sz="2400" baseline="30000" dirty="0" smtClean="0"/>
              <a:t>st</a:t>
            </a:r>
            <a:r>
              <a:rPr lang="en-US" sz="2400" dirty="0" smtClean="0"/>
              <a:t> Bank of the United States</a:t>
            </a:r>
          </a:p>
          <a:p>
            <a:pPr marL="457200" indent="-457200">
              <a:buFont typeface="+mj-lt"/>
              <a:buAutoNum type="arabicPeriod"/>
            </a:pPr>
            <a:r>
              <a:rPr lang="en-US" sz="2400" dirty="0" smtClean="0"/>
              <a:t>First U.S. Coinage</a:t>
            </a:r>
          </a:p>
          <a:p>
            <a:pPr marL="457200" indent="-457200">
              <a:buFont typeface="+mj-lt"/>
              <a:buAutoNum type="arabicPeriod"/>
            </a:pPr>
            <a:r>
              <a:rPr lang="en-US" sz="2400" dirty="0" smtClean="0"/>
              <a:t>The Return of Thomas Paine</a:t>
            </a:r>
          </a:p>
          <a:p>
            <a:pPr marL="457200" indent="-457200">
              <a:buFont typeface="+mj-lt"/>
              <a:buAutoNum type="arabicPeriod"/>
            </a:pPr>
            <a:r>
              <a:rPr lang="en-US" sz="2400" dirty="0" smtClean="0"/>
              <a:t>Jefferson Finally Understands Money</a:t>
            </a:r>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smtClean="0"/>
              <a:t>PART 3-b</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1807559" y="3024500"/>
            <a:ext cx="8930329" cy="1384995"/>
          </a:xfrm>
          <a:prstGeom prst="rect">
            <a:avLst/>
          </a:prstGeom>
        </p:spPr>
        <p:txBody>
          <a:bodyPr wrap="none">
            <a:spAutoFit/>
          </a:bodyPr>
          <a:lstStyle/>
          <a:p>
            <a:pPr lvl="0" algn="ctr"/>
            <a:r>
              <a:rPr lang="en-US" sz="2800" b="1" dirty="0"/>
              <a:t>Monetary Power Left Undefined: </a:t>
            </a:r>
            <a:endParaRPr lang="en-US" sz="2800" b="1" dirty="0" smtClean="0"/>
          </a:p>
          <a:p>
            <a:pPr lvl="0" algn="ctr"/>
            <a:r>
              <a:rPr lang="en-US" sz="2800" dirty="0" smtClean="0"/>
              <a:t>The </a:t>
            </a:r>
            <a:r>
              <a:rPr lang="en-US" sz="2800" dirty="0"/>
              <a:t>Constitutional </a:t>
            </a:r>
            <a:r>
              <a:rPr lang="en-US" sz="2800" dirty="0" smtClean="0"/>
              <a:t>Convention Downplayed </a:t>
            </a:r>
            <a:r>
              <a:rPr lang="en-US" sz="2800" dirty="0"/>
              <a:t>U.S. Experience</a:t>
            </a:r>
            <a:r>
              <a:rPr lang="en-US" sz="2800" dirty="0" smtClean="0"/>
              <a:t>,</a:t>
            </a:r>
          </a:p>
          <a:p>
            <a:pPr lvl="0" algn="ctr"/>
            <a:r>
              <a:rPr lang="en-US" sz="2800" dirty="0" smtClean="0"/>
              <a:t>Avoided </a:t>
            </a:r>
            <a:r>
              <a:rPr lang="en-US" sz="2800" dirty="0"/>
              <a:t>Money Question</a:t>
            </a:r>
          </a:p>
        </p:txBody>
      </p:sp>
    </p:spTree>
    <p:extLst>
      <p:ext uri="{BB962C8B-B14F-4D97-AF65-F5344CB8AC3E}">
        <p14:creationId xmlns:p14="http://schemas.microsoft.com/office/powerpoint/2010/main" val="978486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lvl="0" algn="ctr"/>
            <a:r>
              <a:rPr lang="en-US" sz="2400" b="1" dirty="0"/>
              <a:t>Monetary Power Left Undefined: </a:t>
            </a:r>
            <a:r>
              <a:rPr lang="en-US" sz="2400" b="1" dirty="0" smtClean="0"/>
              <a:t> </a:t>
            </a:r>
            <a:r>
              <a:rPr lang="en-US" sz="2000" b="1" dirty="0" smtClean="0"/>
              <a:t>The </a:t>
            </a:r>
            <a:r>
              <a:rPr lang="en-US" sz="2000" b="1" dirty="0"/>
              <a:t>Constitutional Convention Downplayed U.S. Experience</a:t>
            </a:r>
            <a:r>
              <a:rPr lang="en-US" sz="2000" b="1" dirty="0" smtClean="0"/>
              <a:t>, Avoided </a:t>
            </a:r>
            <a:r>
              <a:rPr lang="en-US" sz="2000" b="1" dirty="0"/>
              <a:t>Money Question</a:t>
            </a:r>
            <a:endParaRPr lang="en-US" sz="2400" b="1" dirty="0"/>
          </a:p>
        </p:txBody>
      </p:sp>
      <p:sp>
        <p:nvSpPr>
          <p:cNvPr id="3" name="Content Placeholder 2"/>
          <p:cNvSpPr>
            <a:spLocks noGrp="1"/>
          </p:cNvSpPr>
          <p:nvPr>
            <p:ph idx="1"/>
          </p:nvPr>
        </p:nvSpPr>
        <p:spPr>
          <a:xfrm>
            <a:off x="7985703" y="601642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310118" y="396241"/>
            <a:ext cx="11571758" cy="954107"/>
          </a:xfrm>
          <a:prstGeom prst="rect">
            <a:avLst/>
          </a:prstGeom>
          <a:solidFill>
            <a:srgbClr val="CCFF66"/>
          </a:solidFill>
        </p:spPr>
        <p:txBody>
          <a:bodyPr wrap="none" rtlCol="0">
            <a:spAutoFit/>
          </a:bodyPr>
          <a:lstStyle/>
          <a:p>
            <a:pPr algn="ctr"/>
            <a:r>
              <a:rPr lang="en-US" sz="2800" dirty="0" smtClean="0"/>
              <a:t>The Convention met from May to September, 1787.</a:t>
            </a:r>
          </a:p>
          <a:p>
            <a:pPr algn="ctr"/>
            <a:r>
              <a:rPr lang="en-US" sz="2800" dirty="0" smtClean="0"/>
              <a:t>There was almost no discussion of coinage or money powers until August 16</a:t>
            </a:r>
            <a:r>
              <a:rPr lang="en-US" sz="2800" baseline="30000" dirty="0" smtClean="0"/>
              <a:t>th</a:t>
            </a:r>
            <a:r>
              <a:rPr lang="en-US" sz="2800" dirty="0" smtClean="0"/>
              <a:t>.</a:t>
            </a:r>
            <a:endParaRPr lang="en-US" sz="2800" dirty="0"/>
          </a:p>
        </p:txBody>
      </p:sp>
      <p:pic>
        <p:nvPicPr>
          <p:cNvPr id="7170" name="Picture 2" descr="http://images.fineartamerica.com/images-medium-large/5-constitutional-convention-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0791"/>
            <a:ext cx="7325924" cy="49572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e/Thomas_Jefferson_by_Rembrandt_Peale%2C_1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7306" y="1900791"/>
            <a:ext cx="1316705" cy="15718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1.bp.blogspot.com/_bf4pSOHyq7s/S8KNlL18i-I/AAAAAAAAADA/3fSQbOznnck/s1600/portrait%5B1%5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7504" y="1900791"/>
            <a:ext cx="1152422" cy="1502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17306" y="3576522"/>
            <a:ext cx="3218638" cy="369332"/>
          </a:xfrm>
          <a:prstGeom prst="rect">
            <a:avLst/>
          </a:prstGeom>
          <a:noFill/>
        </p:spPr>
        <p:txBody>
          <a:bodyPr wrap="none" rtlCol="0">
            <a:spAutoFit/>
          </a:bodyPr>
          <a:lstStyle/>
          <a:p>
            <a:r>
              <a:rPr lang="en-US" b="1" dirty="0" smtClean="0"/>
              <a:t>JEFFERSON &amp; PAINE NOT THERE</a:t>
            </a:r>
            <a:endParaRPr lang="en-US" b="1" dirty="0"/>
          </a:p>
        </p:txBody>
      </p:sp>
      <p:sp>
        <p:nvSpPr>
          <p:cNvPr id="8" name="TextBox 7"/>
          <p:cNvSpPr txBox="1"/>
          <p:nvPr/>
        </p:nvSpPr>
        <p:spPr>
          <a:xfrm>
            <a:off x="9278787" y="4379395"/>
            <a:ext cx="2794098" cy="1200329"/>
          </a:xfrm>
          <a:prstGeom prst="rect">
            <a:avLst/>
          </a:prstGeom>
          <a:noFill/>
        </p:spPr>
        <p:txBody>
          <a:bodyPr wrap="none" rtlCol="0">
            <a:spAutoFit/>
          </a:bodyPr>
          <a:lstStyle/>
          <a:p>
            <a:r>
              <a:rPr lang="en-US" b="1" dirty="0" smtClean="0"/>
              <a:t>Franklin was 81 and </a:t>
            </a:r>
            <a:r>
              <a:rPr lang="en-US" b="1" dirty="0"/>
              <a:t>had </a:t>
            </a:r>
            <a:r>
              <a:rPr lang="en-US" b="1" dirty="0" smtClean="0"/>
              <a:t>all</a:t>
            </a:r>
          </a:p>
          <a:p>
            <a:r>
              <a:rPr lang="en-US" b="1" dirty="0" smtClean="0"/>
              <a:t>his </a:t>
            </a:r>
            <a:r>
              <a:rPr lang="en-US" b="1" dirty="0"/>
              <a:t>speeches </a:t>
            </a:r>
            <a:r>
              <a:rPr lang="en-US" b="1" dirty="0" smtClean="0"/>
              <a:t>read by fellow</a:t>
            </a:r>
          </a:p>
          <a:p>
            <a:r>
              <a:rPr lang="en-US" b="1" dirty="0" smtClean="0"/>
              <a:t>Pennsylvania delegate</a:t>
            </a:r>
          </a:p>
          <a:p>
            <a:r>
              <a:rPr lang="en-US" b="1" dirty="0" smtClean="0"/>
              <a:t>James </a:t>
            </a:r>
            <a:r>
              <a:rPr lang="en-US" b="1" dirty="0"/>
              <a:t>Wilson</a:t>
            </a:r>
          </a:p>
        </p:txBody>
      </p:sp>
      <p:pic>
        <p:nvPicPr>
          <p:cNvPr id="7176" name="Picture 8" descr="http://ts2.mm.bing.net/th?id=HN.608047896200284317&amp;pid=15.1&amp;H=187&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491" y="4390852"/>
            <a:ext cx="15240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48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lvl="0" algn="ctr"/>
            <a:r>
              <a:rPr lang="en-US" sz="2800" b="1" dirty="0"/>
              <a:t>Monetary Power Left Undefined:  </a:t>
            </a:r>
            <a:r>
              <a:rPr lang="en-US" sz="2000" b="1" dirty="0"/>
              <a:t>The Constitutional Convention Downplayed U.S. Experience, Avoided Money Question</a:t>
            </a:r>
          </a:p>
        </p:txBody>
      </p:sp>
      <p:sp>
        <p:nvSpPr>
          <p:cNvPr id="3" name="Content Placeholder 2"/>
          <p:cNvSpPr>
            <a:spLocks noGrp="1"/>
          </p:cNvSpPr>
          <p:nvPr>
            <p:ph idx="1"/>
          </p:nvPr>
        </p:nvSpPr>
        <p:spPr>
          <a:xfrm>
            <a:off x="4074695" y="1457053"/>
            <a:ext cx="4482417" cy="173423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1" y="396241"/>
            <a:ext cx="12191999" cy="707886"/>
          </a:xfrm>
          <a:prstGeom prst="rect">
            <a:avLst/>
          </a:prstGeom>
          <a:solidFill>
            <a:srgbClr val="66FFFF"/>
          </a:solidFill>
        </p:spPr>
        <p:txBody>
          <a:bodyPr wrap="square" rtlCol="0">
            <a:spAutoFit/>
          </a:bodyPr>
          <a:lstStyle/>
          <a:p>
            <a:pPr algn="ctr"/>
            <a:r>
              <a:rPr lang="en-US" sz="2000" b="1" dirty="0" smtClean="0"/>
              <a:t>THE CONVENTION IGNORED THE NATION’S RICH PRACTICAL EXPERIENCE WITH PUBLIC FIAT MONEY</a:t>
            </a:r>
          </a:p>
          <a:p>
            <a:pPr algn="ctr"/>
            <a:r>
              <a:rPr lang="en-US" sz="2000" b="1" dirty="0" smtClean="0"/>
              <a:t>AND THEY IGNORED THE WRITINGS OF JOHN LOCKE, BENJAMIN FRANKLIN, AND OTHERS ON MONEY</a:t>
            </a:r>
            <a:endParaRPr lang="en-US" sz="2000" b="1" dirty="0"/>
          </a:p>
        </p:txBody>
      </p:sp>
      <p:pic>
        <p:nvPicPr>
          <p:cNvPr id="8194" name="Picture 2" descr="http://raksig.blog.is/users/33/raksig/img/john-loc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57" y="1104127"/>
            <a:ext cx="1748589" cy="18950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thefederalistpapers.org/wp-content/uploads/2012/11/Benjamin_Franklin_17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38" y="3154924"/>
            <a:ext cx="1887655" cy="2374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9075512" y="3625516"/>
            <a:ext cx="3116486" cy="3232484"/>
          </a:xfrm>
          <a:prstGeom prst="rect">
            <a:avLst/>
          </a:prstGeom>
        </p:spPr>
      </p:pic>
      <p:sp>
        <p:nvSpPr>
          <p:cNvPr id="8" name="TextBox 7"/>
          <p:cNvSpPr txBox="1"/>
          <p:nvPr/>
        </p:nvSpPr>
        <p:spPr>
          <a:xfrm>
            <a:off x="2021302" y="1285695"/>
            <a:ext cx="9232849" cy="1200329"/>
          </a:xfrm>
          <a:prstGeom prst="rect">
            <a:avLst/>
          </a:prstGeom>
          <a:noFill/>
        </p:spPr>
        <p:txBody>
          <a:bodyPr wrap="none" rtlCol="0">
            <a:spAutoFit/>
          </a:bodyPr>
          <a:lstStyle/>
          <a:p>
            <a:r>
              <a:rPr lang="en-US" dirty="0" smtClean="0"/>
              <a:t>Locke viewed money as a pledge for wealth, rather than wealth itself.  “… mankind agreed to put</a:t>
            </a:r>
          </a:p>
          <a:p>
            <a:r>
              <a:rPr lang="en-US" dirty="0" smtClean="0"/>
              <a:t>an imaginary value on gold and silver because of their durableness, scarcity and not being likely</a:t>
            </a:r>
          </a:p>
          <a:p>
            <a:r>
              <a:rPr lang="en-US" dirty="0" smtClean="0"/>
              <a:t>to be counterfeited … it is evident that the intrinsic value of silver and gold, used in commerce </a:t>
            </a:r>
          </a:p>
          <a:p>
            <a:r>
              <a:rPr lang="en-US" dirty="0" smtClean="0"/>
              <a:t>depends on their quantity.”  John Locke, </a:t>
            </a:r>
            <a:r>
              <a:rPr lang="en-US" i="1" dirty="0" smtClean="0"/>
              <a:t>Essay on Money and Bullion</a:t>
            </a:r>
            <a:r>
              <a:rPr lang="en-US" dirty="0" smtClean="0"/>
              <a:t>, pp. 1-15</a:t>
            </a:r>
            <a:endParaRPr lang="en-US" dirty="0"/>
          </a:p>
        </p:txBody>
      </p:sp>
      <p:sp>
        <p:nvSpPr>
          <p:cNvPr id="10" name="TextBox 9"/>
          <p:cNvSpPr txBox="1"/>
          <p:nvPr/>
        </p:nvSpPr>
        <p:spPr>
          <a:xfrm>
            <a:off x="2146525" y="2812118"/>
            <a:ext cx="6368923" cy="1754326"/>
          </a:xfrm>
          <a:prstGeom prst="rect">
            <a:avLst/>
          </a:prstGeom>
          <a:noFill/>
        </p:spPr>
        <p:txBody>
          <a:bodyPr wrap="none" rtlCol="0">
            <a:spAutoFit/>
          </a:bodyPr>
          <a:lstStyle/>
          <a:p>
            <a:r>
              <a:rPr lang="en-US" dirty="0" smtClean="0"/>
              <a:t>“Silver and gold … of no certain permanent value … We must</a:t>
            </a:r>
          </a:p>
          <a:p>
            <a:r>
              <a:rPr lang="en-US" dirty="0" smtClean="0"/>
              <a:t>distinguish between money as it is bullion, which is merchandise,</a:t>
            </a:r>
          </a:p>
          <a:p>
            <a:r>
              <a:rPr lang="en-US" dirty="0" smtClean="0"/>
              <a:t>and as by being coined it is made a currency; for it value as</a:t>
            </a:r>
          </a:p>
          <a:p>
            <a:r>
              <a:rPr lang="en-US" dirty="0" smtClean="0"/>
              <a:t>merchandise, and its value as a currency are two different things.”</a:t>
            </a:r>
          </a:p>
          <a:p>
            <a:r>
              <a:rPr lang="en-US" dirty="0" smtClean="0"/>
              <a:t>B. Franklin, </a:t>
            </a:r>
            <a:r>
              <a:rPr lang="en-US" i="1" dirty="0" smtClean="0"/>
              <a:t>Modest Inquiry into the Nature and Necessity of Paper</a:t>
            </a:r>
          </a:p>
          <a:p>
            <a:r>
              <a:rPr lang="en-US" i="1" dirty="0" smtClean="0"/>
              <a:t>Currency</a:t>
            </a:r>
            <a:endParaRPr lang="en-US" dirty="0"/>
          </a:p>
        </p:txBody>
      </p:sp>
      <p:sp>
        <p:nvSpPr>
          <p:cNvPr id="11" name="TextBox 10"/>
          <p:cNvSpPr txBox="1"/>
          <p:nvPr/>
        </p:nvSpPr>
        <p:spPr>
          <a:xfrm>
            <a:off x="9075512" y="3319949"/>
            <a:ext cx="3220946" cy="369332"/>
          </a:xfrm>
          <a:prstGeom prst="rect">
            <a:avLst/>
          </a:prstGeom>
          <a:noFill/>
        </p:spPr>
        <p:txBody>
          <a:bodyPr wrap="none" rtlCol="0">
            <a:spAutoFit/>
          </a:bodyPr>
          <a:lstStyle/>
          <a:p>
            <a:r>
              <a:rPr lang="en-US" dirty="0" smtClean="0"/>
              <a:t>WILLIAM BARTON (1754 – 1815)</a:t>
            </a:r>
            <a:endParaRPr lang="en-US" dirty="0"/>
          </a:p>
        </p:txBody>
      </p:sp>
      <p:sp>
        <p:nvSpPr>
          <p:cNvPr id="12" name="TextBox 11"/>
          <p:cNvSpPr txBox="1"/>
          <p:nvPr/>
        </p:nvSpPr>
        <p:spPr>
          <a:xfrm>
            <a:off x="2146525" y="5241758"/>
            <a:ext cx="7110986" cy="1477328"/>
          </a:xfrm>
          <a:prstGeom prst="rect">
            <a:avLst/>
          </a:prstGeom>
          <a:noFill/>
        </p:spPr>
        <p:txBody>
          <a:bodyPr wrap="none" rtlCol="0">
            <a:spAutoFit/>
          </a:bodyPr>
          <a:lstStyle/>
          <a:p>
            <a:r>
              <a:rPr lang="en-US" dirty="0" smtClean="0"/>
              <a:t>William Barton proposed </a:t>
            </a:r>
            <a:r>
              <a:rPr lang="en-US" dirty="0" smtClean="0"/>
              <a:t>a </a:t>
            </a:r>
            <a:r>
              <a:rPr lang="en-US" dirty="0" smtClean="0"/>
              <a:t>united American paper currency</a:t>
            </a:r>
            <a:r>
              <a:rPr lang="en-US" dirty="0" smtClean="0"/>
              <a:t>, based on</a:t>
            </a:r>
          </a:p>
          <a:p>
            <a:r>
              <a:rPr lang="en-US" dirty="0" smtClean="0"/>
              <a:t>the </a:t>
            </a:r>
            <a:r>
              <a:rPr lang="en-US" dirty="0" smtClean="0"/>
              <a:t>highly successful Pennsylvania system.   “… we judge very</a:t>
            </a:r>
          </a:p>
          <a:p>
            <a:r>
              <a:rPr lang="en-US" dirty="0" smtClean="0"/>
              <a:t>erroneously when we suppose intrinsic value to be inseparably connected</a:t>
            </a:r>
          </a:p>
          <a:p>
            <a:r>
              <a:rPr lang="en-US" dirty="0" smtClean="0"/>
              <a:t>with (money) </a:t>
            </a:r>
            <a:r>
              <a:rPr lang="en-US" dirty="0" smtClean="0"/>
              <a:t>…”  </a:t>
            </a:r>
            <a:r>
              <a:rPr lang="en-US" i="1" dirty="0" smtClean="0"/>
              <a:t>The True Interest of the United States and Particularly</a:t>
            </a:r>
          </a:p>
          <a:p>
            <a:r>
              <a:rPr lang="en-US" i="1" dirty="0" smtClean="0"/>
              <a:t>Pennsylvania Resulting from a State Paper Money, 1786</a:t>
            </a:r>
            <a:r>
              <a:rPr lang="en-US" dirty="0" smtClean="0"/>
              <a:t> </a:t>
            </a:r>
            <a:endParaRPr lang="en-US" dirty="0"/>
          </a:p>
        </p:txBody>
      </p:sp>
    </p:spTree>
    <p:extLst>
      <p:ext uri="{BB962C8B-B14F-4D97-AF65-F5344CB8AC3E}">
        <p14:creationId xmlns:p14="http://schemas.microsoft.com/office/powerpoint/2010/main" val="1455262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smtClean="0"/>
              <a:t>PART 3-c</a:t>
            </a:r>
            <a:endParaRPr lang="en-US" sz="2400" b="1"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978978" y="3244334"/>
            <a:ext cx="5880841" cy="1077218"/>
          </a:xfrm>
          <a:prstGeom prst="rect">
            <a:avLst/>
          </a:prstGeom>
        </p:spPr>
        <p:txBody>
          <a:bodyPr wrap="none">
            <a:spAutoFit/>
          </a:bodyPr>
          <a:lstStyle/>
          <a:p>
            <a:pPr lvl="0"/>
            <a:r>
              <a:rPr lang="en-US" sz="3200" b="1" dirty="0"/>
              <a:t>Monetary Power Left Undefined: </a:t>
            </a:r>
            <a:endParaRPr lang="en-US" sz="3200" b="1" dirty="0" smtClean="0"/>
          </a:p>
          <a:p>
            <a:pPr lvl="0"/>
            <a:r>
              <a:rPr lang="en-US" sz="3200" dirty="0" smtClean="0"/>
              <a:t>The </a:t>
            </a:r>
            <a:r>
              <a:rPr lang="en-US" sz="3200" dirty="0"/>
              <a:t>Abuse of Monetary Theory</a:t>
            </a:r>
          </a:p>
        </p:txBody>
      </p:sp>
    </p:spTree>
    <p:extLst>
      <p:ext uri="{BB962C8B-B14F-4D97-AF65-F5344CB8AC3E}">
        <p14:creationId xmlns:p14="http://schemas.microsoft.com/office/powerpoint/2010/main" val="319799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lvl="0" algn="ctr"/>
            <a:r>
              <a:rPr lang="en-US" sz="2400" b="1" dirty="0"/>
              <a:t>Monetary Power Left Undefined: </a:t>
            </a:r>
            <a:r>
              <a:rPr lang="en-US" sz="2400" b="1" dirty="0" smtClean="0"/>
              <a:t> The </a:t>
            </a:r>
            <a:r>
              <a:rPr lang="en-US" sz="2400" b="1" dirty="0"/>
              <a:t>Abuse of Monetary Theory</a:t>
            </a:r>
          </a:p>
        </p:txBody>
      </p:sp>
      <p:sp>
        <p:nvSpPr>
          <p:cNvPr id="3" name="Content Placeholder 2"/>
          <p:cNvSpPr>
            <a:spLocks noGrp="1"/>
          </p:cNvSpPr>
          <p:nvPr>
            <p:ph idx="1"/>
          </p:nvPr>
        </p:nvSpPr>
        <p:spPr>
          <a:xfrm>
            <a:off x="2680095" y="3854661"/>
            <a:ext cx="9467245" cy="3025670"/>
          </a:xfrm>
          <a:solidFill>
            <a:srgbClr val="CCECFF"/>
          </a:solidFill>
        </p:spPr>
        <p:txBody>
          <a:bodyPr>
            <a:normAutofit lnSpcReduction="10000"/>
          </a:bodyPr>
          <a:lstStyle/>
          <a:p>
            <a:pPr marL="0" indent="0">
              <a:buNone/>
            </a:pPr>
            <a:r>
              <a:rPr lang="en-US" sz="2000" dirty="0" smtClean="0"/>
              <a:t>In 1786, anticipating the Convention, a very curious book </a:t>
            </a:r>
            <a:r>
              <a:rPr lang="en-US" sz="2000" i="1" dirty="0" smtClean="0"/>
              <a:t>Essays on Money </a:t>
            </a:r>
            <a:r>
              <a:rPr lang="en-US" sz="2000" dirty="0" smtClean="0"/>
              <a:t>was published anonymously.  Its  entire thrust as to “theoretically” attack the idea of government paper money:  “State bills are an absurd form of money and not money at all.”</a:t>
            </a:r>
          </a:p>
          <a:p>
            <a:pPr marL="0" indent="0">
              <a:buNone/>
            </a:pPr>
            <a:r>
              <a:rPr lang="en-US" sz="2000" dirty="0" smtClean="0"/>
              <a:t>It turned out to be written by the Calvinist Clergyman, John Witherspoon, who misrepresented Locke and Franklin’s point on money:  “They seem to deny the intrinsic value of gold and silver.” </a:t>
            </a:r>
          </a:p>
          <a:p>
            <a:pPr marL="0" indent="0">
              <a:buNone/>
            </a:pPr>
            <a:r>
              <a:rPr lang="en-US" sz="2000" dirty="0" smtClean="0"/>
              <a:t>He was the only clergyman to sign the Declaration of Independence.</a:t>
            </a:r>
          </a:p>
          <a:p>
            <a:pPr marL="0" indent="0">
              <a:buNone/>
            </a:pPr>
            <a:r>
              <a:rPr lang="en-US" sz="2000" dirty="0" smtClean="0"/>
              <a:t>Witherspoon’s influence and book did as much damage as any merchant, leaving the back door open for the MONEY POWER to rule.  A recurring theme – Calvinism and our flawed money system.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9218" name="Picture 2" descr="http://www.greatbooksandfilm.com/images/Smit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8978"/>
            <a:ext cx="2222832" cy="332335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philadelphia-reflections.com/images/john-witherspo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32330"/>
            <a:ext cx="2554160" cy="3070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7579" y="962526"/>
            <a:ext cx="8830944" cy="1477328"/>
          </a:xfrm>
          <a:prstGeom prst="rect">
            <a:avLst/>
          </a:prstGeom>
          <a:solidFill>
            <a:srgbClr val="66FFFF"/>
          </a:solidFill>
        </p:spPr>
        <p:txBody>
          <a:bodyPr wrap="none" rtlCol="0">
            <a:spAutoFit/>
          </a:bodyPr>
          <a:lstStyle/>
          <a:p>
            <a:r>
              <a:rPr lang="en-US" dirty="0" smtClean="0"/>
              <a:t>Delegates were more influenced by Adam Smith, whose theories heavily supported the</a:t>
            </a:r>
          </a:p>
          <a:p>
            <a:r>
              <a:rPr lang="en-US" dirty="0" smtClean="0"/>
              <a:t>Bank of England and contained crucial monetary errors … Smith was quoted by delegates.</a:t>
            </a:r>
          </a:p>
          <a:p>
            <a:endParaRPr lang="en-US" dirty="0"/>
          </a:p>
          <a:p>
            <a:r>
              <a:rPr lang="en-US" dirty="0" smtClean="0"/>
              <a:t>Smith never mentioned the legal concept of money, put forward by Berkeley, </a:t>
            </a:r>
            <a:r>
              <a:rPr lang="en-US" dirty="0" err="1" smtClean="0"/>
              <a:t>Raithby</a:t>
            </a:r>
            <a:r>
              <a:rPr lang="en-US" dirty="0" smtClean="0"/>
              <a:t>, Locke,</a:t>
            </a:r>
          </a:p>
          <a:p>
            <a:r>
              <a:rPr lang="en-US" dirty="0" smtClean="0"/>
              <a:t>Julius Paulus, Plato, Aristotle, etc.</a:t>
            </a:r>
            <a:endParaRPr lang="en-US" dirty="0"/>
          </a:p>
        </p:txBody>
      </p:sp>
    </p:spTree>
    <p:extLst>
      <p:ext uri="{BB962C8B-B14F-4D97-AF65-F5344CB8AC3E}">
        <p14:creationId xmlns:p14="http://schemas.microsoft.com/office/powerpoint/2010/main" val="3158052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smtClean="0"/>
              <a:t>PART 3-d</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Rectangle 3"/>
          <p:cNvSpPr/>
          <p:nvPr/>
        </p:nvSpPr>
        <p:spPr>
          <a:xfrm>
            <a:off x="2848569" y="2834607"/>
            <a:ext cx="5880841" cy="1569660"/>
          </a:xfrm>
          <a:prstGeom prst="rect">
            <a:avLst/>
          </a:prstGeom>
        </p:spPr>
        <p:txBody>
          <a:bodyPr wrap="none">
            <a:spAutoFit/>
          </a:bodyPr>
          <a:lstStyle/>
          <a:p>
            <a:pPr lvl="0" algn="ctr"/>
            <a:r>
              <a:rPr lang="en-US" sz="3200" b="1" dirty="0"/>
              <a:t>Monetary Power Left Undefined: </a:t>
            </a:r>
            <a:endParaRPr lang="en-US" sz="3200" b="1" dirty="0" smtClean="0"/>
          </a:p>
          <a:p>
            <a:pPr lvl="0" algn="ctr"/>
            <a:r>
              <a:rPr lang="en-US" sz="3200" dirty="0" smtClean="0"/>
              <a:t>Some </a:t>
            </a:r>
            <a:r>
              <a:rPr lang="en-US" sz="3200" dirty="0"/>
              <a:t>Merchants Understood</a:t>
            </a:r>
            <a:r>
              <a:rPr lang="en-US" sz="3200" dirty="0" smtClean="0"/>
              <a:t>:</a:t>
            </a:r>
          </a:p>
          <a:p>
            <a:pPr lvl="0" algn="ctr"/>
            <a:r>
              <a:rPr lang="en-US" sz="3200" dirty="0" smtClean="0"/>
              <a:t>“</a:t>
            </a:r>
            <a:r>
              <a:rPr lang="en-US" sz="3200" dirty="0"/>
              <a:t>To Emit Bills of Credit”</a:t>
            </a:r>
          </a:p>
        </p:txBody>
      </p:sp>
    </p:spTree>
    <p:extLst>
      <p:ext uri="{BB962C8B-B14F-4D97-AF65-F5344CB8AC3E}">
        <p14:creationId xmlns:p14="http://schemas.microsoft.com/office/powerpoint/2010/main" val="3352944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766250"/>
          </a:xfrm>
          <a:solidFill>
            <a:srgbClr val="FFCCFF"/>
          </a:solidFill>
        </p:spPr>
        <p:txBody>
          <a:bodyPr>
            <a:normAutofit/>
          </a:bodyPr>
          <a:lstStyle/>
          <a:p>
            <a:pPr lvl="0" algn="ctr"/>
            <a:r>
              <a:rPr lang="en-US" sz="2400" b="1" dirty="0"/>
              <a:t>Monetary Power Left Undefined</a:t>
            </a:r>
            <a:r>
              <a:rPr lang="en-US" sz="2400" b="1" dirty="0" smtClean="0"/>
              <a:t>:  Some </a:t>
            </a:r>
            <a:r>
              <a:rPr lang="en-US" sz="2400" b="1" dirty="0"/>
              <a:t>Merchants Understood</a:t>
            </a:r>
            <a:r>
              <a:rPr lang="en-US" sz="2400" b="1" dirty="0" smtClean="0"/>
              <a:t>:  “</a:t>
            </a:r>
            <a:r>
              <a:rPr lang="en-US" sz="2400" b="1" dirty="0"/>
              <a:t>To Emit Bills of Credit</a:t>
            </a:r>
            <a:r>
              <a:rPr lang="en-US" sz="2400" b="1" dirty="0" smtClean="0"/>
              <a:t>”</a:t>
            </a:r>
            <a:endParaRPr lang="en-US" sz="2400" b="1" dirty="0"/>
          </a:p>
        </p:txBody>
      </p:sp>
      <p:sp>
        <p:nvSpPr>
          <p:cNvPr id="3" name="Content Placeholder 2"/>
          <p:cNvSpPr>
            <a:spLocks noGrp="1"/>
          </p:cNvSpPr>
          <p:nvPr>
            <p:ph idx="1"/>
          </p:nvPr>
        </p:nvSpPr>
        <p:spPr>
          <a:xfrm>
            <a:off x="0" y="1363215"/>
            <a:ext cx="11794208" cy="737938"/>
          </a:xfrm>
        </p:spPr>
        <p:txBody>
          <a:bodyPr>
            <a:normAutofit lnSpcReduction="10000"/>
          </a:bodyPr>
          <a:lstStyle/>
          <a:p>
            <a:pPr marL="0" indent="0">
              <a:buNone/>
            </a:pPr>
            <a:r>
              <a:rPr lang="en-US" sz="2400" dirty="0" smtClean="0">
                <a:latin typeface="Times New Roman" panose="02020603050405020304" pitchFamily="18" charset="0"/>
                <a:cs typeface="Times New Roman" panose="02020603050405020304" pitchFamily="18" charset="0"/>
              </a:rPr>
              <a:t>Here is the recorded arguments on the provision of whether “to emit bills of credit” </a:t>
            </a:r>
            <a:r>
              <a:rPr lang="en-US" sz="2400" dirty="0" smtClean="0">
                <a:latin typeface="Times New Roman" panose="02020603050405020304" pitchFamily="18" charset="0"/>
                <a:cs typeface="Times New Roman" panose="02020603050405020304" pitchFamily="18" charset="0"/>
              </a:rPr>
              <a:t>should </a:t>
            </a:r>
            <a:r>
              <a:rPr lang="en-US" sz="2400" dirty="0" smtClean="0">
                <a:latin typeface="Times New Roman" panose="02020603050405020304" pitchFamily="18" charset="0"/>
                <a:cs typeface="Times New Roman" panose="02020603050405020304" pitchFamily="18" charset="0"/>
              </a:rPr>
              <a:t>be included in the new Constitution: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TextBox 3"/>
          <p:cNvSpPr txBox="1"/>
          <p:nvPr/>
        </p:nvSpPr>
        <p:spPr>
          <a:xfrm>
            <a:off x="0" y="773085"/>
            <a:ext cx="12191998" cy="400110"/>
          </a:xfrm>
          <a:prstGeom prst="rect">
            <a:avLst/>
          </a:prstGeom>
          <a:solidFill>
            <a:srgbClr val="CCCCFF"/>
          </a:soli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The Convention’s committee voted 9 to 2 against including the phrase “to emit bills of </a:t>
            </a:r>
            <a:r>
              <a:rPr lang="en-US" sz="2000" b="1" dirty="0" smtClean="0">
                <a:latin typeface="Times New Roman" panose="02020603050405020304" pitchFamily="18" charset="0"/>
                <a:cs typeface="Times New Roman" panose="02020603050405020304" pitchFamily="18" charset="0"/>
              </a:rPr>
              <a:t>credit.</a:t>
            </a:r>
            <a:endParaRPr lang="en-US" sz="20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4" y="2129146"/>
            <a:ext cx="6304544" cy="3998937"/>
          </a:xfrm>
          <a:prstGeom prst="rect">
            <a:avLst/>
          </a:prstGeom>
          <a:solidFill>
            <a:srgbClr val="CCECFF"/>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smtClean="0">
                <a:latin typeface="Times New Roman" panose="02020603050405020304" pitchFamily="18" charset="0"/>
                <a:cs typeface="Times New Roman" panose="02020603050405020304" pitchFamily="18" charset="0"/>
              </a:rPr>
              <a:t>Gov. Morris(Pa) </a:t>
            </a:r>
            <a:r>
              <a:rPr lang="en-US" sz="2200" dirty="0" smtClean="0">
                <a:latin typeface="Times New Roman" panose="02020603050405020304" pitchFamily="18" charset="0"/>
                <a:cs typeface="Times New Roman" panose="02020603050405020304" pitchFamily="18" charset="0"/>
              </a:rPr>
              <a:t>“The moneyed interest will oppose the plan of government if paper emissions are not prohibited.”</a:t>
            </a:r>
          </a:p>
          <a:p>
            <a:pPr marL="0" indent="0">
              <a:buFont typeface="Arial" panose="020B0604020202020204" pitchFamily="34" charset="0"/>
              <a:buNone/>
            </a:pP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Mr. Mason(</a:t>
            </a:r>
            <a:r>
              <a:rPr lang="en-US" sz="2200" b="1" dirty="0" err="1" smtClean="0">
                <a:latin typeface="Times New Roman" panose="02020603050405020304" pitchFamily="18" charset="0"/>
                <a:cs typeface="Times New Roman" panose="02020603050405020304" pitchFamily="18" charset="0"/>
              </a:rPr>
              <a:t>Va</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Revolutionary war could </a:t>
            </a:r>
            <a:r>
              <a:rPr lang="en-US" sz="2200" dirty="0" smtClean="0">
                <a:latin typeface="Times New Roman" panose="02020603050405020304" pitchFamily="18" charset="0"/>
                <a:cs typeface="Times New Roman" panose="02020603050405020304" pitchFamily="18" charset="0"/>
              </a:rPr>
              <a:t>not</a:t>
            </a:r>
          </a:p>
          <a:p>
            <a:pPr marL="0" indent="0">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have been carried on had such a prohibition existed.”</a:t>
            </a:r>
          </a:p>
          <a:p>
            <a:pPr marL="0" indent="0">
              <a:buFont typeface="Arial" panose="020B0604020202020204" pitchFamily="34" charset="0"/>
              <a:buNone/>
            </a:pPr>
            <a:r>
              <a:rPr lang="en-US" sz="2200" b="1" dirty="0" smtClean="0">
                <a:latin typeface="Times New Roman" panose="02020603050405020304" pitchFamily="18" charset="0"/>
                <a:cs typeface="Times New Roman" panose="02020603050405020304" pitchFamily="18" charset="0"/>
              </a:rPr>
              <a:t>Mr. Ellsworth(CT) </a:t>
            </a:r>
            <a:r>
              <a:rPr lang="en-US" sz="2200" dirty="0" smtClean="0">
                <a:latin typeface="Times New Roman" panose="02020603050405020304" pitchFamily="18" charset="0"/>
                <a:cs typeface="Times New Roman" panose="02020603050405020304" pitchFamily="18" charset="0"/>
              </a:rPr>
              <a:t>“By withholding the power from the new government, more friends of influence would be gained to it than by almost anything else.”</a:t>
            </a:r>
          </a:p>
          <a:p>
            <a:pPr marL="0" indent="0">
              <a:buFont typeface="Arial" panose="020B0604020202020204" pitchFamily="34" charset="0"/>
              <a:buNone/>
            </a:pPr>
            <a:r>
              <a:rPr lang="en-US" sz="2200" b="1" dirty="0" smtClean="0">
                <a:latin typeface="Times New Roman" panose="02020603050405020304" pitchFamily="18" charset="0"/>
                <a:cs typeface="Times New Roman" panose="02020603050405020304" pitchFamily="18" charset="0"/>
              </a:rPr>
              <a:t>Mr. Butler(S.C.) </a:t>
            </a:r>
            <a:r>
              <a:rPr lang="en-US" sz="2200" dirty="0" smtClean="0">
                <a:latin typeface="Times New Roman" panose="02020603050405020304" pitchFamily="18" charset="0"/>
                <a:cs typeface="Times New Roman" panose="02020603050405020304" pitchFamily="18" charset="0"/>
              </a:rPr>
              <a:t>remarked that paper money was not legal tender in any European country.</a:t>
            </a:r>
          </a:p>
          <a:p>
            <a:pPr marL="0" indent="0">
              <a:buFont typeface="Arial" panose="020B0604020202020204" pitchFamily="34" charset="0"/>
              <a:buNone/>
            </a:pP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Mr. Mason(</a:t>
            </a:r>
            <a:r>
              <a:rPr lang="en-US" sz="2200" b="1" dirty="0" err="1" smtClean="0">
                <a:latin typeface="Times New Roman" panose="02020603050405020304" pitchFamily="18" charset="0"/>
                <a:cs typeface="Times New Roman" panose="02020603050405020304" pitchFamily="18" charset="0"/>
              </a:rPr>
              <a:t>Va</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countered that neither was </a:t>
            </a:r>
            <a:r>
              <a:rPr lang="en-US" sz="2200" dirty="0" smtClean="0">
                <a:latin typeface="Times New Roman" panose="02020603050405020304" pitchFamily="18" charset="0"/>
                <a:cs typeface="Times New Roman" panose="02020603050405020304" pitchFamily="18" charset="0"/>
              </a:rPr>
              <a:t>any</a:t>
            </a:r>
          </a:p>
          <a:p>
            <a:pPr marL="0" indent="0">
              <a:spcBef>
                <a:spcPts val="0"/>
              </a:spcBef>
              <a:buFont typeface="Arial" panose="020B0604020202020204" pitchFamily="34" charset="0"/>
              <a:buNone/>
            </a:pPr>
            <a:r>
              <a:rPr lang="en-US" sz="2200" dirty="0" smtClean="0">
                <a:latin typeface="Times New Roman" panose="02020603050405020304" pitchFamily="18" charset="0"/>
                <a:cs typeface="Times New Roman" panose="02020603050405020304" pitchFamily="18" charset="0"/>
              </a:rPr>
              <a:t>          European </a:t>
            </a:r>
            <a:r>
              <a:rPr lang="en-US" sz="2200" dirty="0" smtClean="0">
                <a:latin typeface="Times New Roman" panose="02020603050405020304" pitchFamily="18" charset="0"/>
                <a:cs typeface="Times New Roman" panose="02020603050405020304" pitchFamily="18" charset="0"/>
              </a:rPr>
              <a:t>country forbidden from making </a:t>
            </a:r>
            <a:r>
              <a:rPr lang="en-US" sz="2200" dirty="0" smtClean="0">
                <a:latin typeface="Times New Roman" panose="02020603050405020304" pitchFamily="18" charset="0"/>
                <a:cs typeface="Times New Roman" panose="02020603050405020304" pitchFamily="18" charset="0"/>
              </a:rPr>
              <a:t>paper</a:t>
            </a:r>
          </a:p>
          <a:p>
            <a:pPr marL="0" indent="0">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money a legal tender.</a:t>
            </a:r>
          </a:p>
          <a:p>
            <a:pPr marL="0" indent="0">
              <a:buFont typeface="Arial" panose="020B0604020202020204" pitchFamily="34" charset="0"/>
              <a:buNone/>
            </a:pPr>
            <a:endParaRPr lang="en-US" sz="22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pic>
        <p:nvPicPr>
          <p:cNvPr id="1026" name="Picture 2" descr="http://cdn2.bigcommerce.com/server2700/cdad9/products/123/images/357/gouverneur_morris_cov__27957.1302101749.1280.1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236" y="1695220"/>
            <a:ext cx="1576972" cy="2492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7726" y="2083427"/>
            <a:ext cx="45719" cy="369332"/>
          </a:xfrm>
          <a:prstGeom prst="rect">
            <a:avLst/>
          </a:prstGeom>
          <a:noFill/>
        </p:spPr>
        <p:txBody>
          <a:bodyPr wrap="square" rtlCol="0">
            <a:spAutoFit/>
          </a:bodyPr>
          <a:lstStyle/>
          <a:p>
            <a:endParaRPr lang="en-US" dirty="0"/>
          </a:p>
        </p:txBody>
      </p:sp>
      <p:pic>
        <p:nvPicPr>
          <p:cNvPr id="1030" name="Picture 6" descr="http://sargmc.org/wp-content/uploads/2013/01/GeorgeMason-pain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9218" y="4169745"/>
            <a:ext cx="1448636" cy="1837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65953" y="5993898"/>
            <a:ext cx="3249929" cy="923330"/>
          </a:xfrm>
          <a:prstGeom prst="rect">
            <a:avLst/>
          </a:prstGeom>
          <a:noFill/>
        </p:spPr>
        <p:txBody>
          <a:bodyPr wrap="none" rtlCol="0">
            <a:spAutoFit/>
          </a:bodyPr>
          <a:lstStyle/>
          <a:p>
            <a:r>
              <a:rPr lang="en-US" b="1" dirty="0" smtClean="0"/>
              <a:t>GEORGE MASON –</a:t>
            </a:r>
          </a:p>
          <a:p>
            <a:r>
              <a:rPr lang="en-US" b="1" dirty="0" smtClean="0"/>
              <a:t>“FATHER OF THE BILL OF RIGHT”</a:t>
            </a:r>
          </a:p>
          <a:p>
            <a:r>
              <a:rPr lang="en-US" b="1" dirty="0" smtClean="0"/>
              <a:t>with James Madison</a:t>
            </a:r>
            <a:endParaRPr lang="en-US" b="1" dirty="0"/>
          </a:p>
        </p:txBody>
      </p:sp>
      <p:sp>
        <p:nvSpPr>
          <p:cNvPr id="11" name="TextBox 10"/>
          <p:cNvSpPr txBox="1"/>
          <p:nvPr/>
        </p:nvSpPr>
        <p:spPr>
          <a:xfrm>
            <a:off x="7419390" y="3751225"/>
            <a:ext cx="343364" cy="369332"/>
          </a:xfrm>
          <a:prstGeom prst="rect">
            <a:avLst/>
          </a:prstGeom>
          <a:solidFill>
            <a:schemeClr val="bg1"/>
          </a:solidFill>
        </p:spPr>
        <p:txBody>
          <a:bodyPr wrap="none" rtlCol="0">
            <a:spAutoFit/>
          </a:bodyPr>
          <a:lstStyle/>
          <a:p>
            <a:r>
              <a:rPr lang="en-US" dirty="0" smtClean="0"/>
              <a:t>   </a:t>
            </a:r>
            <a:endParaRPr lang="en-US" dirty="0"/>
          </a:p>
        </p:txBody>
      </p:sp>
      <p:sp>
        <p:nvSpPr>
          <p:cNvPr id="7" name="TextBox 6"/>
          <p:cNvSpPr txBox="1"/>
          <p:nvPr/>
        </p:nvSpPr>
        <p:spPr>
          <a:xfrm>
            <a:off x="6372141" y="3644090"/>
            <a:ext cx="2069284" cy="369332"/>
          </a:xfrm>
          <a:prstGeom prst="rect">
            <a:avLst/>
          </a:prstGeom>
          <a:noFill/>
        </p:spPr>
        <p:txBody>
          <a:bodyPr wrap="none" rtlCol="0">
            <a:spAutoFit/>
          </a:bodyPr>
          <a:lstStyle/>
          <a:p>
            <a:r>
              <a:rPr lang="en-US" b="1" dirty="0" err="1"/>
              <a:t>Gouverneur</a:t>
            </a:r>
            <a:r>
              <a:rPr lang="en-US" b="1" dirty="0"/>
              <a:t> Morris </a:t>
            </a:r>
            <a:endParaRPr lang="en-US" dirty="0"/>
          </a:p>
        </p:txBody>
      </p:sp>
      <p:pic>
        <p:nvPicPr>
          <p:cNvPr id="1032" name="Picture 8" descr="http://images.fineartamerica.com/images-medium-large/oliver-ellsworth-grang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0291" y="1818525"/>
            <a:ext cx="1570498" cy="19008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239011" y="3424671"/>
            <a:ext cx="1702325" cy="369332"/>
          </a:xfrm>
          <a:prstGeom prst="rect">
            <a:avLst/>
          </a:prstGeom>
          <a:noFill/>
        </p:spPr>
        <p:txBody>
          <a:bodyPr wrap="none" rtlCol="0">
            <a:spAutoFit/>
          </a:bodyPr>
          <a:lstStyle/>
          <a:p>
            <a:r>
              <a:rPr lang="en-US" b="1" dirty="0"/>
              <a:t>Oliver Ellsworth</a:t>
            </a:r>
            <a:endParaRPr lang="en-US" dirty="0"/>
          </a:p>
        </p:txBody>
      </p:sp>
      <p:pic>
        <p:nvPicPr>
          <p:cNvPr id="1034" name="Picture 10" descr="http://mercuryonewaco.org/wp-content/uploads/2012/10/Pierce-Butl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6026" y="1850423"/>
            <a:ext cx="1678182" cy="18478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182139" y="3719327"/>
            <a:ext cx="1409297" cy="369332"/>
          </a:xfrm>
          <a:prstGeom prst="rect">
            <a:avLst/>
          </a:prstGeom>
          <a:noFill/>
        </p:spPr>
        <p:txBody>
          <a:bodyPr wrap="none" rtlCol="0">
            <a:spAutoFit/>
          </a:bodyPr>
          <a:lstStyle/>
          <a:p>
            <a:r>
              <a:rPr lang="en-US" b="1" dirty="0"/>
              <a:t>Pierce Butler</a:t>
            </a:r>
            <a:endParaRPr lang="en-US" dirty="0"/>
          </a:p>
        </p:txBody>
      </p:sp>
    </p:spTree>
    <p:extLst>
      <p:ext uri="{BB962C8B-B14F-4D97-AF65-F5344CB8AC3E}">
        <p14:creationId xmlns:p14="http://schemas.microsoft.com/office/powerpoint/2010/main" val="1822588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7" y="3304673"/>
            <a:ext cx="11396421" cy="3140791"/>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Title 1"/>
          <p:cNvSpPr txBox="1">
            <a:spLocks/>
          </p:cNvSpPr>
          <p:nvPr/>
        </p:nvSpPr>
        <p:spPr>
          <a:xfrm>
            <a:off x="1" y="6835"/>
            <a:ext cx="12191999" cy="766250"/>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Monetary Power Left Undefined:  Some Merchants Understood:  “To Emit Bills of Credit”</a:t>
            </a:r>
            <a:endParaRPr lang="en-US" sz="2400" b="1" dirty="0"/>
          </a:p>
        </p:txBody>
      </p:sp>
      <p:sp>
        <p:nvSpPr>
          <p:cNvPr id="6" name="Content Placeholder 2"/>
          <p:cNvSpPr txBox="1">
            <a:spLocks/>
          </p:cNvSpPr>
          <p:nvPr/>
        </p:nvSpPr>
        <p:spPr>
          <a:xfrm>
            <a:off x="1" y="912538"/>
            <a:ext cx="11794208" cy="1975040"/>
          </a:xfrm>
          <a:prstGeom prst="rect">
            <a:avLst/>
          </a:prstGeom>
          <a:solidFill>
            <a:srgbClr val="CCCCFF"/>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key element of sovereignty – the power to create money – was not solidly placed in the new government by the “Moneyed interest,” while they hypocritically proclaimed the need to strengthen the national government.</a:t>
            </a:r>
          </a:p>
          <a:p>
            <a:pPr marL="0" indent="0">
              <a:buFont typeface="Arial" panose="020B0604020202020204" pitchFamily="34" charset="0"/>
              <a:buNone/>
            </a:pPr>
            <a:r>
              <a:rPr lang="en-US" sz="2400" dirty="0" smtClean="0"/>
              <a:t>Merchants like Robert Morris and Alexander Hamilton did not want the nation to have the money power.  They were to put forward a funding system upon the Bank of English plan as one of the first measures of the new government.</a:t>
            </a:r>
          </a:p>
          <a:p>
            <a:pPr marL="0" indent="0">
              <a:buFont typeface="Arial" panose="020B0604020202020204" pitchFamily="34" charset="0"/>
              <a:buNone/>
            </a:pPr>
            <a:endParaRPr lang="en-US" sz="2400" dirty="0" smtClean="0"/>
          </a:p>
          <a:p>
            <a:pPr marL="0" indent="0">
              <a:buNone/>
            </a:pPr>
            <a:endParaRPr lang="en-US" dirty="0" smtClean="0"/>
          </a:p>
        </p:txBody>
      </p:sp>
      <p:sp>
        <p:nvSpPr>
          <p:cNvPr id="2" name="TextBox 1"/>
          <p:cNvSpPr txBox="1"/>
          <p:nvPr/>
        </p:nvSpPr>
        <p:spPr>
          <a:xfrm>
            <a:off x="325411" y="3465094"/>
            <a:ext cx="11541173" cy="830997"/>
          </a:xfrm>
          <a:prstGeom prst="rect">
            <a:avLst/>
          </a:prstGeom>
          <a:solidFill>
            <a:srgbClr val="CCECFF"/>
          </a:solidFill>
        </p:spPr>
        <p:txBody>
          <a:bodyPr wrap="none" rtlCol="0">
            <a:spAutoFit/>
          </a:bodyPr>
          <a:lstStyle/>
          <a:p>
            <a:pPr algn="ctr"/>
            <a:r>
              <a:rPr lang="en-US" sz="2400" b="1" dirty="0" smtClean="0"/>
              <a:t>THEY TRIED TO GET A CLAUSE FORBIDDING IT, BUT FAILED.</a:t>
            </a:r>
          </a:p>
          <a:p>
            <a:pPr algn="ctr"/>
            <a:r>
              <a:rPr lang="en-US" sz="2400" b="1" dirty="0" smtClean="0"/>
              <a:t>THE CONSTITUTION IS SILENT ON THE POWER, NEITHER CONFERRING OR FORBIDDING IT.</a:t>
            </a:r>
            <a:endParaRPr lang="en-US" sz="2400" b="1" dirty="0"/>
          </a:p>
        </p:txBody>
      </p:sp>
      <p:pic>
        <p:nvPicPr>
          <p:cNvPr id="2050" name="Picture 2" descr="http://usconstitutionalconventionof1787.weebly.com/uploads/5/8/8/3/5883983/6276637.jpg?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4536599"/>
            <a:ext cx="353377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83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3084"/>
            <a:ext cx="12192000" cy="608491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Title 1"/>
          <p:cNvSpPr txBox="1">
            <a:spLocks/>
          </p:cNvSpPr>
          <p:nvPr/>
        </p:nvSpPr>
        <p:spPr>
          <a:xfrm>
            <a:off x="-3" y="6835"/>
            <a:ext cx="12191999" cy="766250"/>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Monetary Power Left Undefined:  Some Merchants Understood:  “To Emit Bills of Credit”</a:t>
            </a:r>
            <a:endParaRPr lang="en-US" sz="2400" b="1" dirty="0"/>
          </a:p>
        </p:txBody>
      </p:sp>
      <p:sp>
        <p:nvSpPr>
          <p:cNvPr id="2" name="TextBox 1"/>
          <p:cNvSpPr txBox="1"/>
          <p:nvPr/>
        </p:nvSpPr>
        <p:spPr>
          <a:xfrm>
            <a:off x="0" y="773083"/>
            <a:ext cx="12191996"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WHAT WOULD BE THE EFFECT OF IGNORING THIS POWER?</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 y="1437329"/>
            <a:ext cx="12191999" cy="1200329"/>
          </a:xfrm>
          <a:prstGeom prst="rect">
            <a:avLst/>
          </a:prstGeom>
          <a:solidFill>
            <a:srgbClr val="FFFF00"/>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Delegate Gorham(MASS):  “The power so far as it is necessary or safe, is involved in that of borrowing.”  IN OTHER WORDS, THE GOVERNMENT WOULD BE FORCED INTO BORROWING “MONEY” INSTEAD OF CREATING IT. </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 y="2700862"/>
            <a:ext cx="12191996" cy="1631216"/>
          </a:xfrm>
          <a:prstGeom prst="rect">
            <a:avLst/>
          </a:prstGeom>
          <a:solidFill>
            <a:srgbClr val="FFC000"/>
          </a:solidFill>
        </p:spPr>
        <p:txBody>
          <a:bodyPr wrap="square">
            <a:spAutoFit/>
          </a:bodyPr>
          <a:lstStyle/>
          <a:p>
            <a:pPr lvl="0"/>
            <a:r>
              <a:rPr lang="en-US" sz="2000" b="1" dirty="0" smtClean="0">
                <a:latin typeface="Times New Roman" panose="02020603050405020304" pitchFamily="18" charset="0"/>
                <a:cs typeface="Times New Roman" panose="02020603050405020304" pitchFamily="18" charset="0"/>
              </a:rPr>
              <a:t>The merchants knew that the government would soon be borrowing from their private bank –</a:t>
            </a:r>
          </a:p>
          <a:p>
            <a:pPr lvl="0"/>
            <a:r>
              <a:rPr lang="en-US" sz="2000" b="1" dirty="0" smtClean="0">
                <a:latin typeface="Times New Roman" panose="02020603050405020304" pitchFamily="18" charset="0"/>
                <a:cs typeface="Times New Roman" panose="02020603050405020304" pitchFamily="18" charset="0"/>
              </a:rPr>
              <a:t>which would create these ‘bills of credit’ out of thin air and charge interest on them, as was being done by the Bank of England at the time.     Their private bank would be allowed to do</a:t>
            </a:r>
          </a:p>
          <a:p>
            <a:pPr lvl="0"/>
            <a:r>
              <a:rPr lang="en-US" sz="2000" b="1" dirty="0" smtClean="0">
                <a:latin typeface="Times New Roman" panose="02020603050405020304" pitchFamily="18" charset="0"/>
                <a:cs typeface="Times New Roman" panose="02020603050405020304" pitchFamily="18" charset="0"/>
              </a:rPr>
              <a:t>what they had blocked the government from doing – create paper money.  But this was for the</a:t>
            </a:r>
          </a:p>
          <a:p>
            <a:pPr lvl="0"/>
            <a:r>
              <a:rPr lang="en-US" sz="2000" b="1" dirty="0" smtClean="0">
                <a:latin typeface="Times New Roman" panose="02020603050405020304" pitchFamily="18" charset="0"/>
                <a:cs typeface="Times New Roman" panose="02020603050405020304" pitchFamily="18" charset="0"/>
              </a:rPr>
              <a:t>benefit of the few, and it came with debt.</a:t>
            </a:r>
            <a:endParaRPr lang="en-US" sz="2000" b="1" dirty="0">
              <a:latin typeface="Times New Roman" panose="02020603050405020304" pitchFamily="18" charset="0"/>
              <a:cs typeface="Times New Roman" panose="02020603050405020304" pitchFamily="18" charset="0"/>
            </a:endParaRPr>
          </a:p>
        </p:txBody>
      </p:sp>
      <p:pic>
        <p:nvPicPr>
          <p:cNvPr id="1026" name="Picture 2" descr="http://upload.wikimedia.org/wikipedia/commons/a/a8/London.bankofengland.a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74753"/>
            <a:ext cx="2935705" cy="2394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35705" y="6488667"/>
            <a:ext cx="2045112" cy="369332"/>
          </a:xfrm>
          <a:prstGeom prst="rect">
            <a:avLst/>
          </a:prstGeom>
          <a:noFill/>
        </p:spPr>
        <p:txBody>
          <a:bodyPr wrap="none" rtlCol="0">
            <a:spAutoFit/>
          </a:bodyPr>
          <a:lstStyle/>
          <a:p>
            <a:r>
              <a:rPr lang="en-US" b="1" dirty="0" smtClean="0"/>
              <a:t>BANK OF ENGLAND</a:t>
            </a:r>
            <a:endParaRPr lang="en-US" b="1" dirty="0"/>
          </a:p>
        </p:txBody>
      </p:sp>
      <p:pic>
        <p:nvPicPr>
          <p:cNvPr id="1028" name="Picture 4" descr="http://ts2.mm.bing.net/th?id=HN.607990966419654937&amp;pid=15.1&amp;H=133&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535" y="4668070"/>
            <a:ext cx="2406313" cy="2005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resourceinvestor.com/resourceinvestor/article/2012/04/01/4-2-12-cm-1-manipulation-teaser-resize-38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175" y="4664228"/>
            <a:ext cx="2186571" cy="199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94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3-e</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403724" y="3286109"/>
            <a:ext cx="6594819" cy="1200329"/>
          </a:xfrm>
          <a:prstGeom prst="rect">
            <a:avLst/>
          </a:prstGeom>
        </p:spPr>
        <p:txBody>
          <a:bodyPr wrap="none">
            <a:spAutoFit/>
          </a:bodyPr>
          <a:lstStyle/>
          <a:p>
            <a:pPr lvl="0"/>
            <a:r>
              <a:rPr lang="en-US" sz="3600" b="1" dirty="0"/>
              <a:t>Monetary Power Left Undefined: </a:t>
            </a:r>
            <a:endParaRPr lang="en-US" sz="3600" b="1" dirty="0" smtClean="0"/>
          </a:p>
          <a:p>
            <a:pPr lvl="0"/>
            <a:r>
              <a:rPr lang="en-US" sz="3600" dirty="0" smtClean="0"/>
              <a:t>Limited </a:t>
            </a:r>
            <a:r>
              <a:rPr lang="en-US" sz="3600" dirty="0"/>
              <a:t>U.S. Money </a:t>
            </a:r>
            <a:r>
              <a:rPr lang="en-US" sz="3600" dirty="0" smtClean="0"/>
              <a:t>Powers</a:t>
            </a:r>
            <a:endParaRPr lang="en-US" sz="3600" b="1" dirty="0"/>
          </a:p>
        </p:txBody>
      </p:sp>
    </p:spTree>
    <p:extLst>
      <p:ext uri="{BB962C8B-B14F-4D97-AF65-F5344CB8AC3E}">
        <p14:creationId xmlns:p14="http://schemas.microsoft.com/office/powerpoint/2010/main" val="288359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700145" y="3304764"/>
            <a:ext cx="9970806" cy="1323439"/>
          </a:xfrm>
          <a:prstGeom prst="rect">
            <a:avLst/>
          </a:prstGeom>
        </p:spPr>
        <p:txBody>
          <a:bodyPr wrap="none">
            <a:spAutoFit/>
          </a:bodyPr>
          <a:lstStyle/>
          <a:p>
            <a:pPr lvl="0" algn="ctr"/>
            <a:r>
              <a:rPr lang="en-US" sz="4000" dirty="0"/>
              <a:t>Bank of North America</a:t>
            </a:r>
            <a:r>
              <a:rPr lang="en-US" sz="4000" dirty="0" smtClean="0"/>
              <a:t>:</a:t>
            </a:r>
          </a:p>
          <a:p>
            <a:pPr lvl="0" algn="ctr"/>
            <a:r>
              <a:rPr lang="en-US" sz="4000" dirty="0" smtClean="0"/>
              <a:t>Early </a:t>
            </a:r>
            <a:r>
              <a:rPr lang="en-US" sz="4000" dirty="0"/>
              <a:t>Moves to Usurp the U.S. Monetary Power</a:t>
            </a:r>
          </a:p>
        </p:txBody>
      </p:sp>
    </p:spTree>
    <p:extLst>
      <p:ext uri="{BB962C8B-B14F-4D97-AF65-F5344CB8AC3E}">
        <p14:creationId xmlns:p14="http://schemas.microsoft.com/office/powerpoint/2010/main" val="4114745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84"/>
            <a:ext cx="12191999" cy="343686"/>
          </a:xfrm>
          <a:solidFill>
            <a:srgbClr val="66CCFF"/>
          </a:solidFill>
        </p:spPr>
        <p:txBody>
          <a:bodyPr>
            <a:normAutofit fontScale="90000"/>
          </a:bodyPr>
          <a:lstStyle/>
          <a:p>
            <a:pPr algn="ctr"/>
            <a:r>
              <a:rPr lang="en-US" sz="2400" b="1" dirty="0"/>
              <a:t>Monetary Power Left Undefined</a:t>
            </a:r>
            <a:r>
              <a:rPr lang="en-US" sz="2400" b="1" dirty="0" smtClean="0"/>
              <a:t>:  Limited </a:t>
            </a:r>
            <a:r>
              <a:rPr lang="en-US" sz="2400" b="1" dirty="0"/>
              <a:t>U.S. Money Powers</a:t>
            </a:r>
          </a:p>
        </p:txBody>
      </p:sp>
      <p:sp>
        <p:nvSpPr>
          <p:cNvPr id="4" name="TextBox 3"/>
          <p:cNvSpPr txBox="1"/>
          <p:nvPr/>
        </p:nvSpPr>
        <p:spPr>
          <a:xfrm>
            <a:off x="-3" y="375770"/>
            <a:ext cx="12191999" cy="523220"/>
          </a:xfrm>
          <a:prstGeom prst="rect">
            <a:avLst/>
          </a:prstGeom>
          <a:solidFill>
            <a:srgbClr val="CCCCFF"/>
          </a:solidFill>
        </p:spPr>
        <p:txBody>
          <a:bodyPr wrap="square" rtlCol="0">
            <a:spAutoFit/>
          </a:bodyPr>
          <a:lstStyle/>
          <a:p>
            <a:pPr algn="ctr"/>
            <a:r>
              <a:rPr lang="en-US" sz="2800" dirty="0" smtClean="0"/>
              <a:t>THE ENTIRE FEDERAL MONETARY POWERS IN THE CONSTITUTION ARE:</a:t>
            </a:r>
            <a:endParaRPr lang="en-US" sz="2800" dirty="0"/>
          </a:p>
        </p:txBody>
      </p:sp>
      <p:sp>
        <p:nvSpPr>
          <p:cNvPr id="5" name="TextBox 4"/>
          <p:cNvSpPr txBox="1"/>
          <p:nvPr/>
        </p:nvSpPr>
        <p:spPr>
          <a:xfrm>
            <a:off x="699967" y="2477918"/>
            <a:ext cx="10792057" cy="2308324"/>
          </a:xfrm>
          <a:prstGeom prst="rect">
            <a:avLst/>
          </a:prstGeom>
          <a:solidFill>
            <a:srgbClr val="CCCCFF"/>
          </a:solidFill>
        </p:spPr>
        <p:txBody>
          <a:bodyPr wrap="none" rtlCol="0">
            <a:spAutoFit/>
          </a:bodyPr>
          <a:lstStyle/>
          <a:p>
            <a:r>
              <a:rPr lang="en-US" dirty="0" smtClean="0"/>
              <a:t>ARTICLE 1, SECTION 8 …</a:t>
            </a:r>
          </a:p>
          <a:p>
            <a:endParaRPr lang="en-US" dirty="0" smtClean="0"/>
          </a:p>
          <a:p>
            <a:pPr marL="285750" indent="-285750">
              <a:buFont typeface="Arial" panose="020B0604020202020204" pitchFamily="34" charset="0"/>
              <a:buChar char="•"/>
            </a:pPr>
            <a:r>
              <a:rPr lang="en-US" dirty="0" smtClean="0"/>
              <a:t>To </a:t>
            </a:r>
            <a:r>
              <a:rPr lang="en-US" dirty="0"/>
              <a:t>borrow Money on the credit of the United States</a:t>
            </a:r>
            <a:r>
              <a:rPr lang="en-US" dirty="0" smtClean="0"/>
              <a:t>;</a:t>
            </a:r>
          </a:p>
          <a:p>
            <a:endParaRPr lang="en-US" dirty="0"/>
          </a:p>
          <a:p>
            <a:pPr marL="285750" indent="-285750">
              <a:buFont typeface="Arial" panose="020B0604020202020204" pitchFamily="34" charset="0"/>
              <a:buChar char="•"/>
            </a:pPr>
            <a:r>
              <a:rPr lang="en-US" dirty="0" smtClean="0"/>
              <a:t>To </a:t>
            </a:r>
            <a:r>
              <a:rPr lang="en-US" dirty="0"/>
              <a:t>coin Money, regulate the Value thereof, and of foreign Coin, and fix the Standard of Weights and Measures</a:t>
            </a:r>
            <a:r>
              <a:rPr lang="en-US" dirty="0" smtClean="0"/>
              <a:t>;</a:t>
            </a:r>
          </a:p>
          <a:p>
            <a:endParaRPr lang="en-US" dirty="0"/>
          </a:p>
          <a:p>
            <a:pPr marL="285750" indent="-285750">
              <a:buFont typeface="Arial" panose="020B0604020202020204" pitchFamily="34" charset="0"/>
              <a:buChar char="•"/>
            </a:pPr>
            <a:r>
              <a:rPr lang="en-US" dirty="0"/>
              <a:t>To provide for the Punishment of counterfeiting the Securities and current Coin of the United States;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26096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84"/>
            <a:ext cx="12191999" cy="343686"/>
          </a:xfrm>
          <a:solidFill>
            <a:srgbClr val="66CCFF"/>
          </a:solidFill>
        </p:spPr>
        <p:txBody>
          <a:bodyPr>
            <a:normAutofit fontScale="90000"/>
          </a:bodyPr>
          <a:lstStyle/>
          <a:p>
            <a:pPr algn="ctr"/>
            <a:r>
              <a:rPr lang="en-US" sz="2400" b="1" dirty="0"/>
              <a:t>Monetary Power Left Undefined</a:t>
            </a:r>
            <a:r>
              <a:rPr lang="en-US" sz="2400" b="1" dirty="0" smtClean="0"/>
              <a:t>:  Limited </a:t>
            </a:r>
            <a:r>
              <a:rPr lang="en-US" sz="2400" b="1" dirty="0"/>
              <a:t>U.S. Money Powers</a:t>
            </a:r>
          </a:p>
        </p:txBody>
      </p:sp>
      <p:sp>
        <p:nvSpPr>
          <p:cNvPr id="6" name="TextBox 5"/>
          <p:cNvSpPr txBox="1"/>
          <p:nvPr/>
        </p:nvSpPr>
        <p:spPr>
          <a:xfrm>
            <a:off x="1" y="375770"/>
            <a:ext cx="12191999" cy="1384995"/>
          </a:xfrm>
          <a:prstGeom prst="rect">
            <a:avLst/>
          </a:prstGeom>
          <a:solidFill>
            <a:srgbClr val="CCFF66"/>
          </a:solidFill>
        </p:spPr>
        <p:txBody>
          <a:bodyPr wrap="square" rtlCol="0">
            <a:spAutoFit/>
          </a:bodyPr>
          <a:lstStyle/>
          <a:p>
            <a:pPr algn="ctr"/>
            <a:r>
              <a:rPr lang="en-US" sz="2800" dirty="0" smtClean="0"/>
              <a:t>THE MONETARY POWER WAS CONSIDERED SO IMPORTANT THAT IT WAS</a:t>
            </a:r>
          </a:p>
          <a:p>
            <a:pPr algn="ctr"/>
            <a:r>
              <a:rPr lang="en-US" sz="2800" dirty="0" smtClean="0"/>
              <a:t>EXPLICITLY DENIED TO THE STATES </a:t>
            </a:r>
          </a:p>
          <a:p>
            <a:pPr algn="ctr"/>
            <a:r>
              <a:rPr lang="en-US" sz="2800" dirty="0" smtClean="0"/>
              <a:t>(YET WOULD BE HANDED TO A PRIVATE GANG OF BANKERS!)</a:t>
            </a:r>
            <a:endParaRPr lang="en-US" sz="2800" dirty="0"/>
          </a:p>
        </p:txBody>
      </p:sp>
      <p:sp>
        <p:nvSpPr>
          <p:cNvPr id="8" name="Content Placeholder 7"/>
          <p:cNvSpPr>
            <a:spLocks noGrp="1"/>
          </p:cNvSpPr>
          <p:nvPr>
            <p:ph idx="1"/>
          </p:nvPr>
        </p:nvSpPr>
        <p:spPr>
          <a:xfrm>
            <a:off x="838199" y="3320717"/>
            <a:ext cx="10515600" cy="1459831"/>
          </a:xfrm>
          <a:solidFill>
            <a:srgbClr val="99FF33"/>
          </a:solidFill>
        </p:spPr>
        <p:txBody>
          <a:bodyPr>
            <a:normAutofit/>
          </a:bodyPr>
          <a:lstStyle/>
          <a:p>
            <a:pPr marL="0" indent="0">
              <a:buNone/>
            </a:pPr>
            <a:r>
              <a:rPr lang="en-US" dirty="0" smtClean="0"/>
              <a:t>ARTICLE 1, SECTION 10 …</a:t>
            </a:r>
          </a:p>
          <a:p>
            <a:pPr marL="0" indent="0">
              <a:buNone/>
            </a:pPr>
            <a:r>
              <a:rPr lang="en-US" dirty="0" smtClean="0"/>
              <a:t>No </a:t>
            </a:r>
            <a:r>
              <a:rPr lang="en-US" dirty="0"/>
              <a:t>State shall </a:t>
            </a:r>
            <a:r>
              <a:rPr lang="en-US" dirty="0" smtClean="0"/>
              <a:t> … </a:t>
            </a:r>
            <a:r>
              <a:rPr lang="en-US" dirty="0"/>
              <a:t>coin Money; emit Bills of Credit; make any Thing but gold and silver Coin a Tender in Payment of </a:t>
            </a:r>
            <a:r>
              <a:rPr lang="en-US" dirty="0" smtClean="0"/>
              <a:t>Debts …</a:t>
            </a:r>
            <a:endParaRPr lang="en-US" dirty="0"/>
          </a:p>
        </p:txBody>
      </p:sp>
    </p:spTree>
    <p:extLst>
      <p:ext uri="{BB962C8B-B14F-4D97-AF65-F5344CB8AC3E}">
        <p14:creationId xmlns:p14="http://schemas.microsoft.com/office/powerpoint/2010/main" val="59236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7" y="3364359"/>
            <a:ext cx="11396421" cy="3081105"/>
          </a:xfrm>
          <a:solidFill>
            <a:srgbClr val="FFFFCC"/>
          </a:solidFill>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itle 1"/>
          <p:cNvSpPr txBox="1">
            <a:spLocks/>
          </p:cNvSpPr>
          <p:nvPr/>
        </p:nvSpPr>
        <p:spPr>
          <a:xfrm>
            <a:off x="1" y="-19056"/>
            <a:ext cx="12191999" cy="343686"/>
          </a:xfrm>
          <a:prstGeom prst="rect">
            <a:avLst/>
          </a:prstGeom>
          <a:solidFill>
            <a:srgbClr val="66CCFF"/>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Monetary Power Left Undefined:  Limited U.S. Money Powers</a:t>
            </a:r>
            <a:endParaRPr lang="en-US" sz="2400" b="1" dirty="0"/>
          </a:p>
        </p:txBody>
      </p:sp>
      <p:sp>
        <p:nvSpPr>
          <p:cNvPr id="5" name="Title 4"/>
          <p:cNvSpPr>
            <a:spLocks noGrp="1"/>
          </p:cNvSpPr>
          <p:nvPr>
            <p:ph type="title"/>
          </p:nvPr>
        </p:nvSpPr>
        <p:spPr>
          <a:xfrm>
            <a:off x="0" y="324630"/>
            <a:ext cx="12192000" cy="1325563"/>
          </a:xfrm>
          <a:solidFill>
            <a:srgbClr val="99FF33"/>
          </a:solidFill>
        </p:spPr>
        <p:txBody>
          <a:bodyPr anchor="t">
            <a:normAutofit/>
          </a:bodyPr>
          <a:lstStyle/>
          <a:p>
            <a:r>
              <a:rPr lang="en-US" sz="2000" b="1" dirty="0" smtClean="0"/>
              <a:t>Although the Convention had been sold the idea of money as a commodity, the financiers knew that private banks  created money out of thin air by the accounting entries on its books.  A loan from the private bank was a credit entered on the books of the bank into the borrower’s account.  This account credit would be transferred by the borrower by check or order, requiring no intervention of gold or silver.</a:t>
            </a:r>
            <a:endParaRPr lang="en-US" sz="2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4" y="3641557"/>
            <a:ext cx="5356536" cy="2297567"/>
          </a:xfrm>
          <a:prstGeom prst="rect">
            <a:avLst/>
          </a:prstGeom>
          <a:solidFill>
            <a:srgbClr val="FFFFCC"/>
          </a:solid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7" y="3641557"/>
            <a:ext cx="5184623" cy="1960682"/>
          </a:xfrm>
          <a:prstGeom prst="rect">
            <a:avLst/>
          </a:prstGeom>
          <a:solidFill>
            <a:srgbClr val="FFFFCC"/>
          </a:solidFill>
        </p:spPr>
      </p:pic>
      <p:sp>
        <p:nvSpPr>
          <p:cNvPr id="2" name="TextBox 1"/>
          <p:cNvSpPr txBox="1"/>
          <p:nvPr/>
        </p:nvSpPr>
        <p:spPr>
          <a:xfrm>
            <a:off x="764213" y="1958845"/>
            <a:ext cx="9588394" cy="1200329"/>
          </a:xfrm>
          <a:prstGeom prst="rect">
            <a:avLst/>
          </a:prstGeom>
          <a:solidFill>
            <a:schemeClr val="accent6">
              <a:lumMod val="20000"/>
              <a:lumOff val="80000"/>
            </a:schemeClr>
          </a:solidFill>
        </p:spPr>
        <p:txBody>
          <a:bodyPr wrap="none" rtlCol="0">
            <a:spAutoFit/>
          </a:bodyPr>
          <a:lstStyle/>
          <a:p>
            <a:r>
              <a:rPr lang="en-US" b="1" dirty="0" smtClean="0"/>
              <a:t>December 14, 1790, Secretary of the Treasury, Alexander Hamilton, submitted to Congress the</a:t>
            </a:r>
          </a:p>
          <a:p>
            <a:r>
              <a:rPr lang="en-US" b="1" i="1" dirty="0" smtClean="0"/>
              <a:t>Second </a:t>
            </a:r>
            <a:r>
              <a:rPr lang="en-US" b="1" i="1" dirty="0"/>
              <a:t>Report on the Public </a:t>
            </a:r>
            <a:r>
              <a:rPr lang="en-US" b="1" i="1" dirty="0" smtClean="0"/>
              <a:t>Credit</a:t>
            </a:r>
            <a:r>
              <a:rPr lang="en-US" b="1" dirty="0" smtClean="0"/>
              <a:t>, calling for the establishment of a National Bank.   In this report</a:t>
            </a:r>
          </a:p>
          <a:p>
            <a:r>
              <a:rPr lang="en-US" b="1" dirty="0" smtClean="0"/>
              <a:t>Hamilton describes how the private bank creates money, using the bank’s accounting.   There was </a:t>
            </a:r>
          </a:p>
          <a:p>
            <a:r>
              <a:rPr lang="en-US" b="1" dirty="0" smtClean="0"/>
              <a:t>no need of bank notes or gold or silver.</a:t>
            </a:r>
            <a:endParaRPr lang="en-US" dirty="0"/>
          </a:p>
        </p:txBody>
      </p:sp>
      <p:sp>
        <p:nvSpPr>
          <p:cNvPr id="8" name="TextBox 7"/>
          <p:cNvSpPr txBox="1"/>
          <p:nvPr/>
        </p:nvSpPr>
        <p:spPr>
          <a:xfrm>
            <a:off x="9589097" y="5409229"/>
            <a:ext cx="1527020" cy="1930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5417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docstoccdn.com/thumb/orig/1351338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06" y="58737"/>
            <a:ext cx="7743825" cy="58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84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lvl="0" algn="ctr"/>
            <a:r>
              <a:rPr lang="en-US" sz="2400" b="1" dirty="0" smtClean="0"/>
              <a:t>PART 4-f</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b="1" dirty="0"/>
              <a:t>Monetary Power Left Undefined: </a:t>
            </a:r>
            <a:endParaRPr lang="en-US" sz="2400" b="1" dirty="0" smtClean="0"/>
          </a:p>
          <a:p>
            <a:pPr marL="0" indent="0" algn="ctr">
              <a:buNone/>
            </a:pPr>
            <a:r>
              <a:rPr lang="en-US" sz="2400" b="1" dirty="0" smtClean="0"/>
              <a:t>Federalist </a:t>
            </a:r>
            <a:r>
              <a:rPr lang="en-US" sz="2400" b="1" dirty="0"/>
              <a:t>Papers Ignored Money </a:t>
            </a:r>
            <a:r>
              <a:rPr lang="en-US" sz="2400" b="1" dirty="0" smtClean="0"/>
              <a:t>Debates -- </a:t>
            </a:r>
            <a:r>
              <a:rPr lang="en-US" sz="2400" b="1" dirty="0"/>
              <a:t>Hamilton and the Money Power Attack</a:t>
            </a:r>
            <a:endParaRPr lang="en-US" sz="2400" dirty="0" smtClean="0"/>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766250"/>
          </a:xfrm>
          <a:solidFill>
            <a:schemeClr val="bg1">
              <a:lumMod val="85000"/>
            </a:schemeClr>
          </a:solidFill>
        </p:spPr>
        <p:txBody>
          <a:bodyPr>
            <a:normAutofit/>
          </a:bodyPr>
          <a:lstStyle/>
          <a:p>
            <a:pPr algn="ctr"/>
            <a:r>
              <a:rPr lang="en-US" sz="2400" b="1" dirty="0"/>
              <a:t>Monetary Power Left Undefined: </a:t>
            </a:r>
            <a:br>
              <a:rPr lang="en-US" sz="2400" b="1" dirty="0"/>
            </a:br>
            <a:r>
              <a:rPr lang="en-US" sz="2400" b="1" dirty="0" smtClean="0"/>
              <a:t>Federalist </a:t>
            </a:r>
            <a:r>
              <a:rPr lang="en-US" sz="2400" b="1" dirty="0"/>
              <a:t>Papers Ignored Money </a:t>
            </a:r>
            <a:r>
              <a:rPr lang="en-US" sz="2400" b="1" dirty="0" smtClean="0"/>
              <a:t>Debates -- Hamilton </a:t>
            </a:r>
            <a:r>
              <a:rPr lang="en-US" sz="2400" b="1" dirty="0"/>
              <a:t>and the Money Power Attack</a:t>
            </a:r>
          </a:p>
        </p:txBody>
      </p:sp>
      <p:sp>
        <p:nvSpPr>
          <p:cNvPr id="3" name="Content Placeholder 2"/>
          <p:cNvSpPr>
            <a:spLocks noGrp="1"/>
          </p:cNvSpPr>
          <p:nvPr>
            <p:ph idx="1"/>
          </p:nvPr>
        </p:nvSpPr>
        <p:spPr>
          <a:xfrm>
            <a:off x="0" y="773085"/>
            <a:ext cx="12191997" cy="1569062"/>
          </a:xfrm>
          <a:solidFill>
            <a:schemeClr val="bg1">
              <a:lumMod val="95000"/>
            </a:schemeClr>
          </a:solidFill>
        </p:spPr>
        <p:txBody>
          <a:bodyPr>
            <a:normAutofit/>
          </a:bodyPr>
          <a:lstStyle/>
          <a:p>
            <a:pPr marL="0" indent="0" algn="ctr">
              <a:buNone/>
            </a:pPr>
            <a:r>
              <a:rPr lang="en-US" sz="2400" dirty="0" smtClean="0"/>
              <a:t>The 85 articles urging adoption of the Constitution by the States are known as</a:t>
            </a:r>
          </a:p>
          <a:p>
            <a:pPr marL="0" indent="0" algn="ctr">
              <a:buNone/>
            </a:pPr>
            <a:r>
              <a:rPr lang="en-US" sz="2400" dirty="0" smtClean="0"/>
              <a:t> the Federalist Papers and entirely  ignore the monetary question.</a:t>
            </a:r>
          </a:p>
          <a:p>
            <a:pPr marL="0" indent="0" algn="ctr">
              <a:buNone/>
            </a:pPr>
            <a:r>
              <a:rPr lang="en-US" sz="2400" dirty="0" smtClean="0"/>
              <a:t>Most delegates viewed money as a commodity, rather than an institution of law.</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pic>
        <p:nvPicPr>
          <p:cNvPr id="3074" name="Picture 2" descr="http://withfriendship.com/images/c/12462/Federalist-Papers-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950" y="2342147"/>
            <a:ext cx="6773780" cy="4515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01579" y="3108397"/>
            <a:ext cx="3668568" cy="923330"/>
          </a:xfrm>
          <a:prstGeom prst="rect">
            <a:avLst/>
          </a:prstGeom>
          <a:noFill/>
        </p:spPr>
        <p:txBody>
          <a:bodyPr wrap="none" rtlCol="0">
            <a:spAutoFit/>
          </a:bodyPr>
          <a:lstStyle/>
          <a:p>
            <a:r>
              <a:rPr lang="en-US" b="1" dirty="0"/>
              <a:t>An advertisement for </a:t>
            </a:r>
            <a:r>
              <a:rPr lang="en-US" b="1" i="1" dirty="0"/>
              <a:t>The Federalist</a:t>
            </a:r>
            <a:r>
              <a:rPr lang="en-US" b="1" dirty="0" smtClean="0"/>
              <a:t>,</a:t>
            </a:r>
          </a:p>
          <a:p>
            <a:r>
              <a:rPr lang="en-US" b="1" dirty="0" smtClean="0"/>
              <a:t>1787</a:t>
            </a:r>
            <a:r>
              <a:rPr lang="en-US" b="1" dirty="0"/>
              <a:t>, using the </a:t>
            </a:r>
            <a:r>
              <a:rPr lang="en-US" b="1" dirty="0" smtClean="0"/>
              <a:t>pseudonym</a:t>
            </a:r>
          </a:p>
          <a:p>
            <a:r>
              <a:rPr lang="en-US" b="1" dirty="0" smtClean="0"/>
              <a:t>"</a:t>
            </a:r>
            <a:r>
              <a:rPr lang="en-US" b="1" dirty="0"/>
              <a:t>Philo-</a:t>
            </a:r>
            <a:r>
              <a:rPr lang="en-US" b="1" dirty="0" err="1"/>
              <a:t>Publius</a:t>
            </a:r>
            <a:r>
              <a:rPr lang="en-US" b="1" dirty="0"/>
              <a:t>"</a:t>
            </a:r>
          </a:p>
        </p:txBody>
      </p:sp>
    </p:spTree>
    <p:extLst>
      <p:ext uri="{BB962C8B-B14F-4D97-AF65-F5344CB8AC3E}">
        <p14:creationId xmlns:p14="http://schemas.microsoft.com/office/powerpoint/2010/main" val="1899301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6304"/>
            <a:ext cx="12191999" cy="556169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itle 1"/>
          <p:cNvSpPr txBox="1">
            <a:spLocks/>
          </p:cNvSpPr>
          <p:nvPr/>
        </p:nvSpPr>
        <p:spPr>
          <a:xfrm>
            <a:off x="1" y="-18000"/>
            <a:ext cx="12191999" cy="766250"/>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Monetary Power Left Undefined: </a:t>
            </a:r>
            <a:br>
              <a:rPr lang="en-US" sz="2400" b="1" smtClean="0"/>
            </a:br>
            <a:r>
              <a:rPr lang="en-US" sz="2400" b="1" smtClean="0"/>
              <a:t>Federalist Papers Ignored Money Debates -- Hamilton and the Money Power Attack</a:t>
            </a:r>
            <a:endParaRPr lang="en-US" sz="2400" b="1" dirty="0"/>
          </a:p>
        </p:txBody>
      </p:sp>
      <p:sp>
        <p:nvSpPr>
          <p:cNvPr id="6" name="TextBox 5"/>
          <p:cNvSpPr txBox="1"/>
          <p:nvPr/>
        </p:nvSpPr>
        <p:spPr>
          <a:xfrm>
            <a:off x="1" y="773085"/>
            <a:ext cx="12191999" cy="523220"/>
          </a:xfrm>
          <a:prstGeom prst="rect">
            <a:avLst/>
          </a:prstGeom>
          <a:solidFill>
            <a:srgbClr val="00B0F0"/>
          </a:solidFill>
        </p:spPr>
        <p:txBody>
          <a:bodyPr wrap="square" rtlCol="0">
            <a:spAutoFit/>
          </a:bodyPr>
          <a:lstStyle/>
          <a:p>
            <a:pPr algn="ctr"/>
            <a:r>
              <a:rPr lang="en-US" sz="2800" dirty="0" smtClean="0"/>
              <a:t>HAMILTON AND HIS ASSOCIATES MOVED TO ASSUME THE MONETARY POWER</a:t>
            </a:r>
            <a:endParaRPr lang="en-US" sz="2800" dirty="0"/>
          </a:p>
        </p:txBody>
      </p:sp>
      <p:sp>
        <p:nvSpPr>
          <p:cNvPr id="7" name="TextBox 6"/>
          <p:cNvSpPr txBox="1"/>
          <p:nvPr/>
        </p:nvSpPr>
        <p:spPr>
          <a:xfrm>
            <a:off x="1" y="1321140"/>
            <a:ext cx="12192000" cy="1184940"/>
          </a:xfrm>
          <a:prstGeom prst="rect">
            <a:avLst/>
          </a:prstGeom>
          <a:solidFill>
            <a:srgbClr val="CCECFF"/>
          </a:solidFill>
        </p:spPr>
        <p:txBody>
          <a:bodyPr wrap="square" rtlCol="0">
            <a:spAutoFit/>
          </a:bodyPr>
          <a:lstStyle/>
          <a:p>
            <a:pPr algn="ctr"/>
            <a:r>
              <a:rPr lang="en-US" sz="2400" b="1" dirty="0" smtClean="0"/>
              <a:t>Hamilton’s </a:t>
            </a:r>
            <a:r>
              <a:rPr lang="en-US" sz="2400" b="1" u="sng" dirty="0"/>
              <a:t>First Report on the Public </a:t>
            </a:r>
            <a:r>
              <a:rPr lang="en-US" sz="2400" b="1" u="sng" dirty="0" smtClean="0"/>
              <a:t>Credit</a:t>
            </a:r>
            <a:r>
              <a:rPr lang="en-US" sz="2400" b="1" dirty="0" smtClean="0"/>
              <a:t> </a:t>
            </a:r>
            <a:r>
              <a:rPr lang="en-US" b="1" dirty="0" smtClean="0"/>
              <a:t>(January </a:t>
            </a:r>
            <a:r>
              <a:rPr lang="en-US" b="1" dirty="0"/>
              <a:t>9, </a:t>
            </a:r>
            <a:r>
              <a:rPr lang="en-US" b="1" dirty="0" smtClean="0"/>
              <a:t>1790)</a:t>
            </a:r>
            <a:endParaRPr lang="en-US" b="1" dirty="0"/>
          </a:p>
          <a:p>
            <a:pPr lvl="8"/>
            <a:r>
              <a:rPr lang="en-US" b="1" dirty="0"/>
              <a:t>FUNDING ACT:     Passed by a vote of 34 to </a:t>
            </a:r>
            <a:r>
              <a:rPr lang="en-US" b="1" dirty="0" smtClean="0"/>
              <a:t>28 (July </a:t>
            </a:r>
            <a:r>
              <a:rPr lang="en-US" b="1" dirty="0"/>
              <a:t>26, </a:t>
            </a:r>
            <a:r>
              <a:rPr lang="en-US" b="1" dirty="0" smtClean="0"/>
              <a:t>1790)</a:t>
            </a:r>
            <a:endParaRPr lang="en-US" b="1" dirty="0"/>
          </a:p>
          <a:p>
            <a:pPr algn="ctr">
              <a:spcBef>
                <a:spcPts val="600"/>
              </a:spcBef>
            </a:pPr>
            <a:r>
              <a:rPr lang="en-US" sz="2400" b="1" dirty="0" smtClean="0"/>
              <a:t>REDEMPTION </a:t>
            </a:r>
            <a:r>
              <a:rPr lang="en-US" sz="2400" b="1" dirty="0" smtClean="0"/>
              <a:t>OF DOMESTIC DEBT</a:t>
            </a:r>
            <a:endParaRPr lang="en-US" sz="2400" dirty="0"/>
          </a:p>
        </p:txBody>
      </p:sp>
      <p:sp>
        <p:nvSpPr>
          <p:cNvPr id="9" name="TextBox 8"/>
          <p:cNvSpPr txBox="1"/>
          <p:nvPr/>
        </p:nvSpPr>
        <p:spPr>
          <a:xfrm>
            <a:off x="271361" y="2679740"/>
            <a:ext cx="10963579" cy="646331"/>
          </a:xfrm>
          <a:prstGeom prst="rect">
            <a:avLst/>
          </a:prstGeom>
          <a:noFill/>
        </p:spPr>
        <p:txBody>
          <a:bodyPr wrap="none" rtlCol="0">
            <a:spAutoFit/>
          </a:bodyPr>
          <a:lstStyle/>
          <a:p>
            <a:r>
              <a:rPr lang="en-US" b="1" dirty="0" smtClean="0"/>
              <a:t>REDEMPTION</a:t>
            </a:r>
            <a:r>
              <a:rPr lang="en-US" dirty="0" smtClean="0"/>
              <a:t>: </a:t>
            </a:r>
            <a:r>
              <a:rPr lang="en-US" dirty="0" smtClean="0"/>
              <a:t>  </a:t>
            </a:r>
            <a:r>
              <a:rPr lang="en-US" dirty="0" smtClean="0"/>
              <a:t>the report called </a:t>
            </a:r>
            <a:r>
              <a:rPr lang="en-US" dirty="0"/>
              <a:t>for </a:t>
            </a:r>
            <a:r>
              <a:rPr lang="en-US" u="sng" dirty="0"/>
              <a:t>full federal payment at face value </a:t>
            </a:r>
            <a:r>
              <a:rPr lang="en-US" dirty="0"/>
              <a:t>to </a:t>
            </a:r>
            <a:r>
              <a:rPr lang="en-US" dirty="0" smtClean="0"/>
              <a:t>current holders </a:t>
            </a:r>
            <a:r>
              <a:rPr lang="en-US" dirty="0"/>
              <a:t>of government </a:t>
            </a:r>
            <a:r>
              <a:rPr lang="en-US" dirty="0" smtClean="0"/>
              <a:t>securities</a:t>
            </a:r>
            <a:r>
              <a:rPr lang="en-US" dirty="0" smtClean="0"/>
              <a:t>.</a:t>
            </a:r>
          </a:p>
          <a:p>
            <a:r>
              <a:rPr lang="en-US" dirty="0"/>
              <a:t> </a:t>
            </a:r>
            <a:r>
              <a:rPr lang="en-US" dirty="0" smtClean="0"/>
              <a:t>                            </a:t>
            </a:r>
            <a:r>
              <a:rPr lang="en-US" dirty="0"/>
              <a:t>The owners would get </a:t>
            </a:r>
            <a:r>
              <a:rPr lang="en-US" u="sng" dirty="0"/>
              <a:t>new federal </a:t>
            </a:r>
            <a:r>
              <a:rPr lang="en-US" u="sng" dirty="0" smtClean="0"/>
              <a:t>securities</a:t>
            </a:r>
            <a:r>
              <a:rPr lang="en-US" dirty="0" smtClean="0"/>
              <a:t>, backed by tariff </a:t>
            </a:r>
            <a:r>
              <a:rPr lang="en-US" dirty="0"/>
              <a:t>and tonnage duties.</a:t>
            </a:r>
            <a:r>
              <a:rPr lang="en-US" baseline="30000" dirty="0" smtClean="0"/>
              <a:t>                                           </a:t>
            </a:r>
            <a:endParaRPr lang="en-US" baseline="30000" dirty="0"/>
          </a:p>
        </p:txBody>
      </p:sp>
      <p:sp>
        <p:nvSpPr>
          <p:cNvPr id="10" name="TextBox 9"/>
          <p:cNvSpPr txBox="1"/>
          <p:nvPr/>
        </p:nvSpPr>
        <p:spPr>
          <a:xfrm>
            <a:off x="1799720" y="3392255"/>
            <a:ext cx="9038821" cy="1754326"/>
          </a:xfrm>
          <a:prstGeom prst="rect">
            <a:avLst/>
          </a:prstGeom>
          <a:noFill/>
        </p:spPr>
        <p:txBody>
          <a:bodyPr wrap="none" rtlCol="0">
            <a:spAutoFit/>
          </a:bodyPr>
          <a:lstStyle/>
          <a:p>
            <a:r>
              <a:rPr lang="en-US" dirty="0"/>
              <a:t>A significant portion of the nation's $40 million </a:t>
            </a:r>
            <a:r>
              <a:rPr lang="en-US" i="1" dirty="0"/>
              <a:t>domestic</a:t>
            </a:r>
            <a:r>
              <a:rPr lang="en-US" dirty="0"/>
              <a:t> </a:t>
            </a:r>
            <a:r>
              <a:rPr lang="en-US" dirty="0" smtClean="0"/>
              <a:t>debt </a:t>
            </a:r>
            <a:r>
              <a:rPr lang="en-US" dirty="0"/>
              <a:t>was owed to American </a:t>
            </a:r>
            <a:r>
              <a:rPr lang="en-US" dirty="0" smtClean="0"/>
              <a:t>patriots</a:t>
            </a:r>
          </a:p>
          <a:p>
            <a:r>
              <a:rPr lang="en-US" dirty="0" smtClean="0"/>
              <a:t>who </a:t>
            </a:r>
            <a:r>
              <a:rPr lang="en-US" dirty="0"/>
              <a:t>had supported the War of Independence through loans or personal </a:t>
            </a:r>
            <a:r>
              <a:rPr lang="en-US" dirty="0" smtClean="0"/>
              <a:t>service,</a:t>
            </a:r>
          </a:p>
          <a:p>
            <a:r>
              <a:rPr lang="en-US" dirty="0" smtClean="0"/>
              <a:t>and the farmers, manufacturers and merchants who furnished supplies for their support.</a:t>
            </a:r>
          </a:p>
          <a:p>
            <a:r>
              <a:rPr lang="en-US" dirty="0" smtClean="0"/>
              <a:t>They were paid with IOUs </a:t>
            </a:r>
            <a:r>
              <a:rPr lang="en-US" dirty="0"/>
              <a:t>– </a:t>
            </a:r>
            <a:r>
              <a:rPr lang="en-US" dirty="0" smtClean="0"/>
              <a:t>“certificates of </a:t>
            </a:r>
            <a:r>
              <a:rPr lang="en-US" dirty="0"/>
              <a:t>indebtedness</a:t>
            </a:r>
            <a:r>
              <a:rPr lang="en-US" dirty="0" smtClean="0"/>
              <a:t>” or </a:t>
            </a:r>
            <a:r>
              <a:rPr lang="en-US" dirty="0"/>
              <a:t>“securities” (not to be </a:t>
            </a:r>
            <a:r>
              <a:rPr lang="en-US" dirty="0" smtClean="0"/>
              <a:t>confused</a:t>
            </a:r>
          </a:p>
          <a:p>
            <a:r>
              <a:rPr lang="en-US" dirty="0" smtClean="0"/>
              <a:t>with worthless Continental </a:t>
            </a:r>
            <a:r>
              <a:rPr lang="en-US" dirty="0"/>
              <a:t>currency or bills of </a:t>
            </a:r>
            <a:r>
              <a:rPr lang="en-US" dirty="0" smtClean="0"/>
              <a:t>credit) and </a:t>
            </a:r>
            <a:r>
              <a:rPr lang="en-US" dirty="0"/>
              <a:t>redeemable when the </a:t>
            </a:r>
            <a:r>
              <a:rPr lang="en-US" dirty="0" smtClean="0"/>
              <a:t>government’s</a:t>
            </a:r>
          </a:p>
          <a:p>
            <a:r>
              <a:rPr lang="en-US" dirty="0" smtClean="0"/>
              <a:t>fiscal </a:t>
            </a:r>
            <a:r>
              <a:rPr lang="en-US" dirty="0"/>
              <a:t>order had been </a:t>
            </a:r>
            <a:r>
              <a:rPr lang="en-US" dirty="0" smtClean="0"/>
              <a:t>restored.   </a:t>
            </a:r>
            <a:endParaRPr lang="en-US" dirty="0"/>
          </a:p>
        </p:txBody>
      </p:sp>
      <p:sp>
        <p:nvSpPr>
          <p:cNvPr id="11" name="TextBox 10"/>
          <p:cNvSpPr txBox="1"/>
          <p:nvPr/>
        </p:nvSpPr>
        <p:spPr>
          <a:xfrm>
            <a:off x="1782176" y="5212765"/>
            <a:ext cx="10244728" cy="1477328"/>
          </a:xfrm>
          <a:prstGeom prst="rect">
            <a:avLst/>
          </a:prstGeom>
          <a:noFill/>
        </p:spPr>
        <p:txBody>
          <a:bodyPr wrap="none" rtlCol="0">
            <a:spAutoFit/>
          </a:bodyPr>
          <a:lstStyle/>
          <a:p>
            <a:r>
              <a:rPr lang="en-US" dirty="0" smtClean="0"/>
              <a:t>When it became known to members of Congress, </a:t>
            </a:r>
            <a:r>
              <a:rPr lang="en-US" b="1" dirty="0" smtClean="0"/>
              <a:t>which sat behind closed doors</a:t>
            </a:r>
            <a:r>
              <a:rPr lang="en-US" dirty="0" smtClean="0"/>
              <a:t>, that the bill would pass …</a:t>
            </a:r>
          </a:p>
          <a:p>
            <a:r>
              <a:rPr lang="en-US" dirty="0" smtClean="0"/>
              <a:t>every part of the country was overrun by speculators, by horse, and boat, buying up large portions of the </a:t>
            </a:r>
          </a:p>
          <a:p>
            <a:r>
              <a:rPr lang="en-US" dirty="0" smtClean="0"/>
              <a:t>certificates for pennies on the dollar.   Hamilton hid the fact that these buyers were given privileged</a:t>
            </a:r>
          </a:p>
          <a:p>
            <a:r>
              <a:rPr lang="en-US" dirty="0" smtClean="0"/>
              <a:t>political information.  Van Buren tells us</a:t>
            </a:r>
            <a:r>
              <a:rPr lang="en-US" dirty="0" smtClean="0"/>
              <a:t>:  “(</a:t>
            </a:r>
            <a:r>
              <a:rPr lang="en-US" dirty="0" smtClean="0"/>
              <a:t>Many) believed that the scramble which ensured was </a:t>
            </a:r>
            <a:r>
              <a:rPr lang="en-US" dirty="0" smtClean="0"/>
              <a:t>foreseen</a:t>
            </a:r>
          </a:p>
          <a:p>
            <a:r>
              <a:rPr lang="en-US" dirty="0" smtClean="0"/>
              <a:t>and </a:t>
            </a:r>
            <a:r>
              <a:rPr lang="en-US" dirty="0" smtClean="0"/>
              <a:t>counted upon as a source </a:t>
            </a:r>
            <a:r>
              <a:rPr lang="en-US" dirty="0" smtClean="0"/>
              <a:t>of influence </a:t>
            </a:r>
            <a:r>
              <a:rPr lang="en-US" dirty="0" smtClean="0"/>
              <a:t>to enlist Congress on the side of the administration.”</a:t>
            </a:r>
            <a:endParaRPr lang="en-US" dirty="0"/>
          </a:p>
        </p:txBody>
      </p:sp>
    </p:spTree>
    <p:extLst>
      <p:ext uri="{BB962C8B-B14F-4D97-AF65-F5344CB8AC3E}">
        <p14:creationId xmlns:p14="http://schemas.microsoft.com/office/powerpoint/2010/main" val="641928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6304"/>
            <a:ext cx="12191999" cy="556169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itle 1"/>
          <p:cNvSpPr txBox="1">
            <a:spLocks/>
          </p:cNvSpPr>
          <p:nvPr/>
        </p:nvSpPr>
        <p:spPr>
          <a:xfrm>
            <a:off x="1" y="-18000"/>
            <a:ext cx="12191999" cy="766250"/>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Monetary Power Left Undefined: </a:t>
            </a:r>
            <a:br>
              <a:rPr lang="en-US" sz="2400" b="1" smtClean="0"/>
            </a:br>
            <a:r>
              <a:rPr lang="en-US" sz="2400" b="1" smtClean="0"/>
              <a:t>Federalist Papers Ignored Money Debates -- Hamilton and the Money Power Attack</a:t>
            </a:r>
            <a:endParaRPr lang="en-US" sz="2400" b="1" dirty="0"/>
          </a:p>
        </p:txBody>
      </p:sp>
      <p:sp>
        <p:nvSpPr>
          <p:cNvPr id="6" name="TextBox 5"/>
          <p:cNvSpPr txBox="1"/>
          <p:nvPr/>
        </p:nvSpPr>
        <p:spPr>
          <a:xfrm>
            <a:off x="1" y="773085"/>
            <a:ext cx="12191999" cy="523220"/>
          </a:xfrm>
          <a:prstGeom prst="rect">
            <a:avLst/>
          </a:prstGeom>
          <a:solidFill>
            <a:srgbClr val="00B0F0"/>
          </a:solidFill>
        </p:spPr>
        <p:txBody>
          <a:bodyPr wrap="square" rtlCol="0">
            <a:spAutoFit/>
          </a:bodyPr>
          <a:lstStyle/>
          <a:p>
            <a:pPr algn="ctr"/>
            <a:r>
              <a:rPr lang="en-US" sz="2800" dirty="0" smtClean="0"/>
              <a:t>HAMILTON AND HIS ASSOCIATES MOVED TO ASSUME THE MONETARY POWER</a:t>
            </a:r>
            <a:endParaRPr lang="en-US" sz="2800" dirty="0"/>
          </a:p>
        </p:txBody>
      </p:sp>
      <p:sp>
        <p:nvSpPr>
          <p:cNvPr id="9" name="TextBox 8"/>
          <p:cNvSpPr txBox="1"/>
          <p:nvPr/>
        </p:nvSpPr>
        <p:spPr>
          <a:xfrm>
            <a:off x="402019" y="2801199"/>
            <a:ext cx="10338599" cy="369332"/>
          </a:xfrm>
          <a:prstGeom prst="rect">
            <a:avLst/>
          </a:prstGeom>
          <a:noFill/>
        </p:spPr>
        <p:txBody>
          <a:bodyPr wrap="none" rtlCol="0">
            <a:spAutoFit/>
          </a:bodyPr>
          <a:lstStyle/>
          <a:p>
            <a:r>
              <a:rPr lang="en-US" b="1" dirty="0" smtClean="0"/>
              <a:t>ASSUMPTION:</a:t>
            </a:r>
            <a:r>
              <a:rPr lang="en-US" dirty="0" smtClean="0"/>
              <a:t>  the </a:t>
            </a:r>
            <a:r>
              <a:rPr lang="en-US" dirty="0"/>
              <a:t>national government to assume funding of all state </a:t>
            </a:r>
            <a:r>
              <a:rPr lang="en-US" dirty="0" smtClean="0"/>
              <a:t>debt, by the issue of federal securities</a:t>
            </a:r>
            <a:endParaRPr lang="en-US" dirty="0"/>
          </a:p>
        </p:txBody>
      </p:sp>
      <p:sp>
        <p:nvSpPr>
          <p:cNvPr id="12" name="TextBox 11"/>
          <p:cNvSpPr txBox="1"/>
          <p:nvPr/>
        </p:nvSpPr>
        <p:spPr>
          <a:xfrm>
            <a:off x="1941093" y="4551973"/>
            <a:ext cx="10205422" cy="1754326"/>
          </a:xfrm>
          <a:prstGeom prst="rect">
            <a:avLst/>
          </a:prstGeom>
          <a:noFill/>
        </p:spPr>
        <p:txBody>
          <a:bodyPr wrap="none" rtlCol="0">
            <a:spAutoFit/>
          </a:bodyPr>
          <a:lstStyle/>
          <a:p>
            <a:r>
              <a:rPr lang="en-US" dirty="0"/>
              <a:t>One of the effects of “assumption” would be to distribute the collective debt burden among all the states </a:t>
            </a:r>
            <a:r>
              <a:rPr lang="en-US" dirty="0" smtClean="0"/>
              <a:t>–</a:t>
            </a:r>
          </a:p>
          <a:p>
            <a:r>
              <a:rPr lang="en-US" dirty="0" smtClean="0"/>
              <a:t>the </a:t>
            </a:r>
            <a:r>
              <a:rPr lang="en-US" dirty="0"/>
              <a:t>more solvent members paying a share of the more indebted </a:t>
            </a:r>
            <a:r>
              <a:rPr lang="en-US" dirty="0" smtClean="0"/>
              <a:t>ones.  </a:t>
            </a:r>
            <a:r>
              <a:rPr lang="en-US" dirty="0"/>
              <a:t>Most of the southern </a:t>
            </a:r>
            <a:r>
              <a:rPr lang="en-US" dirty="0" smtClean="0"/>
              <a:t>states,</a:t>
            </a:r>
          </a:p>
          <a:p>
            <a:r>
              <a:rPr lang="en-US" dirty="0" smtClean="0"/>
              <a:t>with </a:t>
            </a:r>
            <a:r>
              <a:rPr lang="en-US" dirty="0"/>
              <a:t>the exception of South Carolina, had successfully paid down the bulk of their wartime </a:t>
            </a:r>
            <a:r>
              <a:rPr lang="en-US" dirty="0" smtClean="0"/>
              <a:t>debt.</a:t>
            </a:r>
          </a:p>
          <a:p>
            <a:r>
              <a:rPr lang="en-US" dirty="0" smtClean="0"/>
              <a:t>  </a:t>
            </a:r>
          </a:p>
          <a:p>
            <a:r>
              <a:rPr lang="en-US" dirty="0"/>
              <a:t>At the heart of the opposition lay a political fear of “consolidation”, where power and </a:t>
            </a:r>
            <a:r>
              <a:rPr lang="en-US" dirty="0" smtClean="0"/>
              <a:t>wealth</a:t>
            </a:r>
          </a:p>
          <a:p>
            <a:r>
              <a:rPr lang="en-US" dirty="0" smtClean="0"/>
              <a:t>was concentrated in </a:t>
            </a:r>
            <a:r>
              <a:rPr lang="en-US" dirty="0"/>
              <a:t>fewer hands and the states “absorbed by the new federal government</a:t>
            </a:r>
            <a:r>
              <a:rPr lang="en-US" dirty="0" smtClean="0"/>
              <a:t>”.</a:t>
            </a:r>
            <a:endParaRPr lang="en-US" dirty="0"/>
          </a:p>
        </p:txBody>
      </p:sp>
      <p:sp>
        <p:nvSpPr>
          <p:cNvPr id="2" name="TextBox 1"/>
          <p:cNvSpPr txBox="1"/>
          <p:nvPr/>
        </p:nvSpPr>
        <p:spPr>
          <a:xfrm>
            <a:off x="1941093" y="3372490"/>
            <a:ext cx="8799525" cy="923330"/>
          </a:xfrm>
          <a:prstGeom prst="rect">
            <a:avLst/>
          </a:prstGeom>
          <a:noFill/>
        </p:spPr>
        <p:txBody>
          <a:bodyPr wrap="none" rtlCol="0">
            <a:spAutoFit/>
          </a:bodyPr>
          <a:lstStyle/>
          <a:p>
            <a:r>
              <a:rPr lang="en-US" dirty="0" smtClean="0"/>
              <a:t>“Hamilton assumed some $15 million of the state debt … an act … neither asked nor desired</a:t>
            </a:r>
          </a:p>
          <a:p>
            <a:r>
              <a:rPr lang="en-US" dirty="0" smtClean="0"/>
              <a:t>by the states … unconstitutional and inexpedient, and caused as much unpopularity to his</a:t>
            </a:r>
          </a:p>
          <a:p>
            <a:r>
              <a:rPr lang="en-US" dirty="0" smtClean="0"/>
              <a:t>administration … as any other act it made.”  Van Buren</a:t>
            </a:r>
            <a:endParaRPr lang="en-US" dirty="0"/>
          </a:p>
        </p:txBody>
      </p:sp>
      <p:sp>
        <p:nvSpPr>
          <p:cNvPr id="13" name="TextBox 12"/>
          <p:cNvSpPr txBox="1"/>
          <p:nvPr/>
        </p:nvSpPr>
        <p:spPr>
          <a:xfrm>
            <a:off x="1" y="1282282"/>
            <a:ext cx="12192000" cy="1184940"/>
          </a:xfrm>
          <a:prstGeom prst="rect">
            <a:avLst/>
          </a:prstGeom>
          <a:solidFill>
            <a:srgbClr val="CCECFF"/>
          </a:solidFill>
        </p:spPr>
        <p:txBody>
          <a:bodyPr wrap="square" rtlCol="0">
            <a:spAutoFit/>
          </a:bodyPr>
          <a:lstStyle/>
          <a:p>
            <a:pPr algn="ctr"/>
            <a:r>
              <a:rPr lang="en-US" sz="2400" b="1" dirty="0"/>
              <a:t>Hamilton’s </a:t>
            </a:r>
            <a:r>
              <a:rPr lang="en-US" sz="2400" b="1" u="sng" dirty="0"/>
              <a:t>First Report on the Public Credit</a:t>
            </a:r>
            <a:r>
              <a:rPr lang="en-US" sz="2400" b="1" dirty="0"/>
              <a:t> </a:t>
            </a:r>
            <a:r>
              <a:rPr lang="en-US" b="1" dirty="0"/>
              <a:t>(January 9, 1790)</a:t>
            </a:r>
          </a:p>
          <a:p>
            <a:pPr lvl="8"/>
            <a:r>
              <a:rPr lang="en-US" b="1" dirty="0"/>
              <a:t>FUNDING ACT:     Passed by a vote of 34 to 28 (July 26, 1790)</a:t>
            </a:r>
          </a:p>
          <a:p>
            <a:pPr algn="ctr">
              <a:spcBef>
                <a:spcPts val="600"/>
              </a:spcBef>
            </a:pPr>
            <a:r>
              <a:rPr lang="en-US" sz="2400" b="1" u="sng" dirty="0" smtClean="0"/>
              <a:t>ASSUMPTION </a:t>
            </a:r>
            <a:r>
              <a:rPr lang="en-US" sz="2400" b="1" u="sng" dirty="0" smtClean="0"/>
              <a:t>OF STATE </a:t>
            </a:r>
            <a:r>
              <a:rPr lang="en-US" sz="2400" b="1" u="sng" dirty="0" smtClean="0"/>
              <a:t>DEBTS</a:t>
            </a:r>
          </a:p>
        </p:txBody>
      </p:sp>
    </p:spTree>
    <p:extLst>
      <p:ext uri="{BB962C8B-B14F-4D97-AF65-F5344CB8AC3E}">
        <p14:creationId xmlns:p14="http://schemas.microsoft.com/office/powerpoint/2010/main" val="3375245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smtClean="0"/>
              <a:t>Part 4</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r>
              <a:rPr lang="en-US" b="1" dirty="0"/>
              <a:t>1</a:t>
            </a:r>
            <a:r>
              <a:rPr lang="en-US" b="1" baseline="30000" dirty="0"/>
              <a:t>st</a:t>
            </a:r>
            <a:r>
              <a:rPr lang="en-US" b="1" dirty="0"/>
              <a:t> Bank of the United States</a:t>
            </a:r>
            <a:endParaRPr lang="en-US" dirty="0" smtClean="0"/>
          </a:p>
        </p:txBody>
      </p:sp>
    </p:spTree>
    <p:extLst>
      <p:ext uri="{BB962C8B-B14F-4D97-AF65-F5344CB8AC3E}">
        <p14:creationId xmlns:p14="http://schemas.microsoft.com/office/powerpoint/2010/main" val="3989072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1" y="2248768"/>
            <a:ext cx="6769767" cy="4312453"/>
          </a:xfrm>
        </p:spPr>
        <p:txBody>
          <a:bodyPr>
            <a:normAutofit/>
          </a:bodyPr>
          <a:lstStyle/>
          <a:p>
            <a:r>
              <a:rPr lang="en-US" sz="2000" dirty="0" smtClean="0">
                <a:latin typeface="Times New Roman" panose="02020603050405020304" pitchFamily="18" charset="0"/>
                <a:cs typeface="Times New Roman" panose="02020603050405020304" pitchFamily="18" charset="0"/>
              </a:rPr>
              <a:t>a bank of issue – on the Bank of England model – with the following convertible at will to gold and silver:</a:t>
            </a:r>
          </a:p>
          <a:p>
            <a:pPr marL="914400" lvl="1" indent="-457200">
              <a:buFont typeface="+mj-lt"/>
              <a:buAutoNum type="arabicPeriod"/>
            </a:pPr>
            <a:r>
              <a:rPr lang="en-US" sz="1800" dirty="0" smtClean="0">
                <a:latin typeface="Times New Roman" panose="02020603050405020304" pitchFamily="18" charset="0"/>
                <a:cs typeface="Times New Roman" panose="02020603050405020304" pitchFamily="18" charset="0"/>
              </a:rPr>
              <a:t>creating paper money (‘note circulation’)</a:t>
            </a:r>
          </a:p>
          <a:p>
            <a:pPr marL="914400" lvl="1" indent="-457200">
              <a:buFont typeface="+mj-lt"/>
              <a:buAutoNum type="arabicPeriod"/>
            </a:pPr>
            <a:r>
              <a:rPr lang="en-US" sz="1800" dirty="0" smtClean="0">
                <a:latin typeface="Times New Roman" panose="02020603050405020304" pitchFamily="18" charset="0"/>
                <a:cs typeface="Times New Roman" panose="02020603050405020304" pitchFamily="18" charset="0"/>
              </a:rPr>
              <a:t>creating </a:t>
            </a:r>
            <a:r>
              <a:rPr lang="en-US" sz="1800" dirty="0" smtClean="0">
                <a:latin typeface="Times New Roman" panose="02020603050405020304" pitchFamily="18" charset="0"/>
                <a:cs typeface="Times New Roman" panose="02020603050405020304" pitchFamily="18" charset="0"/>
              </a:rPr>
              <a:t>bank loan liabilities (‘book credit’)</a:t>
            </a:r>
          </a:p>
          <a:p>
            <a:r>
              <a:rPr lang="en-US" sz="2000" dirty="0" smtClean="0">
                <a:latin typeface="Times New Roman" panose="02020603050405020304" pitchFamily="18" charset="0"/>
                <a:cs typeface="Times New Roman" panose="02020603050405020304" pitchFamily="18" charset="0"/>
              </a:rPr>
              <a:t>bank’s notes accepted for taxes (not legal tender)</a:t>
            </a:r>
          </a:p>
          <a:p>
            <a:r>
              <a:rPr lang="en-US" sz="2000" dirty="0">
                <a:latin typeface="Times New Roman" panose="02020603050405020304" pitchFamily="18" charset="0"/>
                <a:cs typeface="Times New Roman" panose="02020603050405020304" pitchFamily="18" charset="0"/>
              </a:rPr>
              <a:t>source of loans to </a:t>
            </a:r>
            <a:r>
              <a:rPr lang="en-US" sz="2000" dirty="0" smtClean="0">
                <a:latin typeface="Times New Roman" panose="02020603050405020304" pitchFamily="18" charset="0"/>
                <a:cs typeface="Times New Roman" panose="02020603050405020304" pitchFamily="18" charset="0"/>
              </a:rPr>
              <a:t>Treasury</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bank’s liabilities (notes and book credits) would not be more than 3 to 5 times its </a:t>
            </a:r>
            <a:r>
              <a:rPr lang="en-US" sz="2000" dirty="0" smtClean="0">
                <a:latin typeface="Times New Roman" panose="02020603050405020304" pitchFamily="18" charset="0"/>
                <a:cs typeface="Times New Roman" panose="02020603050405020304" pitchFamily="18" charset="0"/>
              </a:rPr>
              <a:t>gold/silver capital (‘fractional reserve’)</a:t>
            </a:r>
          </a:p>
          <a:p>
            <a:r>
              <a:rPr lang="en-US" sz="2000" dirty="0" smtClean="0">
                <a:latin typeface="Times New Roman" panose="02020603050405020304" pitchFamily="18" charset="0"/>
                <a:cs typeface="Times New Roman" panose="02020603050405020304" pitchFamily="18" charset="0"/>
              </a:rPr>
              <a:t>accepted specie deposits for safekeeping of customers</a:t>
            </a:r>
          </a:p>
          <a:p>
            <a:r>
              <a:rPr lang="en-US" sz="2000" dirty="0" smtClean="0">
                <a:latin typeface="Times New Roman" panose="02020603050405020304" pitchFamily="18" charset="0"/>
                <a:cs typeface="Times New Roman" panose="02020603050405020304" pitchFamily="18" charset="0"/>
              </a:rPr>
              <a:t>20 year charter</a:t>
            </a:r>
          </a:p>
          <a:p>
            <a:r>
              <a:rPr lang="en-US" sz="2000" dirty="0" smtClean="0">
                <a:latin typeface="Times New Roman" panose="02020603050405020304" pitchFamily="18" charset="0"/>
                <a:cs typeface="Times New Roman" panose="02020603050405020304" pitchFamily="18" charset="0"/>
              </a:rPr>
              <a:t>collect taxes and administer public finances for government</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2877537" y="350521"/>
            <a:ext cx="7286225" cy="815608"/>
          </a:xfrm>
          <a:prstGeom prst="rect">
            <a:avLst/>
          </a:prstGeom>
          <a:noFill/>
        </p:spPr>
        <p:txBody>
          <a:bodyPr wrap="none" rtlCol="0">
            <a:spAutoFit/>
          </a:bodyPr>
          <a:lstStyle/>
          <a:p>
            <a:pPr algn="ctr"/>
            <a:r>
              <a:rPr lang="en-US" sz="2400" b="1" dirty="0"/>
              <a:t>Hamilton’s </a:t>
            </a:r>
            <a:r>
              <a:rPr lang="en-US" sz="2400" b="1" dirty="0" smtClean="0"/>
              <a:t>Report </a:t>
            </a:r>
            <a:r>
              <a:rPr lang="en-US" sz="2400" b="1" dirty="0"/>
              <a:t>on a National </a:t>
            </a:r>
            <a:r>
              <a:rPr lang="en-US" sz="2400" b="1" dirty="0" smtClean="0"/>
              <a:t>Bank </a:t>
            </a:r>
            <a:r>
              <a:rPr lang="en-US" b="1" dirty="0" smtClean="0"/>
              <a:t>(December </a:t>
            </a:r>
            <a:r>
              <a:rPr lang="en-US" b="1" dirty="0"/>
              <a:t>14, </a:t>
            </a:r>
            <a:r>
              <a:rPr lang="en-US" b="1" dirty="0" smtClean="0"/>
              <a:t>1790)</a:t>
            </a:r>
          </a:p>
          <a:p>
            <a:pPr algn="ctr">
              <a:spcBef>
                <a:spcPts val="600"/>
              </a:spcBef>
            </a:pPr>
            <a:r>
              <a:rPr lang="en-US" b="1" dirty="0" smtClean="0"/>
              <a:t>Bill Passed House 37-20 (Feb </a:t>
            </a:r>
            <a:r>
              <a:rPr lang="en-US" b="1" dirty="0"/>
              <a:t>2, </a:t>
            </a:r>
            <a:r>
              <a:rPr lang="en-US" b="1" dirty="0" smtClean="0"/>
              <a:t>1791) &amp; Senate 39-19 (Feb 8, 1791)</a:t>
            </a:r>
            <a:endParaRPr lang="en-US" b="1" dirty="0"/>
          </a:p>
        </p:txBody>
      </p:sp>
      <p:pic>
        <p:nvPicPr>
          <p:cNvPr id="2050" name="Picture 2" descr="http://upload.wikimedia.org/wikipedia/commons/9/9a/First_Bank_of_the_United_States%2C_Philadelphia_City_Cen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438" y="2365023"/>
            <a:ext cx="4214907" cy="30141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45350" y="5529880"/>
            <a:ext cx="3465757" cy="646331"/>
          </a:xfrm>
          <a:prstGeom prst="rect">
            <a:avLst/>
          </a:prstGeom>
          <a:noFill/>
        </p:spPr>
        <p:txBody>
          <a:bodyPr wrap="none" rtlCol="0">
            <a:spAutoFit/>
          </a:bodyPr>
          <a:lstStyle/>
          <a:p>
            <a:r>
              <a:rPr lang="en-US" dirty="0" smtClean="0"/>
              <a:t>FIRST BANK OF THE UNITED STATES</a:t>
            </a:r>
          </a:p>
          <a:p>
            <a:r>
              <a:rPr lang="en-US" dirty="0" smtClean="0"/>
              <a:t>Philadelphia, Pennsylvania</a:t>
            </a:r>
            <a:endParaRPr lang="en-US" dirty="0"/>
          </a:p>
        </p:txBody>
      </p:sp>
      <p:sp>
        <p:nvSpPr>
          <p:cNvPr id="6" name="TextBox 5"/>
          <p:cNvSpPr txBox="1"/>
          <p:nvPr/>
        </p:nvSpPr>
        <p:spPr>
          <a:xfrm>
            <a:off x="-2" y="1387711"/>
            <a:ext cx="12191999" cy="523220"/>
          </a:xfrm>
          <a:prstGeom prst="rect">
            <a:avLst/>
          </a:prstGeom>
          <a:solidFill>
            <a:srgbClr val="66FFFF"/>
          </a:solidFill>
        </p:spPr>
        <p:txBody>
          <a:bodyPr wrap="square" rtlCol="0">
            <a:spAutoFit/>
          </a:bodyPr>
          <a:lstStyle/>
          <a:p>
            <a:pPr algn="ctr"/>
            <a:r>
              <a:rPr lang="en-US" sz="2800" dirty="0"/>
              <a:t>Hamilton established bank </a:t>
            </a:r>
            <a:r>
              <a:rPr lang="en-US" sz="2800" dirty="0" smtClean="0"/>
              <a:t>credit as </a:t>
            </a:r>
            <a:r>
              <a:rPr lang="en-US" sz="2800" dirty="0"/>
              <a:t>a major device of monetary </a:t>
            </a:r>
            <a:r>
              <a:rPr lang="en-US" sz="2800" dirty="0" smtClean="0"/>
              <a:t>settlement.</a:t>
            </a:r>
            <a:endParaRPr lang="en-US" sz="2800" dirty="0"/>
          </a:p>
        </p:txBody>
      </p:sp>
    </p:spTree>
    <p:extLst>
      <p:ext uri="{BB962C8B-B14F-4D97-AF65-F5344CB8AC3E}">
        <p14:creationId xmlns:p14="http://schemas.microsoft.com/office/powerpoint/2010/main" val="239142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4" name="Rectangle 3"/>
          <p:cNvSpPr/>
          <p:nvPr/>
        </p:nvSpPr>
        <p:spPr>
          <a:xfrm>
            <a:off x="0" y="350521"/>
            <a:ext cx="12191998" cy="584775"/>
          </a:xfrm>
          <a:prstGeom prst="rect">
            <a:avLst/>
          </a:prstGeom>
          <a:solidFill>
            <a:schemeClr val="accent2"/>
          </a:solidFill>
        </p:spPr>
        <p:txBody>
          <a:bodyPr wrap="square">
            <a:spAutoFit/>
          </a:bodyPr>
          <a:lstStyle/>
          <a:p>
            <a:pPr algn="ctr"/>
            <a:r>
              <a:rPr lang="en-US" sz="3200" b="1" dirty="0" smtClean="0"/>
              <a:t>WILLIAM PITT,  FIRST EARL OF CHATHAM </a:t>
            </a:r>
            <a:endParaRPr lang="en-US" sz="3200" b="1" dirty="0"/>
          </a:p>
        </p:txBody>
      </p:sp>
      <p:pic>
        <p:nvPicPr>
          <p:cNvPr id="6146" name="Picture 2" descr="http://upload.wikimedia.org/wikipedia/commons/0/06/William_Pitt%2C_1st_Earl_of_Chatham_by_Richard_Bromp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3539"/>
            <a:ext cx="4210050" cy="581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31368" y="2261938"/>
            <a:ext cx="7800277" cy="2062103"/>
          </a:xfrm>
          <a:prstGeom prst="rect">
            <a:avLst/>
          </a:prstGeom>
          <a:noFill/>
        </p:spPr>
        <p:txBody>
          <a:bodyPr wrap="none" rtlCol="0">
            <a:spAutoFit/>
          </a:bodyPr>
          <a:lstStyle/>
          <a:p>
            <a:r>
              <a:rPr lang="en-US" sz="3200" dirty="0" smtClean="0"/>
              <a:t>“Let the Americans adopt their funding</a:t>
            </a:r>
          </a:p>
          <a:p>
            <a:r>
              <a:rPr lang="en-US" sz="3200" dirty="0" smtClean="0"/>
              <a:t>system, and go into their Banking institutions,</a:t>
            </a:r>
          </a:p>
          <a:p>
            <a:r>
              <a:rPr lang="en-US" sz="3200" dirty="0" smtClean="0"/>
              <a:t>and their boasted independence will be</a:t>
            </a:r>
          </a:p>
          <a:p>
            <a:r>
              <a:rPr lang="en-US" sz="3200" dirty="0" smtClean="0"/>
              <a:t>a mere phantom.”</a:t>
            </a:r>
            <a:endParaRPr lang="en-US" sz="3200" dirty="0"/>
          </a:p>
        </p:txBody>
      </p:sp>
    </p:spTree>
    <p:extLst>
      <p:ext uri="{BB962C8B-B14F-4D97-AF65-F5344CB8AC3E}">
        <p14:creationId xmlns:p14="http://schemas.microsoft.com/office/powerpoint/2010/main" val="2003096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6347829" y="3910340"/>
            <a:ext cx="5234571" cy="2795260"/>
          </a:xfrm>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‘doctrine of implied powers’ - powers </a:t>
            </a:r>
            <a:r>
              <a:rPr lang="en-US" sz="2000" dirty="0">
                <a:latin typeface="Times New Roman" panose="02020603050405020304" pitchFamily="18" charset="0"/>
                <a:cs typeface="Times New Roman" panose="02020603050405020304" pitchFamily="18" charset="0"/>
              </a:rPr>
              <a:t>not explicitly given by the Constitution itself but necessary and proper to execute the </a:t>
            </a:r>
            <a:r>
              <a:rPr lang="en-US" sz="2000" dirty="0" smtClean="0">
                <a:latin typeface="Times New Roman" panose="02020603050405020304" pitchFamily="18" charset="0"/>
                <a:cs typeface="Times New Roman" panose="02020603050405020304" pitchFamily="18" charset="0"/>
              </a:rPr>
              <a:t>explicit powers given to the government</a:t>
            </a:r>
          </a:p>
          <a:p>
            <a:r>
              <a:rPr lang="en-US" sz="2000" dirty="0" smtClean="0">
                <a:latin typeface="Times New Roman" panose="02020603050405020304" pitchFamily="18" charset="0"/>
                <a:cs typeface="Times New Roman" panose="02020603050405020304" pitchFamily="18" charset="0"/>
              </a:rPr>
              <a:t>true necessity for emergencies such as war </a:t>
            </a:r>
          </a:p>
          <a:p>
            <a:r>
              <a:rPr lang="en-US" sz="2000" dirty="0" smtClean="0">
                <a:latin typeface="Times New Roman" panose="02020603050405020304" pitchFamily="18" charset="0"/>
                <a:cs typeface="Times New Roman" panose="02020603050405020304" pitchFamily="18" charset="0"/>
              </a:rPr>
              <a:t>real money was gold and silver, which could be withdrawn by private parties from nation at any time; therefore, nation needed private bank as source of gold/silver in these times</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1" y="350521"/>
            <a:ext cx="12192001" cy="523220"/>
          </a:xfrm>
          <a:prstGeom prst="rect">
            <a:avLst/>
          </a:prstGeom>
          <a:solidFill>
            <a:schemeClr val="accent2">
              <a:lumMod val="20000"/>
              <a:lumOff val="80000"/>
            </a:schemeClr>
          </a:solidFill>
        </p:spPr>
        <p:txBody>
          <a:bodyPr wrap="square" rtlCol="0">
            <a:spAutoFit/>
          </a:bodyPr>
          <a:lstStyle/>
          <a:p>
            <a:pPr algn="ctr"/>
            <a:r>
              <a:rPr lang="en-US" sz="2800" dirty="0" smtClean="0"/>
              <a:t>THE FIGHT OVER THE NATIONAL BANK ACT</a:t>
            </a:r>
            <a:endParaRPr lang="en-US" sz="2800" dirty="0"/>
          </a:p>
        </p:txBody>
      </p:sp>
      <p:pic>
        <p:nvPicPr>
          <p:cNvPr id="3074" name="Picture 2" descr="http://www.kencorbettart.com/final/wp-content/uploads/2011/06/Thomas-Jeff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956899"/>
            <a:ext cx="1641140" cy="20641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ycbar.org/images/stories/library/james%20madi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716" y="925739"/>
            <a:ext cx="1753436" cy="2126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5742" y="3125890"/>
            <a:ext cx="2901948" cy="369332"/>
          </a:xfrm>
          <a:prstGeom prst="rect">
            <a:avLst/>
          </a:prstGeom>
          <a:noFill/>
        </p:spPr>
        <p:txBody>
          <a:bodyPr wrap="none" rtlCol="0">
            <a:spAutoFit/>
          </a:bodyPr>
          <a:lstStyle/>
          <a:p>
            <a:r>
              <a:rPr lang="en-US" dirty="0" smtClean="0"/>
              <a:t>JEFFERSON              MADISON</a:t>
            </a:r>
            <a:endParaRPr lang="en-US" dirty="0"/>
          </a:p>
        </p:txBody>
      </p:sp>
      <p:pic>
        <p:nvPicPr>
          <p:cNvPr id="3078" name="Picture 6" descr="http://tah.ashbrook.org/wp-content/themes/tah-main/images/imported/convention/hamilt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5784" y="956899"/>
            <a:ext cx="1416552" cy="2107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61683" y="3147610"/>
            <a:ext cx="1204753" cy="369332"/>
          </a:xfrm>
          <a:prstGeom prst="rect">
            <a:avLst/>
          </a:prstGeom>
          <a:noFill/>
        </p:spPr>
        <p:txBody>
          <a:bodyPr wrap="none" rtlCol="0">
            <a:spAutoFit/>
          </a:bodyPr>
          <a:lstStyle/>
          <a:p>
            <a:r>
              <a:rPr lang="en-US" dirty="0" smtClean="0"/>
              <a:t>HAMILTON</a:t>
            </a:r>
            <a:endParaRPr lang="en-US" dirty="0"/>
          </a:p>
        </p:txBody>
      </p:sp>
      <p:sp>
        <p:nvSpPr>
          <p:cNvPr id="10" name="Content Placeholder 2"/>
          <p:cNvSpPr txBox="1">
            <a:spLocks/>
          </p:cNvSpPr>
          <p:nvPr/>
        </p:nvSpPr>
        <p:spPr>
          <a:xfrm>
            <a:off x="457990" y="3983882"/>
            <a:ext cx="4430887" cy="1648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the government possesses only powers specifically given to it</a:t>
            </a:r>
          </a:p>
          <a:p>
            <a:r>
              <a:rPr lang="en-US" sz="2000" dirty="0" smtClean="0">
                <a:latin typeface="Times New Roman" panose="02020603050405020304" pitchFamily="18" charset="0"/>
                <a:cs typeface="Times New Roman" panose="02020603050405020304" pitchFamily="18" charset="0"/>
              </a:rPr>
              <a:t>the federal government does not have the power to form a bank or any other corporation</a:t>
            </a:r>
          </a:p>
          <a:p>
            <a:pPr marL="0" indent="0">
              <a:buFont typeface="Arial" panose="020B0604020202020204" pitchFamily="34" charset="0"/>
              <a:buNone/>
            </a:pPr>
            <a:endParaRPr lang="en-US"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8801045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0" y="4525019"/>
            <a:ext cx="12191998" cy="1844842"/>
          </a:xfrm>
          <a:solidFill>
            <a:schemeClr val="bg1"/>
          </a:solidFill>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On the day of subscription, the $8 million for public subscription was </a:t>
            </a:r>
            <a:r>
              <a:rPr lang="en-US" sz="2000" u="sng" dirty="0" smtClean="0">
                <a:solidFill>
                  <a:srgbClr val="0070C0"/>
                </a:solidFill>
                <a:latin typeface="Times New Roman" panose="02020603050405020304" pitchFamily="18" charset="0"/>
                <a:cs typeface="Times New Roman" panose="02020603050405020304" pitchFamily="18" charset="0"/>
              </a:rPr>
              <a:t>OVERSUBSCRIBED WITHIN AN HOUR!</a:t>
            </a:r>
          </a:p>
          <a:p>
            <a:pPr marL="0" indent="0">
              <a:buNone/>
            </a:pPr>
            <a:r>
              <a:rPr lang="en-US" sz="2000" dirty="0" smtClean="0">
                <a:latin typeface="Times New Roman" panose="02020603050405020304" pitchFamily="18" charset="0"/>
                <a:cs typeface="Times New Roman" panose="02020603050405020304" pitchFamily="18" charset="0"/>
              </a:rPr>
              <a:t>Subscribers included:  merchants, professional men, politicians, speculators in public securities,</a:t>
            </a:r>
          </a:p>
          <a:p>
            <a:pPr marL="0" indent="0">
              <a:spcBef>
                <a:spcPts val="0"/>
              </a:spcBef>
              <a:buNone/>
            </a:pPr>
            <a:r>
              <a:rPr lang="en-US" sz="2000" dirty="0" smtClean="0">
                <a:latin typeface="Times New Roman" panose="02020603050405020304" pitchFamily="18" charset="0"/>
                <a:cs typeface="Times New Roman" panose="02020603050405020304" pitchFamily="18" charset="0"/>
              </a:rPr>
              <a:t>                                     over one-third of members of Congress,</a:t>
            </a:r>
          </a:p>
          <a:p>
            <a:pPr marL="0" indent="0">
              <a:lnSpc>
                <a:spcPct val="50000"/>
              </a:lnSpc>
              <a:spcBef>
                <a:spcPts val="0"/>
              </a:spcBef>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over one-half of</a:t>
            </a:r>
            <a:r>
              <a:rPr lang="en-US" sz="35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members of Congress who voted for the bank</a:t>
            </a:r>
            <a:r>
              <a:rPr lang="en-US"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0" y="419142"/>
            <a:ext cx="12191998" cy="830997"/>
          </a:xfrm>
          <a:prstGeom prst="rect">
            <a:avLst/>
          </a:prstGeom>
          <a:solidFill>
            <a:srgbClr val="CCCCFF"/>
          </a:solidFill>
        </p:spPr>
        <p:txBody>
          <a:bodyPr wrap="square" rtlCol="0">
            <a:spAutoFit/>
          </a:bodyPr>
          <a:lstStyle/>
          <a:p>
            <a:pPr lvl="5"/>
            <a:r>
              <a:rPr lang="en-US" sz="2400" b="1" dirty="0" smtClean="0"/>
              <a:t>Feb. </a:t>
            </a:r>
            <a:r>
              <a:rPr lang="en-US" sz="2400" b="1" dirty="0"/>
              <a:t>25, </a:t>
            </a:r>
            <a:r>
              <a:rPr lang="en-US" sz="2400" b="1" dirty="0" smtClean="0"/>
              <a:t>1791:   Washington </a:t>
            </a:r>
            <a:r>
              <a:rPr lang="en-US" sz="2400" b="1" dirty="0"/>
              <a:t>signed the "bank </a:t>
            </a:r>
            <a:r>
              <a:rPr lang="en-US" sz="2400" b="1" dirty="0" smtClean="0"/>
              <a:t>bill" into law</a:t>
            </a:r>
          </a:p>
          <a:p>
            <a:pPr lvl="5"/>
            <a:r>
              <a:rPr lang="en-US" sz="2400" b="1" dirty="0" smtClean="0"/>
              <a:t>-- and appointed a committee to take SUBSCRIPTIONS</a:t>
            </a:r>
            <a:endParaRPr lang="en-US" sz="2400" b="1" dirty="0"/>
          </a:p>
        </p:txBody>
      </p:sp>
      <p:sp>
        <p:nvSpPr>
          <p:cNvPr id="5" name="Content Placeholder 2"/>
          <p:cNvSpPr txBox="1">
            <a:spLocks/>
          </p:cNvSpPr>
          <p:nvPr/>
        </p:nvSpPr>
        <p:spPr>
          <a:xfrm>
            <a:off x="518103" y="2253916"/>
            <a:ext cx="11396421" cy="12673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Bank had a capital stock of $10 million: $2 million by the federal government; </a:t>
            </a:r>
          </a:p>
          <a:p>
            <a:pPr marL="0" indent="0">
              <a:spcBef>
                <a:spcPts val="0"/>
              </a:spcBef>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                                                                    $8 million by private individuals</a:t>
            </a:r>
          </a:p>
          <a:p>
            <a:r>
              <a:rPr lang="en-US" sz="2000" dirty="0" smtClean="0">
                <a:latin typeface="Times New Roman" panose="02020603050405020304" pitchFamily="18" charset="0"/>
                <a:cs typeface="Times New Roman" panose="02020603050405020304" pitchFamily="18" charset="0"/>
              </a:rPr>
              <a:t>subscribers could pay </a:t>
            </a:r>
            <a:r>
              <a:rPr lang="en-US" dirty="0" smtClean="0">
                <a:latin typeface="Times New Roman" panose="02020603050405020304" pitchFamily="18" charset="0"/>
                <a:cs typeface="Times New Roman" panose="02020603050405020304" pitchFamily="18" charset="0"/>
              </a:rPr>
              <a:t>¼</a:t>
            </a:r>
            <a:r>
              <a:rPr lang="en-US" sz="2000" dirty="0" smtClean="0">
                <a:latin typeface="Times New Roman" panose="02020603050405020304" pitchFamily="18" charset="0"/>
                <a:cs typeface="Times New Roman" panose="02020603050405020304" pitchFamily="18" charset="0"/>
              </a:rPr>
              <a:t> in gold/silver and </a:t>
            </a:r>
            <a:r>
              <a:rPr lang="en-US" dirty="0" smtClean="0">
                <a:latin typeface="Times New Roman" panose="02020603050405020304" pitchFamily="18" charset="0"/>
                <a:cs typeface="Times New Roman" panose="02020603050405020304" pitchFamily="18" charset="0"/>
              </a:rPr>
              <a:t>¾</a:t>
            </a:r>
            <a:r>
              <a:rPr lang="en-US" sz="2000" dirty="0" smtClean="0">
                <a:latin typeface="Times New Roman" panose="02020603050405020304" pitchFamily="18" charset="0"/>
                <a:cs typeface="Times New Roman" panose="02020603050405020304" pitchFamily="18" charset="0"/>
              </a:rPr>
              <a:t> in government bonds (created by Funding Act of 1790):                </a:t>
            </a:r>
            <a:r>
              <a:rPr lang="en-US" sz="2000" u="sng" dirty="0" smtClean="0">
                <a:latin typeface="Times New Roman" panose="02020603050405020304" pitchFamily="18" charset="0"/>
                <a:cs typeface="Times New Roman" panose="02020603050405020304" pitchFamily="18" charset="0"/>
              </a:rPr>
              <a:t>this meant the bulk of the expense to set up the bank was coming from the nation </a:t>
            </a:r>
            <a:endParaRPr lang="en-US" sz="2000" u="sng"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2085474" y="1577860"/>
            <a:ext cx="7007559" cy="461665"/>
          </a:xfrm>
          <a:prstGeom prst="rect">
            <a:avLst/>
          </a:prstGeom>
          <a:solidFill>
            <a:srgbClr val="FF66FF"/>
          </a:solidFill>
        </p:spPr>
        <p:txBody>
          <a:bodyPr wrap="none" rtlCol="0">
            <a:spAutoFit/>
          </a:bodyPr>
          <a:lstStyle/>
          <a:p>
            <a:r>
              <a:rPr lang="en-US" sz="2400" dirty="0" smtClean="0"/>
              <a:t>WHO OWNED THE BANK:  THE DAY OF SUBSCRIPTION</a:t>
            </a:r>
            <a:endParaRPr lang="en-US" sz="2400" dirty="0"/>
          </a:p>
        </p:txBody>
      </p:sp>
    </p:spTree>
    <p:extLst>
      <p:ext uri="{BB962C8B-B14F-4D97-AF65-F5344CB8AC3E}">
        <p14:creationId xmlns:p14="http://schemas.microsoft.com/office/powerpoint/2010/main" val="1866116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0" y="2486526"/>
            <a:ext cx="12192000" cy="433137"/>
          </a:xfrm>
          <a:solidFill>
            <a:schemeClr val="accent4">
              <a:lumMod val="40000"/>
              <a:lumOff val="60000"/>
            </a:schemeClr>
          </a:solidFill>
        </p:spPr>
        <p:txBody>
          <a:bodyPr>
            <a:normAutofit lnSpcReduction="10000"/>
          </a:bodyPr>
          <a:lstStyle/>
          <a:p>
            <a:pPr marL="0" indent="0" algn="ctr">
              <a:buNone/>
            </a:pPr>
            <a:r>
              <a:rPr lang="en-US" b="1" dirty="0" smtClean="0"/>
              <a:t>HOW WAS THE BANK STOCK PAID?</a:t>
            </a:r>
            <a:endParaRPr lang="en-US" b="1"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3" y="511475"/>
            <a:ext cx="12191997" cy="523220"/>
          </a:xfrm>
          <a:prstGeom prst="rect">
            <a:avLst/>
          </a:prstGeom>
          <a:solidFill>
            <a:schemeClr val="accent2">
              <a:lumMod val="40000"/>
              <a:lumOff val="60000"/>
            </a:schemeClr>
          </a:solidFill>
        </p:spPr>
        <p:txBody>
          <a:bodyPr wrap="square" rtlCol="0">
            <a:spAutoFit/>
          </a:bodyPr>
          <a:lstStyle/>
          <a:p>
            <a:pPr algn="ctr"/>
            <a:r>
              <a:rPr lang="en-US" sz="2800" dirty="0" smtClean="0"/>
              <a:t>SPECULATION IN THE BANK’S STOCK BEGAN IMMEDIATELY</a:t>
            </a:r>
            <a:endParaRPr lang="en-US" sz="2800" dirty="0"/>
          </a:p>
        </p:txBody>
      </p:sp>
      <p:sp>
        <p:nvSpPr>
          <p:cNvPr id="5" name="TextBox 4"/>
          <p:cNvSpPr txBox="1"/>
          <p:nvPr/>
        </p:nvSpPr>
        <p:spPr>
          <a:xfrm>
            <a:off x="272716" y="1235242"/>
            <a:ext cx="11232562" cy="923330"/>
          </a:xfrm>
          <a:prstGeom prst="rect">
            <a:avLst/>
          </a:prstGeom>
          <a:noFill/>
        </p:spPr>
        <p:txBody>
          <a:bodyPr wrap="none" rtlCol="0">
            <a:spAutoFit/>
          </a:bodyPr>
          <a:lstStyle/>
          <a:p>
            <a:r>
              <a:rPr lang="en-US" dirty="0" smtClean="0"/>
              <a:t>Within two days after the subscription books were closed, $35 was paid for a right to the certificate… then $50 within </a:t>
            </a:r>
          </a:p>
          <a:p>
            <a:r>
              <a:rPr lang="en-US" dirty="0" smtClean="0"/>
              <a:t>a week … broker offices sprang up on all sides advertising the purchase and sale of bank certificates.   August 1791 – </a:t>
            </a:r>
          </a:p>
          <a:p>
            <a:r>
              <a:rPr lang="en-US" dirty="0" smtClean="0"/>
              <a:t>45…60…100 in two more days…from 100 to 150 on a single day.</a:t>
            </a:r>
            <a:endParaRPr lang="en-US" dirty="0"/>
          </a:p>
        </p:txBody>
      </p:sp>
      <p:sp>
        <p:nvSpPr>
          <p:cNvPr id="6" name="TextBox 5"/>
          <p:cNvSpPr txBox="1"/>
          <p:nvPr/>
        </p:nvSpPr>
        <p:spPr>
          <a:xfrm>
            <a:off x="272716" y="3115461"/>
            <a:ext cx="10880607" cy="923330"/>
          </a:xfrm>
          <a:prstGeom prst="rect">
            <a:avLst/>
          </a:prstGeom>
          <a:noFill/>
        </p:spPr>
        <p:txBody>
          <a:bodyPr wrap="none" rtlCol="0">
            <a:spAutoFit/>
          </a:bodyPr>
          <a:lstStyle/>
          <a:p>
            <a:r>
              <a:rPr lang="en-US" dirty="0" smtClean="0"/>
              <a:t>Various monetary historians have concluded:  “No more or little more than the first installment, $675,000 can be </a:t>
            </a:r>
          </a:p>
          <a:p>
            <a:r>
              <a:rPr lang="en-US" dirty="0" smtClean="0"/>
              <a:t>considered as having been received by the bank actually in hard money.”   </a:t>
            </a:r>
            <a:r>
              <a:rPr lang="en-US" dirty="0" err="1" smtClean="0"/>
              <a:t>Holdsworth</a:t>
            </a:r>
            <a:r>
              <a:rPr lang="en-US" dirty="0" smtClean="0"/>
              <a:t>, </a:t>
            </a:r>
            <a:r>
              <a:rPr lang="en-US" i="1" dirty="0" smtClean="0"/>
              <a:t>The First and Second Banks</a:t>
            </a:r>
          </a:p>
          <a:p>
            <a:r>
              <a:rPr lang="en-US" i="1" dirty="0" smtClean="0"/>
              <a:t>of the United States</a:t>
            </a:r>
            <a:r>
              <a:rPr lang="en-US" dirty="0" smtClean="0"/>
              <a:t>, 1910</a:t>
            </a:r>
            <a:endParaRPr lang="en-US" dirty="0"/>
          </a:p>
        </p:txBody>
      </p:sp>
      <p:sp>
        <p:nvSpPr>
          <p:cNvPr id="7" name="TextBox 6"/>
          <p:cNvSpPr txBox="1"/>
          <p:nvPr/>
        </p:nvSpPr>
        <p:spPr>
          <a:xfrm>
            <a:off x="272715" y="4132338"/>
            <a:ext cx="11494813" cy="1200329"/>
          </a:xfrm>
          <a:prstGeom prst="rect">
            <a:avLst/>
          </a:prstGeom>
          <a:noFill/>
        </p:spPr>
        <p:txBody>
          <a:bodyPr wrap="none" rtlCol="0">
            <a:spAutoFit/>
          </a:bodyPr>
          <a:lstStyle/>
          <a:p>
            <a:r>
              <a:rPr lang="en-US" dirty="0" smtClean="0"/>
              <a:t>“In a debate in the Pennsylvania legislature in 1793, it was stated that one great source of profit to the Bank .. was in the</a:t>
            </a:r>
          </a:p>
          <a:p>
            <a:r>
              <a:rPr lang="en-US" dirty="0" smtClean="0"/>
              <a:t>discounting of notes for stockholders, to enable them to pay subsequent installments (on their bank stock).”  </a:t>
            </a:r>
            <a:r>
              <a:rPr lang="en-US" dirty="0" err="1" smtClean="0"/>
              <a:t>Holdsworth</a:t>
            </a:r>
            <a:endParaRPr lang="en-US" dirty="0" smtClean="0"/>
          </a:p>
          <a:p>
            <a:endParaRPr lang="en-US" dirty="0"/>
          </a:p>
          <a:p>
            <a:r>
              <a:rPr lang="en-US" dirty="0" smtClean="0"/>
              <a:t>Thus the buyers of the shares paid for them with their own paper notes (</a:t>
            </a:r>
            <a:r>
              <a:rPr lang="en-US" dirty="0" err="1" smtClean="0"/>
              <a:t>iou’s</a:t>
            </a:r>
            <a:r>
              <a:rPr lang="en-US" dirty="0" smtClean="0"/>
              <a:t>).</a:t>
            </a:r>
            <a:endParaRPr lang="en-US" dirty="0"/>
          </a:p>
        </p:txBody>
      </p:sp>
    </p:spTree>
    <p:extLst>
      <p:ext uri="{BB962C8B-B14F-4D97-AF65-F5344CB8AC3E}">
        <p14:creationId xmlns:p14="http://schemas.microsoft.com/office/powerpoint/2010/main" val="18822207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3" y="350521"/>
            <a:ext cx="12191997" cy="1173479"/>
          </a:xfrm>
          <a:solidFill>
            <a:srgbClr val="66FFFF"/>
          </a:solidFill>
        </p:spPr>
        <p:txBody>
          <a:bodyPr>
            <a:normAutofit/>
          </a:bodyPr>
          <a:lstStyle/>
          <a:p>
            <a:pPr marL="0" indent="0" algn="ctr">
              <a:buNone/>
            </a:pPr>
            <a:r>
              <a:rPr lang="en-US" sz="3600" b="1" dirty="0" smtClean="0"/>
              <a:t>THE REAL QUESTION?</a:t>
            </a:r>
          </a:p>
          <a:p>
            <a:pPr marL="0" indent="0" algn="ctr">
              <a:buNone/>
            </a:pPr>
            <a:r>
              <a:rPr lang="en-US" b="1" dirty="0"/>
              <a:t>NOT WHETHER MONEY WAS A LEGAL POWER – OR A COMMODITY</a:t>
            </a:r>
          </a:p>
          <a:p>
            <a:pPr marL="0" indent="0" algn="ctr">
              <a:buNone/>
            </a:pPr>
            <a:endParaRPr lang="en-US" b="1" dirty="0" smtClean="0"/>
          </a:p>
        </p:txBody>
      </p:sp>
      <p:sp>
        <p:nvSpPr>
          <p:cNvPr id="5" name="Content Placeholder 2"/>
          <p:cNvSpPr txBox="1">
            <a:spLocks/>
          </p:cNvSpPr>
          <p:nvPr/>
        </p:nvSpPr>
        <p:spPr>
          <a:xfrm>
            <a:off x="-16039" y="1524000"/>
            <a:ext cx="12191997" cy="481264"/>
          </a:xfrm>
          <a:prstGeom prst="rect">
            <a:avLst/>
          </a:prstGeom>
          <a:solidFill>
            <a:srgbClr val="FF66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BUT WHO WOULD CREATE MONEY – PRIVATE BANKS OR THE GOVERNMENT?</a:t>
            </a:r>
            <a:endParaRPr lang="en-US" b="1" dirty="0" smtClean="0"/>
          </a:p>
        </p:txBody>
      </p:sp>
      <p:sp>
        <p:nvSpPr>
          <p:cNvPr id="6" name="TextBox 5"/>
          <p:cNvSpPr txBox="1"/>
          <p:nvPr/>
        </p:nvSpPr>
        <p:spPr>
          <a:xfrm>
            <a:off x="288758" y="3673642"/>
            <a:ext cx="45719" cy="369332"/>
          </a:xfrm>
          <a:prstGeom prst="rect">
            <a:avLst/>
          </a:prstGeom>
          <a:noFill/>
        </p:spPr>
        <p:txBody>
          <a:bodyPr wrap="square" rtlCol="0">
            <a:spAutoFit/>
          </a:bodyPr>
          <a:lstStyle/>
          <a:p>
            <a:endParaRPr lang="en-US" dirty="0"/>
          </a:p>
        </p:txBody>
      </p:sp>
      <p:sp>
        <p:nvSpPr>
          <p:cNvPr id="7" name="TextBox 6"/>
          <p:cNvSpPr txBox="1"/>
          <p:nvPr/>
        </p:nvSpPr>
        <p:spPr>
          <a:xfrm>
            <a:off x="-16039" y="2167221"/>
            <a:ext cx="12191997" cy="830997"/>
          </a:xfrm>
          <a:prstGeom prst="rect">
            <a:avLst/>
          </a:prstGeom>
          <a:noFill/>
        </p:spPr>
        <p:txBody>
          <a:bodyPr wrap="square" rtlCol="0">
            <a:spAutoFit/>
          </a:bodyPr>
          <a:lstStyle/>
          <a:p>
            <a:pPr algn="ctr"/>
            <a:r>
              <a:rPr lang="en-US" sz="2400" dirty="0" smtClean="0"/>
              <a:t>Would the immense power and profit of issuing currency go to </a:t>
            </a:r>
          </a:p>
          <a:p>
            <a:pPr algn="ctr"/>
            <a:r>
              <a:rPr lang="en-US" sz="2400" dirty="0" smtClean="0"/>
              <a:t>the benefit of the whole nation    or    to the private bankers?</a:t>
            </a:r>
            <a:endParaRPr lang="en-US" sz="2400" dirty="0"/>
          </a:p>
        </p:txBody>
      </p:sp>
      <p:pic>
        <p:nvPicPr>
          <p:cNvPr id="4098" name="Picture 2" descr="http://tah.ashbrook.org/wp-content/themes/tah-main/images/imported/convention/1stbank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589" y="3395369"/>
            <a:ext cx="3620132" cy="2716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dmaps.com/united_states_america_179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6" y="3138575"/>
            <a:ext cx="4975492" cy="3719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70232" y="6111582"/>
            <a:ext cx="2769733" cy="369332"/>
          </a:xfrm>
          <a:prstGeom prst="rect">
            <a:avLst/>
          </a:prstGeom>
          <a:noFill/>
        </p:spPr>
        <p:txBody>
          <a:bodyPr wrap="none" rtlCol="0">
            <a:spAutoFit/>
          </a:bodyPr>
          <a:lstStyle/>
          <a:p>
            <a:r>
              <a:rPr lang="en-US" dirty="0" smtClean="0"/>
              <a:t>1</a:t>
            </a:r>
            <a:r>
              <a:rPr lang="en-US" baseline="30000" dirty="0" smtClean="0"/>
              <a:t>st</a:t>
            </a:r>
            <a:r>
              <a:rPr lang="en-US" dirty="0" smtClean="0"/>
              <a:t> BANK OF UNITED STATES</a:t>
            </a:r>
            <a:endParaRPr lang="en-US" dirty="0"/>
          </a:p>
        </p:txBody>
      </p:sp>
      <p:sp>
        <p:nvSpPr>
          <p:cNvPr id="9" name="TextBox 8"/>
          <p:cNvSpPr txBox="1"/>
          <p:nvPr/>
        </p:nvSpPr>
        <p:spPr>
          <a:xfrm>
            <a:off x="5083234" y="6508733"/>
            <a:ext cx="2178994" cy="369332"/>
          </a:xfrm>
          <a:prstGeom prst="rect">
            <a:avLst/>
          </a:prstGeom>
          <a:noFill/>
        </p:spPr>
        <p:txBody>
          <a:bodyPr wrap="none" rtlCol="0">
            <a:spAutoFit/>
          </a:bodyPr>
          <a:lstStyle/>
          <a:p>
            <a:r>
              <a:rPr lang="en-US" dirty="0" smtClean="0"/>
              <a:t>UNITED STATES, 1790</a:t>
            </a:r>
            <a:endParaRPr lang="en-US" dirty="0"/>
          </a:p>
        </p:txBody>
      </p:sp>
    </p:spTree>
    <p:extLst>
      <p:ext uri="{BB962C8B-B14F-4D97-AF65-F5344CB8AC3E}">
        <p14:creationId xmlns:p14="http://schemas.microsoft.com/office/powerpoint/2010/main" val="89691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0" y="350521"/>
            <a:ext cx="12191997" cy="478199"/>
          </a:xfrm>
          <a:solidFill>
            <a:srgbClr val="92D050"/>
          </a:solidFill>
        </p:spPr>
        <p:txBody>
          <a:bodyPr>
            <a:normAutofit/>
          </a:bodyPr>
          <a:lstStyle/>
          <a:p>
            <a:pPr marL="0" indent="0" algn="ctr">
              <a:buNone/>
            </a:pPr>
            <a:r>
              <a:rPr lang="en-US" b="1" dirty="0" smtClean="0"/>
              <a:t>THE BANKERS LACKED ARGUMENTS FOR HAVING THIS PRIVILEGE</a:t>
            </a:r>
            <a:endParaRPr lang="en-US" b="1"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3" y="1842236"/>
            <a:ext cx="12191997" cy="4093343"/>
          </a:xfrm>
          <a:prstGeom prst="rect">
            <a:avLst/>
          </a:prstGeom>
          <a:solidFill>
            <a:schemeClr val="accent6">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HAMILTON:  “… should the credit of the bank be at the disposal of the government … </a:t>
            </a:r>
          </a:p>
          <a:p>
            <a:pPr marL="0" indent="0">
              <a:spcBef>
                <a:spcPts val="0"/>
              </a:spcBef>
              <a:buFont typeface="Arial" panose="020B0604020202020204" pitchFamily="34" charset="0"/>
              <a:buNone/>
            </a:pPr>
            <a:r>
              <a:rPr lang="en-US" sz="2400" dirty="0"/>
              <a:t> </a:t>
            </a:r>
            <a:r>
              <a:rPr lang="en-US" sz="2400" dirty="0" smtClean="0"/>
              <a:t>                        … a calamitous abuse of it”    This was a smear of government which could not</a:t>
            </a:r>
          </a:p>
          <a:p>
            <a:pPr marL="0" indent="0">
              <a:spcBef>
                <a:spcPts val="0"/>
              </a:spcBef>
              <a:buFont typeface="Arial" panose="020B0604020202020204" pitchFamily="34" charset="0"/>
              <a:buNone/>
            </a:pPr>
            <a:r>
              <a:rPr lang="en-US" sz="2400" dirty="0"/>
              <a:t> </a:t>
            </a:r>
            <a:r>
              <a:rPr lang="en-US" sz="2400" dirty="0" smtClean="0"/>
              <a:t>                        be trusted with this power.</a:t>
            </a:r>
          </a:p>
          <a:p>
            <a:pPr marL="0" indent="0">
              <a:spcBef>
                <a:spcPts val="0"/>
              </a:spcBef>
              <a:buFont typeface="Arial" panose="020B0604020202020204" pitchFamily="34" charset="0"/>
              <a:buNone/>
            </a:pPr>
            <a:endParaRPr lang="en-US" sz="2400" dirty="0" smtClean="0"/>
          </a:p>
          <a:p>
            <a:pPr marL="0" indent="0">
              <a:spcBef>
                <a:spcPts val="0"/>
              </a:spcBef>
              <a:buFont typeface="Arial" panose="020B0604020202020204" pitchFamily="34" charset="0"/>
              <a:buNone/>
            </a:pPr>
            <a:r>
              <a:rPr lang="en-US" sz="2400" dirty="0"/>
              <a:t> </a:t>
            </a:r>
            <a:r>
              <a:rPr lang="en-US" sz="2400" dirty="0" smtClean="0"/>
              <a:t>HAMILTON:  if the government needed a loan of gold/silver, it would have to tax or borrow</a:t>
            </a:r>
          </a:p>
          <a:p>
            <a:pPr marL="0" indent="0">
              <a:spcBef>
                <a:spcPts val="0"/>
              </a:spcBef>
              <a:buFont typeface="Arial" panose="020B0604020202020204" pitchFamily="34" charset="0"/>
              <a:buNone/>
            </a:pPr>
            <a:r>
              <a:rPr lang="en-US" sz="2400" dirty="0"/>
              <a:t> </a:t>
            </a:r>
            <a:r>
              <a:rPr lang="en-US" sz="2400" dirty="0" smtClean="0"/>
              <a:t>                       to get the money, since it did not itself have gold and silver money</a:t>
            </a:r>
          </a:p>
          <a:p>
            <a:pPr marL="0" indent="0">
              <a:spcBef>
                <a:spcPts val="0"/>
              </a:spcBef>
              <a:buFont typeface="Arial" panose="020B0604020202020204" pitchFamily="34" charset="0"/>
              <a:buNone/>
            </a:pPr>
            <a:endParaRPr lang="en-US" sz="2400" dirty="0"/>
          </a:p>
          <a:p>
            <a:pPr marL="0" indent="0">
              <a:spcBef>
                <a:spcPts val="0"/>
              </a:spcBef>
              <a:buFont typeface="Arial" panose="020B0604020202020204" pitchFamily="34" charset="0"/>
              <a:buNone/>
            </a:pPr>
            <a:r>
              <a:rPr lang="en-US" sz="2400" dirty="0" smtClean="0"/>
              <a:t>                        But this argument was based on money as a commodity.  There is no reference</a:t>
            </a:r>
          </a:p>
          <a:p>
            <a:pPr marL="0" indent="0">
              <a:spcBef>
                <a:spcPts val="0"/>
              </a:spcBef>
              <a:buFont typeface="Arial" panose="020B0604020202020204" pitchFamily="34" charset="0"/>
              <a:buNone/>
            </a:pPr>
            <a:r>
              <a:rPr lang="en-US" sz="2400" dirty="0"/>
              <a:t> </a:t>
            </a:r>
            <a:r>
              <a:rPr lang="en-US" sz="2400" dirty="0" smtClean="0"/>
              <a:t>                        to government legally creating the money…   AS THE BANKERS WOULD SOON BE</a:t>
            </a:r>
          </a:p>
          <a:p>
            <a:pPr marL="0" indent="0">
              <a:spcBef>
                <a:spcPts val="0"/>
              </a:spcBef>
              <a:buFont typeface="Arial" panose="020B0604020202020204" pitchFamily="34" charset="0"/>
              <a:buNone/>
            </a:pPr>
            <a:r>
              <a:rPr lang="en-US" sz="2400" dirty="0"/>
              <a:t> </a:t>
            </a:r>
            <a:r>
              <a:rPr lang="en-US" sz="2400" dirty="0" smtClean="0"/>
              <a:t>                        DOING THROUGH THE BANK    </a:t>
            </a:r>
            <a:endParaRPr lang="en-US" sz="2400" dirty="0"/>
          </a:p>
          <a:p>
            <a:pPr marL="0" indent="0">
              <a:spcBef>
                <a:spcPts val="0"/>
              </a:spcBef>
              <a:buFont typeface="Arial" panose="020B0604020202020204" pitchFamily="34" charset="0"/>
              <a:buNone/>
            </a:pPr>
            <a:r>
              <a:rPr lang="en-US" sz="2400" dirty="0" smtClean="0"/>
              <a:t>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273400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0" y="350522"/>
            <a:ext cx="12191997" cy="1061184"/>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THE BANK OPERATED CONSERVATIVELY AT ITS BEGINNING   &amp;</a:t>
            </a:r>
          </a:p>
          <a:p>
            <a:pPr marL="0" indent="0" algn="ctr">
              <a:buFont typeface="Arial" panose="020B0604020202020204" pitchFamily="34" charset="0"/>
              <a:buNone/>
            </a:pPr>
            <a:r>
              <a:rPr lang="en-US" b="1" dirty="0" smtClean="0"/>
              <a:t>A VEIL OF MYSTERY WAS THROWN OVER THE OPERATIONS OF THE BANK</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
        <p:nvSpPr>
          <p:cNvPr id="5" name="Content Placeholder 2"/>
          <p:cNvSpPr txBox="1">
            <a:spLocks/>
          </p:cNvSpPr>
          <p:nvPr/>
        </p:nvSpPr>
        <p:spPr>
          <a:xfrm>
            <a:off x="3" y="1411706"/>
            <a:ext cx="12191997" cy="5456322"/>
          </a:xfrm>
          <a:prstGeom prst="rect">
            <a:avLst/>
          </a:prstGeom>
          <a:solidFill>
            <a:srgbClr val="CCFF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spcBef>
                <a:spcPts val="0"/>
              </a:spcBef>
              <a:buFont typeface="Arial" panose="020B0604020202020204" pitchFamily="34" charset="0"/>
              <a:buNone/>
            </a:pPr>
            <a:r>
              <a:rPr lang="en-US" sz="2400" dirty="0" smtClean="0"/>
              <a:t>The bank’s loans were made generally to importers.</a:t>
            </a:r>
          </a:p>
          <a:p>
            <a:pPr marL="0" indent="0">
              <a:spcBef>
                <a:spcPts val="0"/>
              </a:spcBef>
              <a:buFont typeface="Arial" panose="020B0604020202020204" pitchFamily="34" charset="0"/>
              <a:buNone/>
            </a:pPr>
            <a:r>
              <a:rPr lang="en-US" sz="2400" dirty="0" smtClean="0"/>
              <a:t>Under Hamilton, the government’s debt grew to $6 million by 1795.</a:t>
            </a:r>
          </a:p>
          <a:p>
            <a:pPr marL="0" indent="0">
              <a:spcBef>
                <a:spcPts val="0"/>
              </a:spcBef>
              <a:buFont typeface="Arial" panose="020B0604020202020204" pitchFamily="34" charset="0"/>
              <a:buNone/>
            </a:pPr>
            <a:endParaRPr lang="en-US" sz="2400" dirty="0"/>
          </a:p>
          <a:p>
            <a:pPr marL="0" indent="0">
              <a:spcBef>
                <a:spcPts val="0"/>
              </a:spcBef>
              <a:buFont typeface="Arial" panose="020B0604020202020204" pitchFamily="34" charset="0"/>
              <a:buNone/>
            </a:pPr>
            <a:r>
              <a:rPr lang="en-US" sz="2400" dirty="0" smtClean="0"/>
              <a:t>Hamilton obscured the nation’s financial situation:</a:t>
            </a:r>
          </a:p>
          <a:p>
            <a:pPr marL="0" indent="0">
              <a:spcBef>
                <a:spcPts val="0"/>
              </a:spcBef>
              <a:buFont typeface="Arial" panose="020B0604020202020204" pitchFamily="34" charset="0"/>
              <a:buNone/>
            </a:pPr>
            <a:r>
              <a:rPr lang="en-US" sz="2400" dirty="0"/>
              <a:t> </a:t>
            </a:r>
            <a:endParaRPr lang="en-US" sz="2400" dirty="0" smtClean="0"/>
          </a:p>
          <a:p>
            <a:pPr marL="0" indent="0">
              <a:spcBef>
                <a:spcPts val="0"/>
              </a:spcBef>
              <a:buFont typeface="Arial" panose="020B0604020202020204" pitchFamily="34" charset="0"/>
              <a:buNone/>
            </a:pPr>
            <a:r>
              <a:rPr lang="en-US" sz="2400" dirty="0"/>
              <a:t> </a:t>
            </a:r>
            <a:r>
              <a:rPr lang="en-US" sz="2400" dirty="0" smtClean="0"/>
              <a:t>    </a:t>
            </a:r>
            <a:r>
              <a:rPr lang="en-US" sz="2000" dirty="0" smtClean="0"/>
              <a:t>Jefferson to Madison, March 6, 1790:  “Dear Sir: I do not all wonder at the condition in which the finances of the United States are found.  Hamilton’s object from the beginning was to throw them into forms which should be utterly indecipherable.”  Thomas Jefferson, </a:t>
            </a:r>
            <a:r>
              <a:rPr lang="en-US" sz="2000" i="1" dirty="0" smtClean="0"/>
              <a:t>Letters and Addresses</a:t>
            </a:r>
            <a:r>
              <a:rPr lang="en-US" sz="2000" dirty="0" smtClean="0"/>
              <a:t>, edit. William Parker, 1905     </a:t>
            </a:r>
            <a:endParaRPr lang="en-US" sz="2400" dirty="0" smtClean="0"/>
          </a:p>
          <a:p>
            <a:pPr marL="0" indent="0">
              <a:buFont typeface="Arial" panose="020B0604020202020204" pitchFamily="34" charset="0"/>
              <a:buNone/>
            </a:pPr>
            <a:r>
              <a:rPr lang="en-US" sz="2400" dirty="0" smtClean="0"/>
              <a:t>     </a:t>
            </a:r>
            <a:r>
              <a:rPr lang="en-US" sz="2000" dirty="0" smtClean="0"/>
              <a:t>Financial textbook writers Studenski and Kroos:   “It was impossible to ascertain from (Hamilton’s) accounts the exact amount of government receipts or expenditures or national debt.  Indeed no clear statement of the debt was ever presented by Hamilton …”  Studenski &amp; Kroos, </a:t>
            </a:r>
            <a:r>
              <a:rPr lang="en-US" sz="2000" i="1" dirty="0" smtClean="0"/>
              <a:t>Financial History of the U.S., </a:t>
            </a:r>
            <a:r>
              <a:rPr lang="en-US" sz="2000" dirty="0" smtClean="0"/>
              <a:t>1952 </a:t>
            </a:r>
          </a:p>
          <a:p>
            <a:pPr marL="0" indent="0">
              <a:buFont typeface="Arial" panose="020B0604020202020204" pitchFamily="34" charset="0"/>
              <a:buNone/>
            </a:pPr>
            <a:r>
              <a:rPr lang="en-US" sz="2000" dirty="0"/>
              <a:t> </a:t>
            </a:r>
            <a:r>
              <a:rPr lang="en-US" sz="2000" dirty="0" smtClean="0"/>
              <a:t>    “Even the bank of the United States, semi-public institution though it was, published no reports … A careful search has failed to reveal any trace of the original books and records of the bank.”  </a:t>
            </a:r>
            <a:r>
              <a:rPr lang="en-US" sz="2000" dirty="0" err="1" smtClean="0"/>
              <a:t>Holdsworth</a:t>
            </a:r>
            <a:r>
              <a:rPr lang="en-US" sz="2000" dirty="0" smtClean="0"/>
              <a:t>, </a:t>
            </a:r>
            <a:r>
              <a:rPr lang="en-US" sz="2000" i="1" dirty="0" smtClean="0"/>
              <a:t>The First and Second Banks of the United States, </a:t>
            </a:r>
            <a:r>
              <a:rPr lang="en-US" sz="2000" dirty="0" smtClean="0"/>
              <a:t>1910</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1256788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1</a:t>
            </a:r>
            <a:r>
              <a:rPr lang="en-US" sz="2800" b="1" baseline="30000" dirty="0"/>
              <a:t>st</a:t>
            </a:r>
            <a:r>
              <a:rPr lang="en-US" sz="2800" b="1" dirty="0"/>
              <a:t> Bank of the United States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646331"/>
          </a:xfrm>
          <a:prstGeom prst="rect">
            <a:avLst/>
          </a:prstGeom>
          <a:solidFill>
            <a:srgbClr val="00B0F0"/>
          </a:solidFill>
        </p:spPr>
        <p:txBody>
          <a:bodyPr wrap="square" rtlCol="0">
            <a:spAutoFit/>
          </a:bodyPr>
          <a:lstStyle/>
          <a:p>
            <a:pPr algn="ctr"/>
            <a:r>
              <a:rPr lang="en-US" sz="3600" dirty="0" smtClean="0"/>
              <a:t>GOVERNMENT FORCED OUT OF ITS SHARES</a:t>
            </a:r>
            <a:endParaRPr lang="en-US" sz="3600" dirty="0"/>
          </a:p>
        </p:txBody>
      </p:sp>
      <p:sp>
        <p:nvSpPr>
          <p:cNvPr id="5" name="Content Placeholder 2"/>
          <p:cNvSpPr txBox="1">
            <a:spLocks/>
          </p:cNvSpPr>
          <p:nvPr/>
        </p:nvSpPr>
        <p:spPr>
          <a:xfrm>
            <a:off x="3" y="1842236"/>
            <a:ext cx="12191997" cy="4366059"/>
          </a:xfrm>
          <a:prstGeom prst="rect">
            <a:avLst/>
          </a:prstGeom>
          <a:solidFill>
            <a:srgbClr val="66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The government earned $1,101,720 in dividends from the Bank’s stock.  Therefore …</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1796-97 – the Bank forced the Government to sell over half of its 5,000 shares … to “reduce its debt” to the bank</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1802 – the Government’s remaining 2,200 shares were sold to Baring Brothers in London … “to reduce its debt”.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To his credit, Hamilton is reputed to have opposed the sales.  Why?</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4034695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5</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r>
              <a:rPr lang="en-US" b="1" dirty="0"/>
              <a:t>First U.S. Coinage</a:t>
            </a:r>
            <a:endParaRPr lang="en-US" dirty="0" smtClean="0"/>
          </a:p>
        </p:txBody>
      </p:sp>
    </p:spTree>
    <p:extLst>
      <p:ext uri="{BB962C8B-B14F-4D97-AF65-F5344CB8AC3E}">
        <p14:creationId xmlns:p14="http://schemas.microsoft.com/office/powerpoint/2010/main" val="28127834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a:t>First U.S. Coinage</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3" y="1842236"/>
            <a:ext cx="12191997" cy="2521217"/>
          </a:xfrm>
          <a:prstGeom prst="rect">
            <a:avLst/>
          </a:prstGeom>
          <a:solidFill>
            <a:srgbClr val="FF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lgn="ctr">
              <a:buFont typeface="Arial" panose="020B0604020202020204" pitchFamily="34" charset="0"/>
              <a:buNone/>
            </a:pPr>
            <a:r>
              <a:rPr lang="en-US" sz="2400" dirty="0" smtClean="0"/>
              <a:t>1794 – the U.S. minted its first silver dollar</a:t>
            </a:r>
          </a:p>
          <a:p>
            <a:pPr marL="0" indent="0" algn="ctr">
              <a:buFont typeface="Arial" panose="020B0604020202020204" pitchFamily="34" charset="0"/>
              <a:buNone/>
            </a:pPr>
            <a:endParaRPr lang="en-US" sz="2400" dirty="0"/>
          </a:p>
          <a:p>
            <a:pPr marL="0" indent="0" algn="ctr">
              <a:buFont typeface="Arial" panose="020B0604020202020204" pitchFamily="34" charset="0"/>
              <a:buNone/>
            </a:pPr>
            <a:r>
              <a:rPr lang="en-US" sz="2400" dirty="0" smtClean="0"/>
              <a:t>1795 – the U.S. minted its first gold coin, the $10 Eagle</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12209745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6</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3798628" y="3148081"/>
            <a:ext cx="4882427" cy="584775"/>
          </a:xfrm>
          <a:prstGeom prst="rect">
            <a:avLst/>
          </a:prstGeom>
        </p:spPr>
        <p:txBody>
          <a:bodyPr wrap="none">
            <a:spAutoFit/>
          </a:bodyPr>
          <a:lstStyle/>
          <a:p>
            <a:pPr lvl="0"/>
            <a:r>
              <a:rPr lang="en-US" sz="3200" dirty="0"/>
              <a:t>The Return of Thomas Paine</a:t>
            </a:r>
          </a:p>
        </p:txBody>
      </p:sp>
    </p:spTree>
    <p:extLst>
      <p:ext uri="{BB962C8B-B14F-4D97-AF65-F5344CB8AC3E}">
        <p14:creationId xmlns:p14="http://schemas.microsoft.com/office/powerpoint/2010/main" val="218298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4" name="Rectangle 3"/>
          <p:cNvSpPr/>
          <p:nvPr/>
        </p:nvSpPr>
        <p:spPr>
          <a:xfrm>
            <a:off x="0" y="350521"/>
            <a:ext cx="12191998" cy="923330"/>
          </a:xfrm>
          <a:prstGeom prst="rect">
            <a:avLst/>
          </a:prstGeom>
          <a:solidFill>
            <a:schemeClr val="accent2"/>
          </a:solidFill>
        </p:spPr>
        <p:txBody>
          <a:bodyPr wrap="square">
            <a:spAutoFit/>
          </a:bodyPr>
          <a:lstStyle/>
          <a:p>
            <a:r>
              <a:rPr lang="en-US" b="1" dirty="0"/>
              <a:t>The Continental Congress adopted </a:t>
            </a:r>
            <a:r>
              <a:rPr lang="en-US" b="1" dirty="0" smtClean="0"/>
              <a:t>the Articles of Confederation, </a:t>
            </a:r>
            <a:r>
              <a:rPr lang="en-US" b="1" dirty="0"/>
              <a:t>the first constitution of the United States, on November 15, 1777. </a:t>
            </a:r>
            <a:r>
              <a:rPr lang="en-US" b="1" dirty="0" smtClean="0"/>
              <a:t>  </a:t>
            </a:r>
            <a:r>
              <a:rPr lang="en-US" b="1" dirty="0"/>
              <a:t>R</a:t>
            </a:r>
            <a:r>
              <a:rPr lang="en-US" b="1" dirty="0" smtClean="0"/>
              <a:t>atification </a:t>
            </a:r>
            <a:r>
              <a:rPr lang="en-US" b="1" dirty="0"/>
              <a:t>of the Articles of Confederation by all thirteen states </a:t>
            </a:r>
            <a:r>
              <a:rPr lang="en-US" b="1" dirty="0" smtClean="0"/>
              <a:t>was completed on March </a:t>
            </a:r>
            <a:r>
              <a:rPr lang="en-US" b="1" dirty="0"/>
              <a:t>1, 1781</a:t>
            </a:r>
            <a:r>
              <a:rPr lang="en-US" b="1" dirty="0" smtClean="0"/>
              <a:t>.   This was our constitution until 1789.</a:t>
            </a:r>
            <a:endParaRPr lang="en-US" b="1" dirty="0"/>
          </a:p>
        </p:txBody>
      </p:sp>
      <p:pic>
        <p:nvPicPr>
          <p:cNvPr id="1028" name="Picture 4" descr="http://mrcapwebpage.com/VCSUSHISTORY/articlesofconfede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620" y="3762001"/>
            <a:ext cx="5069301" cy="2964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92505" y="1617537"/>
            <a:ext cx="1219199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“To all to whom these Presents shall come, we the undersigned Delegates of the States affixed to our Names send greeting.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Articles of Confederation and perpetual Union between the states of New Hampshire, Massachusetts-bay Rhode Island and Providence Plantations, Connecticut, New York, New Jersey, Pennsylvania, Delaware, Maryland, Virginia, North Carolina, South Carolina and Georgia.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 </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en-US" altLang="en-US" sz="1600" b="1" i="0" u="none" strike="noStrike" cap="none" normalizeH="0" baseline="0" dirty="0" smtClean="0">
                <a:ln>
                  <a:noFill/>
                </a:ln>
                <a:solidFill>
                  <a:schemeClr val="tx1"/>
                </a:solidFill>
                <a:effectLst/>
                <a:latin typeface="Arial" panose="020B0604020202020204" pitchFamily="34" charset="0"/>
              </a:rPr>
              <a:t>I</a:t>
            </a:r>
            <a:r>
              <a:rPr kumimoji="0" lang="en-US" altLang="en-US" sz="1600" b="1" i="0" u="none" strike="noStrike" cap="none" normalizeH="0" baseline="0" dirty="0" smtClean="0" bmk="">
                <a:ln>
                  <a:noFill/>
                </a:ln>
                <a:solidFill>
                  <a:schemeClr val="tx1"/>
                </a:solidFill>
                <a:effectLst/>
                <a:latin typeface="Arial" panose="020B0604020202020204" pitchFamily="34" charset="0"/>
              </a:rPr>
              <a:t>.</a:t>
            </a:r>
          </a:p>
          <a:p>
            <a:pPr lvl="1" eaLnBrk="0" fontAlgn="base" hangingPunct="0">
              <a:spcBef>
                <a:spcPct val="0"/>
              </a:spcBef>
              <a:spcAft>
                <a:spcPct val="0"/>
              </a:spcAf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latin typeface="Arial" panose="020B0604020202020204" pitchFamily="34" charset="0"/>
              </a:rPr>
              <a:t>The Stile of this Confederacy shall be </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en-US" altLang="en-US" sz="1600" b="1" i="0" u="none" strike="noStrike" cap="none" normalizeH="0" baseline="0" dirty="0" smtClean="0">
                <a:ln>
                  <a:noFill/>
                </a:ln>
                <a:solidFill>
                  <a:schemeClr val="tx1"/>
                </a:solidFill>
                <a:effectLst/>
                <a:latin typeface="Arial" panose="020B0604020202020204" pitchFamily="34" charset="0"/>
              </a:rPr>
              <a:t>"The United States of America"</a:t>
            </a:r>
            <a:r>
              <a:rPr kumimoji="0" lang="en-US" altLang="en-US" sz="16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144212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The Return of Thomas Paine</a:t>
            </a:r>
          </a:p>
        </p:txBody>
      </p:sp>
      <p:sp>
        <p:nvSpPr>
          <p:cNvPr id="3" name="Content Placeholder 2"/>
          <p:cNvSpPr>
            <a:spLocks noGrp="1"/>
          </p:cNvSpPr>
          <p:nvPr>
            <p:ph idx="1"/>
          </p:nvPr>
        </p:nvSpPr>
        <p:spPr>
          <a:xfrm>
            <a:off x="-1" y="1278982"/>
            <a:ext cx="12191999" cy="998997"/>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“A faction (the Federalists) acting in disguise, was rising in America:  they had lost sight of principles.</a:t>
            </a:r>
          </a:p>
          <a:p>
            <a:pPr marL="0" indent="0">
              <a:spcBef>
                <a:spcPts val="0"/>
              </a:spcBef>
              <a:buNone/>
            </a:pPr>
            <a:r>
              <a:rPr lang="en-US" sz="2000" dirty="0" smtClean="0">
                <a:latin typeface="Times New Roman" panose="02020603050405020304" pitchFamily="18" charset="0"/>
                <a:cs typeface="Times New Roman" panose="02020603050405020304" pitchFamily="18" charset="0"/>
              </a:rPr>
              <a:t>They were beginning to regard government as a profitable monopoly, and the people as hereditary property.”</a:t>
            </a:r>
          </a:p>
          <a:p>
            <a:pPr marL="0" indent="0">
              <a:spcBef>
                <a:spcPts val="0"/>
              </a:spcBef>
              <a:buNone/>
            </a:pPr>
            <a:r>
              <a:rPr lang="en-US" sz="2000" dirty="0" smtClean="0">
                <a:latin typeface="Times New Roman" panose="02020603050405020304" pitchFamily="18" charset="0"/>
                <a:cs typeface="Times New Roman" panose="02020603050405020304" pitchFamily="18" charset="0"/>
              </a:rPr>
              <a:t>Thomas Paine, </a:t>
            </a:r>
            <a:r>
              <a:rPr lang="en-US" sz="2000" i="1" dirty="0" smtClean="0">
                <a:latin typeface="Times New Roman" panose="02020603050405020304" pitchFamily="18" charset="0"/>
                <a:cs typeface="Times New Roman" panose="02020603050405020304" pitchFamily="18" charset="0"/>
              </a:rPr>
              <a:t>Writings of Thomas Paine, </a:t>
            </a:r>
            <a:r>
              <a:rPr lang="en-US" sz="2000" dirty="0" smtClean="0">
                <a:latin typeface="Times New Roman" panose="02020603050405020304" pitchFamily="18" charset="0"/>
                <a:cs typeface="Times New Roman" panose="02020603050405020304" pitchFamily="18" charset="0"/>
              </a:rPr>
              <a:t>vol. 3, p. 383</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0" y="350521"/>
            <a:ext cx="12191998" cy="584775"/>
          </a:xfrm>
          <a:prstGeom prst="rect">
            <a:avLst/>
          </a:prstGeom>
          <a:solidFill>
            <a:srgbClr val="FFC000"/>
          </a:solidFill>
        </p:spPr>
        <p:txBody>
          <a:bodyPr wrap="square" rtlCol="0">
            <a:spAutoFit/>
          </a:bodyPr>
          <a:lstStyle/>
          <a:p>
            <a:pPr algn="ctr"/>
            <a:r>
              <a:rPr lang="en-US" sz="3200" dirty="0" smtClean="0"/>
              <a:t>THOMAS PAINE RETURNS 1802</a:t>
            </a:r>
            <a:endParaRPr lang="en-US" sz="3200" dirty="0"/>
          </a:p>
        </p:txBody>
      </p:sp>
      <p:sp>
        <p:nvSpPr>
          <p:cNvPr id="5" name="Content Placeholder 2"/>
          <p:cNvSpPr txBox="1">
            <a:spLocks/>
          </p:cNvSpPr>
          <p:nvPr/>
        </p:nvSpPr>
        <p:spPr>
          <a:xfrm>
            <a:off x="16040" y="2621665"/>
            <a:ext cx="12159916" cy="1035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“A war in some shape or other seems to have been the great object with Hamilton’s people.   First they would have war with the northern Indians … Britain at one time seemed their target … with Algiers … a point to differ with the French.”  </a:t>
            </a:r>
            <a:r>
              <a:rPr lang="en-US" sz="2000" i="1" dirty="0" smtClean="0">
                <a:latin typeface="Times New Roman" panose="02020603050405020304" pitchFamily="18" charset="0"/>
                <a:cs typeface="Times New Roman" panose="02020603050405020304" pitchFamily="18" charset="0"/>
              </a:rPr>
              <a:t>William </a:t>
            </a:r>
            <a:r>
              <a:rPr lang="en-US" sz="2000" i="1" dirty="0" err="1" smtClean="0">
                <a:latin typeface="Times New Roman" panose="02020603050405020304" pitchFamily="18" charset="0"/>
                <a:cs typeface="Times New Roman" panose="02020603050405020304" pitchFamily="18" charset="0"/>
              </a:rPr>
              <a:t>Maclay</a:t>
            </a:r>
            <a:r>
              <a:rPr lang="en-US" sz="2000" i="1" dirty="0" smtClean="0">
                <a:latin typeface="Times New Roman" panose="02020603050405020304" pitchFamily="18" charset="0"/>
                <a:cs typeface="Times New Roman" panose="02020603050405020304" pitchFamily="18" charset="0"/>
              </a:rPr>
              <a:t>, a member of the first Congress, in his daily journal </a:t>
            </a:r>
            <a:endParaRPr lang="en-US" sz="2000" i="1" dirty="0" smtClean="0">
              <a:latin typeface="Times New Roman" panose="02020603050405020304" pitchFamily="18" charset="0"/>
              <a:cs typeface="Times New Roman" panose="02020603050405020304" pitchFamily="18" charset="0"/>
            </a:endParaRPr>
          </a:p>
        </p:txBody>
      </p:sp>
      <p:pic>
        <p:nvPicPr>
          <p:cNvPr id="7170" name="Picture 2" descr="http://theploughman.files.wordpress.com/2012/01/thomas-paine-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2060" y="3215964"/>
            <a:ext cx="2644953" cy="36420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048545" y="4001287"/>
            <a:ext cx="5154361" cy="2643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smtClean="0">
                <a:latin typeface="Times New Roman" panose="02020603050405020304" pitchFamily="18" charset="0"/>
                <a:cs typeface="Times New Roman" panose="02020603050405020304" pitchFamily="18" charset="0"/>
              </a:rPr>
              <a:t>A war with our ally France over New Orleans and the Mississippi basin would have caused a huge increase in the U.S. debt and forever entrenched the Bank.    Paine blocked it, suggesting to Jefferson that he ask the French about buying the land</a:t>
            </a:r>
            <a:r>
              <a:rPr lang="en-US" sz="2000" i="1" dirty="0" smtClean="0">
                <a:latin typeface="Times New Roman" panose="02020603050405020304" pitchFamily="18" charset="0"/>
                <a:cs typeface="Times New Roman" panose="02020603050405020304" pitchFamily="18" charset="0"/>
              </a:rPr>
              <a:t>.</a:t>
            </a:r>
            <a:endParaRPr lang="en-US" sz="2000" i="1"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063789" y="6382227"/>
            <a:ext cx="2859116" cy="369332"/>
          </a:xfrm>
          <a:prstGeom prst="rect">
            <a:avLst/>
          </a:prstGeom>
          <a:noFill/>
        </p:spPr>
        <p:txBody>
          <a:bodyPr wrap="none" rtlCol="0">
            <a:spAutoFit/>
          </a:bodyPr>
          <a:lstStyle/>
          <a:p>
            <a:r>
              <a:rPr lang="en-US" dirty="0" smtClean="0"/>
              <a:t>THOMAS PAINE, 1737 - 1809</a:t>
            </a:r>
            <a:endParaRPr lang="en-US" dirty="0"/>
          </a:p>
        </p:txBody>
      </p:sp>
    </p:spTree>
    <p:extLst>
      <p:ext uri="{BB962C8B-B14F-4D97-AF65-F5344CB8AC3E}">
        <p14:creationId xmlns:p14="http://schemas.microsoft.com/office/powerpoint/2010/main" val="174639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The Return of Thomas Paine</a:t>
            </a:r>
          </a:p>
        </p:txBody>
      </p:sp>
      <p:sp>
        <p:nvSpPr>
          <p:cNvPr id="3" name="Content Placeholder 2"/>
          <p:cNvSpPr>
            <a:spLocks noGrp="1"/>
          </p:cNvSpPr>
          <p:nvPr>
            <p:ph idx="1"/>
          </p:nvPr>
        </p:nvSpPr>
        <p:spPr>
          <a:xfrm>
            <a:off x="397787" y="1278981"/>
            <a:ext cx="11396421" cy="5166483"/>
          </a:xfrm>
        </p:spPr>
        <p:txBody>
          <a:bodyPr>
            <a:normAutofit/>
          </a:bodyPr>
          <a:lstStyle/>
          <a:p>
            <a:r>
              <a:rPr lang="en-US" sz="2400" dirty="0" smtClean="0"/>
              <a:t>Tom Paine at first held a commodity view of money.</a:t>
            </a:r>
          </a:p>
          <a:p>
            <a:pPr marL="0" indent="0">
              <a:buNone/>
            </a:pPr>
            <a:r>
              <a:rPr lang="en-US" sz="2400" dirty="0" smtClean="0"/>
              <a:t>    “As to the assumed authority of any assembly in making paper money … a legal tender … there can be no such power in a Republican government …”   Thomas Paine, </a:t>
            </a:r>
            <a:r>
              <a:rPr lang="en-US" sz="2400" i="1" dirty="0" smtClean="0"/>
              <a:t>Dissertation on Government, the Affairs of the Bank, and Paper Money</a:t>
            </a:r>
            <a:endParaRPr lang="en-US" sz="2400" dirty="0" smtClean="0"/>
          </a:p>
          <a:p>
            <a:r>
              <a:rPr lang="en-US" sz="2400" dirty="0" smtClean="0"/>
              <a:t>In 1796 in France, Paine launched an attack against the Bank of England:  </a:t>
            </a:r>
            <a:r>
              <a:rPr lang="en-US" sz="2400" i="1" dirty="0" smtClean="0"/>
              <a:t>The Decline and Fall of the English System of Finance.  </a:t>
            </a:r>
            <a:r>
              <a:rPr lang="en-US" sz="2400" dirty="0" smtClean="0"/>
              <a:t>He became aware that quantity and not intrinsic qualities determined the value of money.  “The same fate would have happened to gold and silver, could gold and silver have been issued in the same abundant manner that paper had been, and confined within the country as paper money always is.”  Paine, </a:t>
            </a:r>
            <a:r>
              <a:rPr lang="en-US" sz="2400" i="1" dirty="0" smtClean="0"/>
              <a:t>Writings of Thomas Paine</a:t>
            </a:r>
          </a:p>
          <a:p>
            <a:r>
              <a:rPr lang="en-US" sz="2400" dirty="0" smtClean="0"/>
              <a:t>In </a:t>
            </a:r>
            <a:r>
              <a:rPr lang="en-US" sz="2400" i="1" dirty="0" smtClean="0"/>
              <a:t>Agrarian Justice, </a:t>
            </a:r>
            <a:r>
              <a:rPr lang="en-US" sz="2400" dirty="0" smtClean="0"/>
              <a:t>1797,</a:t>
            </a:r>
            <a:r>
              <a:rPr lang="en-US" sz="2400" i="1" dirty="0" smtClean="0"/>
              <a:t> </a:t>
            </a:r>
            <a:r>
              <a:rPr lang="en-US" sz="2400" dirty="0" smtClean="0"/>
              <a:t>Paine came close to inventing a fiat money system while putting forward the first proposal for a social security system.   This pamphlet advocated </a:t>
            </a:r>
            <a:r>
              <a:rPr lang="en-US" sz="2400" dirty="0" smtClean="0"/>
              <a:t> </a:t>
            </a:r>
            <a:r>
              <a:rPr lang="en-US" sz="2400" dirty="0"/>
              <a:t>the use of </a:t>
            </a:r>
            <a:r>
              <a:rPr lang="en-US" sz="2400" dirty="0" smtClean="0"/>
              <a:t>an estate tax </a:t>
            </a:r>
            <a:r>
              <a:rPr lang="en-US" sz="2400" dirty="0"/>
              <a:t>and </a:t>
            </a:r>
            <a:r>
              <a:rPr lang="en-US" sz="2400" dirty="0" smtClean="0"/>
              <a:t>a tax on land values </a:t>
            </a:r>
            <a:r>
              <a:rPr lang="en-US" sz="2400" dirty="0"/>
              <a:t>to fund a universal old-age and disability pension, as well as a fixed sum to be paid to all citizens on reaching maturity.</a:t>
            </a:r>
            <a:endParaRPr lang="en-US" sz="2400" dirty="0"/>
          </a:p>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584775"/>
          </a:xfrm>
          <a:prstGeom prst="rect">
            <a:avLst/>
          </a:prstGeom>
          <a:solidFill>
            <a:srgbClr val="FFC000"/>
          </a:solidFill>
        </p:spPr>
        <p:txBody>
          <a:bodyPr wrap="square" rtlCol="0">
            <a:spAutoFit/>
          </a:bodyPr>
          <a:lstStyle/>
          <a:p>
            <a:pPr algn="ctr"/>
            <a:r>
              <a:rPr lang="en-US" sz="3200" dirty="0" smtClean="0"/>
              <a:t>PAINE’S MONETARY VIEWS GROW</a:t>
            </a:r>
            <a:endParaRPr lang="en-US" sz="3200" dirty="0"/>
          </a:p>
        </p:txBody>
      </p:sp>
    </p:spTree>
    <p:extLst>
      <p:ext uri="{BB962C8B-B14F-4D97-AF65-F5344CB8AC3E}">
        <p14:creationId xmlns:p14="http://schemas.microsoft.com/office/powerpoint/2010/main" val="119735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smtClean="0"/>
              <a:t>PART 7</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3327565" y="3316887"/>
            <a:ext cx="6320192" cy="584775"/>
          </a:xfrm>
          <a:prstGeom prst="rect">
            <a:avLst/>
          </a:prstGeom>
        </p:spPr>
        <p:txBody>
          <a:bodyPr wrap="none">
            <a:spAutoFit/>
          </a:bodyPr>
          <a:lstStyle/>
          <a:p>
            <a:pPr lvl="0"/>
            <a:r>
              <a:rPr lang="en-US" sz="3200" dirty="0"/>
              <a:t>Jefferson Finally Understands Money</a:t>
            </a:r>
          </a:p>
        </p:txBody>
      </p:sp>
    </p:spTree>
    <p:extLst>
      <p:ext uri="{BB962C8B-B14F-4D97-AF65-F5344CB8AC3E}">
        <p14:creationId xmlns:p14="http://schemas.microsoft.com/office/powerpoint/2010/main" val="3385402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lvl="0" algn="ctr"/>
            <a:r>
              <a:rPr lang="en-US" sz="2800" b="1" dirty="0"/>
              <a:t>Jefferson Finally Understands Money</a:t>
            </a:r>
          </a:p>
        </p:txBody>
      </p:sp>
      <p:sp>
        <p:nvSpPr>
          <p:cNvPr id="3" name="Content Placeholder 2"/>
          <p:cNvSpPr>
            <a:spLocks noGrp="1"/>
          </p:cNvSpPr>
          <p:nvPr>
            <p:ph idx="1"/>
          </p:nvPr>
        </p:nvSpPr>
        <p:spPr>
          <a:xfrm>
            <a:off x="0" y="350521"/>
            <a:ext cx="12191997" cy="561473"/>
          </a:xfrm>
          <a:solidFill>
            <a:srgbClr val="FFFF00"/>
          </a:solidFill>
        </p:spPr>
        <p:txBody>
          <a:bodyPr>
            <a:normAutofit/>
          </a:bodyPr>
          <a:lstStyle/>
          <a:p>
            <a:pPr marL="0" indent="0" algn="ctr">
              <a:buNone/>
            </a:pPr>
            <a:r>
              <a:rPr lang="en-US" dirty="0" smtClean="0"/>
              <a:t>THE PROBLEM WAS THE PRIVATE ISSUANCE OF MONEY – NOT ITS SUBSTANCE.</a:t>
            </a:r>
            <a:endParaRPr lang="en-US" dirty="0" smtClean="0"/>
          </a:p>
        </p:txBody>
      </p:sp>
      <p:sp>
        <p:nvSpPr>
          <p:cNvPr id="4" name="TextBox 3"/>
          <p:cNvSpPr txBox="1"/>
          <p:nvPr/>
        </p:nvSpPr>
        <p:spPr>
          <a:xfrm>
            <a:off x="2" y="1141187"/>
            <a:ext cx="12191998" cy="1785104"/>
          </a:xfrm>
          <a:prstGeom prst="rect">
            <a:avLst/>
          </a:prstGeom>
          <a:solidFill>
            <a:srgbClr val="FFC000"/>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Jefferson, Paine, and others were at a real disadvantage fighting Hamilton and the bankers, for in their earlier years they held a commodity view of money as gold and silver.</a:t>
            </a:r>
          </a:p>
          <a:p>
            <a:pPr>
              <a:spcBef>
                <a:spcPts val="600"/>
              </a:spcBef>
            </a:pPr>
            <a:r>
              <a:rPr lang="en-US" sz="2000" dirty="0" smtClean="0">
                <a:latin typeface="Times New Roman" panose="02020603050405020304" pitchFamily="18" charset="0"/>
                <a:cs typeface="Times New Roman" panose="02020603050405020304" pitchFamily="18" charset="0"/>
              </a:rPr>
              <a:t>They saw their enemies – the bankers – creating paper money, and this reinforced their view that it was evil!</a:t>
            </a:r>
          </a:p>
          <a:p>
            <a:pPr>
              <a:spcBef>
                <a:spcPts val="600"/>
              </a:spcBef>
            </a:pPr>
            <a:r>
              <a:rPr lang="en-US" sz="2000" dirty="0" smtClean="0">
                <a:latin typeface="Times New Roman" panose="02020603050405020304" pitchFamily="18" charset="0"/>
                <a:cs typeface="Times New Roman" panose="02020603050405020304" pitchFamily="18" charset="0"/>
              </a:rPr>
              <a:t>It took Jefferson years to realize that it was not paper money, but the private issuance of it that was the problem – the circulation of private debt as money.</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 y="3155484"/>
            <a:ext cx="12191998" cy="3477875"/>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Nov 1798, Jefferson to John Taylor:  </a:t>
            </a:r>
          </a:p>
          <a:p>
            <a:r>
              <a:rPr lang="en-US" sz="2000" dirty="0" smtClean="0">
                <a:latin typeface="Times New Roman" panose="02020603050405020304" pitchFamily="18" charset="0"/>
                <a:cs typeface="Times New Roman" panose="02020603050405020304" pitchFamily="18" charset="0"/>
              </a:rPr>
              <a:t>“I wish it were possible to obtain a single amendment to our constitution … taking from the federal government the power of borrowing money.  I now deny their power of making paper money or anything else a legal tender.”</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Dec 1803, Jefferson to Gallatin:</a:t>
            </a:r>
          </a:p>
          <a:p>
            <a:r>
              <a:rPr lang="en-US" sz="2000" dirty="0" smtClean="0">
                <a:latin typeface="Times New Roman" panose="02020603050405020304" pitchFamily="18" charset="0"/>
                <a:cs typeface="Times New Roman" panose="02020603050405020304" pitchFamily="18" charset="0"/>
              </a:rPr>
              <a:t>“Could we start toward independently using our own money to form our own bank …?”</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June 1813, Jefferson to John </a:t>
            </a:r>
            <a:r>
              <a:rPr lang="en-US" sz="2000" dirty="0" err="1" smtClean="0">
                <a:latin typeface="Times New Roman" panose="02020603050405020304" pitchFamily="18" charset="0"/>
                <a:cs typeface="Times New Roman" panose="02020603050405020304" pitchFamily="18" charset="0"/>
              </a:rPr>
              <a:t>Eppes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“Although we have so foolishly allowed the field of circulating medium to be filched from us by private individuals, I think we may recover it … The states should be asked to transfer the right of issuing paper money to Congress, in perpetuity.”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932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lvl="0" algn="ctr"/>
            <a:r>
              <a:rPr lang="en-US" sz="2800" b="1" dirty="0"/>
              <a:t>Jefferson Finally Understands Money</a:t>
            </a:r>
          </a:p>
        </p:txBody>
      </p:sp>
      <p:sp>
        <p:nvSpPr>
          <p:cNvPr id="3" name="Content Placeholder 2"/>
          <p:cNvSpPr>
            <a:spLocks noGrp="1"/>
          </p:cNvSpPr>
          <p:nvPr>
            <p:ph idx="1"/>
          </p:nvPr>
        </p:nvSpPr>
        <p:spPr>
          <a:xfrm>
            <a:off x="1780674" y="1608606"/>
            <a:ext cx="8149390" cy="4182594"/>
          </a:xfrm>
          <a:solidFill>
            <a:srgbClr val="CCECFF"/>
          </a:solidFill>
        </p:spPr>
        <p:txBody>
          <a:bodyPr>
            <a:normAutofit lnSpcReduction="10000"/>
          </a:bodyPr>
          <a:lstStyle/>
          <a:p>
            <a:pPr marL="0" indent="0">
              <a:buNone/>
            </a:pPr>
            <a:r>
              <a:rPr lang="en-US" sz="2400" dirty="0"/>
              <a:t>OCT, 1815:  JEFFERSON TO GALLATIN</a:t>
            </a:r>
          </a:p>
          <a:p>
            <a:pPr marL="0" indent="0">
              <a:buNone/>
            </a:pPr>
            <a:r>
              <a:rPr lang="en-US" sz="2400" dirty="0" smtClean="0"/>
              <a:t>“The treasury, lacking confidence in the country, delivered itself bound hand and foot to bold and bankrupt adventurers and bankers pretending to have money … for it was … the lack of all other money, which induced … people to take their paper. </a:t>
            </a:r>
          </a:p>
          <a:p>
            <a:pPr marL="0" indent="0">
              <a:buNone/>
            </a:pPr>
            <a:r>
              <a:rPr lang="en-US" sz="2400" dirty="0" smtClean="0"/>
              <a:t>We are now without any common measure of value of property, and private fortunes are up or down at the will of the worst of our citizens … As little seems to be known of the principles of political economy as if nothing had ever been written or practiced on the subject, or as was known in old times, when the Jews had their rulers under the hammer.”  Thomas Jefferson, </a:t>
            </a:r>
            <a:r>
              <a:rPr lang="en-US" sz="2400" i="1" dirty="0" smtClean="0"/>
              <a:t>Letters and Addresses</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0" y="350521"/>
            <a:ext cx="12191997" cy="1045142"/>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JEFFERSON BECAME AWARE OF THE GOVERNMENT, NOT PRIVATE BANKS,</a:t>
            </a:r>
          </a:p>
          <a:p>
            <a:pPr marL="0" indent="0" algn="ctr">
              <a:spcBef>
                <a:spcPts val="0"/>
              </a:spcBef>
              <a:buFont typeface="Arial" panose="020B0604020202020204" pitchFamily="34" charset="0"/>
              <a:buNone/>
            </a:pPr>
            <a:r>
              <a:rPr lang="en-US" dirty="0" smtClean="0"/>
              <a:t>TO CONTROL THE MONEY SYSTEM</a:t>
            </a:r>
            <a:endParaRPr lang="en-US" dirty="0" smtClean="0"/>
          </a:p>
        </p:txBody>
      </p:sp>
    </p:spTree>
    <p:extLst>
      <p:ext uri="{BB962C8B-B14F-4D97-AF65-F5344CB8AC3E}">
        <p14:creationId xmlns:p14="http://schemas.microsoft.com/office/powerpoint/2010/main" val="24996428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11289" y="3657580"/>
            <a:ext cx="12180711" cy="3200420"/>
          </a:xfrm>
        </p:spPr>
        <p:txBody>
          <a:bodyPr>
            <a:normAutofit/>
          </a:bodyPr>
          <a:lstStyle/>
          <a:p>
            <a:pPr marL="0" indent="0">
              <a:buNone/>
            </a:pPr>
            <a:r>
              <a:rPr lang="en-US" sz="2000" dirty="0" smtClean="0"/>
              <a:t>“Article </a:t>
            </a:r>
            <a:r>
              <a:rPr lang="en-US" sz="2000" dirty="0"/>
              <a:t>XII. </a:t>
            </a:r>
            <a:r>
              <a:rPr lang="en-US" sz="2000" dirty="0" smtClean="0"/>
              <a:t>  All </a:t>
            </a:r>
            <a:r>
              <a:rPr lang="en-US" sz="2000" b="1" dirty="0"/>
              <a:t>bills of credit emitted</a:t>
            </a:r>
            <a:r>
              <a:rPr lang="en-US" sz="2000" dirty="0"/>
              <a:t>, monies borrowed, and debts contracted by, or under the authority of congress, before the assembling of the </a:t>
            </a:r>
            <a:r>
              <a:rPr lang="en-US" sz="2000" dirty="0" smtClean="0"/>
              <a:t>united </a:t>
            </a:r>
            <a:r>
              <a:rPr lang="en-US" sz="2000" dirty="0"/>
              <a:t>States, in pursuance of the present confederation, shall be deemed and considered as a charge against the United States, for payment and satisfaction whereof the said united States, and the public faith are hereby solemnly pledged</a:t>
            </a:r>
            <a:r>
              <a:rPr lang="en-US" sz="2000" dirty="0" smtClean="0"/>
              <a:t>.”</a:t>
            </a:r>
          </a:p>
          <a:p>
            <a:pPr marL="0" indent="0">
              <a:buNone/>
            </a:pPr>
            <a:r>
              <a:rPr lang="en-US" sz="2000" dirty="0"/>
              <a:t>The War of Independence saddled the country with an enormous debt. In 1784, the total Confederation debt was nearly $40 </a:t>
            </a:r>
            <a:r>
              <a:rPr lang="en-US" sz="2000" dirty="0" smtClean="0"/>
              <a:t>million:</a:t>
            </a:r>
          </a:p>
          <a:p>
            <a:pPr lvl="1"/>
            <a:r>
              <a:rPr lang="en-US" sz="1600" dirty="0" smtClean="0"/>
              <a:t>$  8.0</a:t>
            </a:r>
            <a:r>
              <a:rPr lang="en-US" sz="1600" dirty="0"/>
              <a:t> million </a:t>
            </a:r>
            <a:r>
              <a:rPr lang="en-US" sz="1600" dirty="0" smtClean="0"/>
              <a:t>-- owed </a:t>
            </a:r>
            <a:r>
              <a:rPr lang="en-US" sz="1600" dirty="0"/>
              <a:t>to </a:t>
            </a:r>
            <a:r>
              <a:rPr lang="en-US" sz="1600" dirty="0" smtClean="0"/>
              <a:t>French </a:t>
            </a:r>
            <a:r>
              <a:rPr lang="en-US" sz="1600" dirty="0"/>
              <a:t>and </a:t>
            </a:r>
            <a:r>
              <a:rPr lang="en-US" sz="1600" dirty="0" smtClean="0"/>
              <a:t>Dutch</a:t>
            </a:r>
          </a:p>
          <a:p>
            <a:pPr lvl="1"/>
            <a:r>
              <a:rPr lang="en-US" sz="1600" dirty="0" smtClean="0"/>
              <a:t>$11.5 million - government </a:t>
            </a:r>
            <a:r>
              <a:rPr lang="en-US" sz="1600" dirty="0"/>
              <a:t>bonds, known as loan-office </a:t>
            </a:r>
            <a:r>
              <a:rPr lang="en-US" sz="1600" dirty="0" smtClean="0"/>
              <a:t>certificates</a:t>
            </a:r>
          </a:p>
          <a:p>
            <a:pPr lvl="1"/>
            <a:r>
              <a:rPr lang="en-US" sz="1600" dirty="0" smtClean="0"/>
              <a:t>$  3.1 million -  certificates </a:t>
            </a:r>
            <a:r>
              <a:rPr lang="en-US" sz="1600" dirty="0"/>
              <a:t>on interest </a:t>
            </a:r>
            <a:r>
              <a:rPr lang="en-US" sz="1600" dirty="0" smtClean="0"/>
              <a:t>indebtedness</a:t>
            </a:r>
          </a:p>
          <a:p>
            <a:pPr lvl="1"/>
            <a:r>
              <a:rPr lang="en-US" sz="1600" dirty="0" smtClean="0"/>
              <a:t>$16.7 million - continental </a:t>
            </a:r>
            <a:r>
              <a:rPr lang="en-US" sz="1600" dirty="0"/>
              <a:t>certificates </a:t>
            </a:r>
            <a:r>
              <a:rPr lang="en-US" sz="1500" dirty="0" smtClean="0"/>
              <a:t>-- non-interest </a:t>
            </a:r>
            <a:r>
              <a:rPr lang="en-US" sz="1500" dirty="0"/>
              <a:t>bearing notes issued for supplies purchased or impressed, and to pay soldiers and officers</a:t>
            </a:r>
          </a:p>
          <a:p>
            <a:pPr marL="0" indent="0">
              <a:buNone/>
            </a:pPr>
            <a:endParaRPr lang="en-US" sz="2000" dirty="0" smtClean="0"/>
          </a:p>
        </p:txBody>
      </p:sp>
      <p:sp>
        <p:nvSpPr>
          <p:cNvPr id="4" name="Rectangle 3"/>
          <p:cNvSpPr/>
          <p:nvPr/>
        </p:nvSpPr>
        <p:spPr>
          <a:xfrm>
            <a:off x="397787" y="1116772"/>
            <a:ext cx="11373853" cy="1477328"/>
          </a:xfrm>
          <a:prstGeom prst="rect">
            <a:avLst/>
          </a:prstGeom>
        </p:spPr>
        <p:txBody>
          <a:bodyPr wrap="square">
            <a:spAutoFit/>
          </a:bodyPr>
          <a:lstStyle/>
          <a:p>
            <a:r>
              <a:rPr lang="en-US" dirty="0" smtClean="0">
                <a:latin typeface="Times New Roman, Times, serif"/>
              </a:rPr>
              <a:t>“The </a:t>
            </a:r>
            <a:r>
              <a:rPr lang="en-US" dirty="0">
                <a:latin typeface="Times New Roman, Times, serif"/>
              </a:rPr>
              <a:t>United States in Congress assembled </a:t>
            </a:r>
            <a:r>
              <a:rPr lang="en-US" u="sng" dirty="0">
                <a:latin typeface="Times New Roman, Times, serif"/>
              </a:rPr>
              <a:t>shall have authority </a:t>
            </a:r>
            <a:r>
              <a:rPr lang="en-US" u="sng" dirty="0" smtClean="0">
                <a:latin typeface="Times New Roman, Times, serif"/>
              </a:rPr>
              <a:t> </a:t>
            </a:r>
            <a:r>
              <a:rPr lang="en-US" dirty="0" smtClean="0">
                <a:latin typeface="Times New Roman, Times, serif"/>
              </a:rPr>
              <a:t>…</a:t>
            </a:r>
          </a:p>
          <a:p>
            <a:endParaRPr lang="en-US" dirty="0">
              <a:latin typeface="Times New Roman, Times, serif"/>
            </a:endParaRPr>
          </a:p>
          <a:p>
            <a:pPr marL="285750" indent="-285750">
              <a:buFont typeface="Arial" panose="020B0604020202020204" pitchFamily="34" charset="0"/>
              <a:buChar char="•"/>
            </a:pPr>
            <a:r>
              <a:rPr lang="en-US" dirty="0" smtClean="0">
                <a:latin typeface="Times New Roman, Times, serif"/>
              </a:rPr>
              <a:t>to </a:t>
            </a:r>
            <a:r>
              <a:rPr lang="en-US" dirty="0">
                <a:latin typeface="Times New Roman, Times, serif"/>
              </a:rPr>
              <a:t>borrow money, or </a:t>
            </a:r>
            <a:r>
              <a:rPr lang="en-US" b="1" dirty="0">
                <a:latin typeface="Times New Roman, Times, serif"/>
              </a:rPr>
              <a:t>emit bills on the credit of the United States</a:t>
            </a:r>
            <a:r>
              <a:rPr lang="en-US" dirty="0">
                <a:latin typeface="Times New Roman, Times, serif"/>
              </a:rPr>
              <a:t>, transmitting every half-year to the respective States an account of the sums of money so borrowed </a:t>
            </a:r>
            <a:r>
              <a:rPr lang="en-US" b="1" dirty="0">
                <a:latin typeface="Times New Roman, Times, serif"/>
              </a:rPr>
              <a:t>or </a:t>
            </a:r>
            <a:r>
              <a:rPr lang="en-US" b="1" dirty="0" smtClean="0">
                <a:latin typeface="Times New Roman, Times, serif"/>
              </a:rPr>
              <a:t>emitted</a:t>
            </a:r>
            <a:r>
              <a:rPr lang="en-US" dirty="0" smtClean="0">
                <a:latin typeface="Times New Roman, Times, serif"/>
              </a:rPr>
              <a:t>”</a:t>
            </a:r>
          </a:p>
          <a:p>
            <a:pPr lvl="8" algn="r"/>
            <a:r>
              <a:rPr lang="en-US" i="1" dirty="0">
                <a:latin typeface="Times New Roman, Times, serif"/>
              </a:rPr>
              <a:t> </a:t>
            </a:r>
            <a:r>
              <a:rPr lang="en-US" i="1" dirty="0" smtClean="0">
                <a:latin typeface="Times New Roman, Times, serif"/>
              </a:rPr>
              <a:t>                 Article 9</a:t>
            </a:r>
          </a:p>
        </p:txBody>
      </p:sp>
      <p:sp>
        <p:nvSpPr>
          <p:cNvPr id="5" name="TextBox 4"/>
          <p:cNvSpPr txBox="1"/>
          <p:nvPr/>
        </p:nvSpPr>
        <p:spPr>
          <a:xfrm>
            <a:off x="2" y="452341"/>
            <a:ext cx="12191998" cy="523220"/>
          </a:xfrm>
          <a:prstGeom prst="rect">
            <a:avLst/>
          </a:prstGeom>
          <a:solidFill>
            <a:srgbClr val="00B0F0"/>
          </a:solidFill>
        </p:spPr>
        <p:txBody>
          <a:bodyPr wrap="square" rtlCol="0">
            <a:spAutoFit/>
          </a:bodyPr>
          <a:lstStyle/>
          <a:p>
            <a:pPr algn="ctr"/>
            <a:r>
              <a:rPr lang="en-US" sz="2800" b="1" dirty="0"/>
              <a:t>THE MONEY POWER </a:t>
            </a:r>
            <a:r>
              <a:rPr lang="en-US" sz="2800" b="1" dirty="0" smtClean="0"/>
              <a:t> was in </a:t>
            </a:r>
            <a:r>
              <a:rPr lang="en-US" sz="2800" b="1" dirty="0"/>
              <a:t>ARTICLE 9 </a:t>
            </a:r>
            <a:r>
              <a:rPr lang="en-US" sz="2800" b="1" dirty="0" smtClean="0"/>
              <a:t> of the ARTICLES OF CONFEDERATION</a:t>
            </a:r>
            <a:endParaRPr lang="en-US" sz="2800" b="1" dirty="0"/>
          </a:p>
        </p:txBody>
      </p:sp>
      <p:sp>
        <p:nvSpPr>
          <p:cNvPr id="6" name="TextBox 5"/>
          <p:cNvSpPr txBox="1"/>
          <p:nvPr/>
        </p:nvSpPr>
        <p:spPr>
          <a:xfrm>
            <a:off x="2" y="2594100"/>
            <a:ext cx="12191998" cy="830997"/>
          </a:xfrm>
          <a:prstGeom prst="rect">
            <a:avLst/>
          </a:prstGeom>
          <a:solidFill>
            <a:srgbClr val="00B0F0"/>
          </a:solidFill>
        </p:spPr>
        <p:txBody>
          <a:bodyPr wrap="square" rtlCol="0">
            <a:spAutoFit/>
          </a:bodyPr>
          <a:lstStyle/>
          <a:p>
            <a:pPr algn="ctr"/>
            <a:r>
              <a:rPr lang="en-US" sz="2400" b="1" dirty="0" smtClean="0"/>
              <a:t>HOW WAS THE CONGRESS TO PAY THE DEBTS OF THE CONFEDERATION?</a:t>
            </a:r>
          </a:p>
          <a:p>
            <a:pPr algn="ctr"/>
            <a:r>
              <a:rPr lang="en-US" sz="2400" b="1" dirty="0" smtClean="0"/>
              <a:t>ARTICLE 12, ARTICLES OF CONFEDERATION</a:t>
            </a:r>
            <a:endParaRPr lang="en-US" sz="2400" b="1" dirty="0"/>
          </a:p>
        </p:txBody>
      </p:sp>
    </p:spTree>
    <p:extLst>
      <p:ext uri="{BB962C8B-B14F-4D97-AF65-F5344CB8AC3E}">
        <p14:creationId xmlns:p14="http://schemas.microsoft.com/office/powerpoint/2010/main" val="131270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0" y="1280916"/>
            <a:ext cx="12192000" cy="5577084"/>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915"/>
            <a:ext cx="12192000" cy="830997"/>
          </a:xfrm>
          <a:prstGeom prst="rect">
            <a:avLst/>
          </a:prstGeom>
          <a:solidFill>
            <a:srgbClr val="00B0F0"/>
          </a:solidFill>
        </p:spPr>
        <p:txBody>
          <a:bodyPr wrap="square" rtlCol="0">
            <a:spAutoFit/>
          </a:bodyPr>
          <a:lstStyle/>
          <a:p>
            <a:pPr algn="ctr"/>
            <a:r>
              <a:rPr lang="en-US" sz="2400" dirty="0" smtClean="0"/>
              <a:t>Robert Morris (of the firm of Willing and Morris) became the richest merchant in America –</a:t>
            </a:r>
          </a:p>
          <a:p>
            <a:pPr algn="ctr"/>
            <a:r>
              <a:rPr lang="en-US" sz="2400" dirty="0" smtClean="0"/>
              <a:t>from revolutionary war profits.</a:t>
            </a:r>
            <a:endParaRPr lang="en-US" sz="2400" dirty="0"/>
          </a:p>
        </p:txBody>
      </p:sp>
      <p:sp>
        <p:nvSpPr>
          <p:cNvPr id="6" name="Rectangle 5"/>
          <p:cNvSpPr/>
          <p:nvPr/>
        </p:nvSpPr>
        <p:spPr>
          <a:xfrm>
            <a:off x="206112" y="1320152"/>
            <a:ext cx="9499362" cy="1631216"/>
          </a:xfrm>
          <a:prstGeom prst="rect">
            <a:avLst/>
          </a:prstGeom>
        </p:spPr>
        <p:txBody>
          <a:bodyPr wrap="square">
            <a:spAutoFit/>
          </a:bodyPr>
          <a:lstStyle/>
          <a:p>
            <a:r>
              <a:rPr lang="en-US" sz="2000" dirty="0" smtClean="0"/>
              <a:t>Robert Morris:</a:t>
            </a:r>
          </a:p>
          <a:p>
            <a:pPr marL="285750" indent="-285750">
              <a:buFont typeface="Arial" panose="020B0604020202020204" pitchFamily="34" charset="0"/>
              <a:buChar char="•"/>
            </a:pPr>
            <a:r>
              <a:rPr lang="en-US" sz="2000" dirty="0" smtClean="0"/>
              <a:t>signed Declaration of Independence, Articles of Confederation, US Constitution</a:t>
            </a:r>
          </a:p>
          <a:p>
            <a:pPr marL="285750" indent="-285750">
              <a:buFont typeface="Arial" panose="020B0604020202020204" pitchFamily="34" charset="0"/>
              <a:buChar char="•"/>
            </a:pPr>
            <a:r>
              <a:rPr lang="en-US" sz="2000" dirty="0" smtClean="0"/>
              <a:t>elected to Penn Assembly and chosen a delegate to the Second Continental Congress </a:t>
            </a:r>
          </a:p>
          <a:p>
            <a:pPr marL="285750" indent="-285750">
              <a:buFont typeface="Arial" panose="020B0604020202020204" pitchFamily="34" charset="0"/>
              <a:buChar char="•"/>
            </a:pPr>
            <a:r>
              <a:rPr lang="en-US" sz="2000" dirty="0" smtClean="0"/>
              <a:t>1781-1784</a:t>
            </a:r>
            <a:r>
              <a:rPr lang="en-US" sz="2000" dirty="0"/>
              <a:t>, </a:t>
            </a:r>
            <a:r>
              <a:rPr lang="en-US" sz="2000" dirty="0" smtClean="0"/>
              <a:t>served </a:t>
            </a:r>
            <a:r>
              <a:rPr lang="en-US" sz="2000" dirty="0"/>
              <a:t>as </a:t>
            </a:r>
            <a:r>
              <a:rPr lang="en-US" sz="2000" dirty="0" smtClean="0"/>
              <a:t>Superintendent of Finance for Congress</a:t>
            </a:r>
          </a:p>
          <a:p>
            <a:pPr marL="285750" indent="-285750">
              <a:buFont typeface="Arial" panose="020B0604020202020204" pitchFamily="34" charset="0"/>
              <a:buChar char="•"/>
            </a:pPr>
            <a:r>
              <a:rPr lang="en-US" sz="2000" dirty="0" smtClean="0"/>
              <a:t>bankrupt in 1798, spending several months in debtors’ prison</a:t>
            </a:r>
            <a:endParaRPr lang="en-US" dirty="0"/>
          </a:p>
        </p:txBody>
      </p:sp>
      <p:sp>
        <p:nvSpPr>
          <p:cNvPr id="7" name="Rectangle 6"/>
          <p:cNvSpPr/>
          <p:nvPr/>
        </p:nvSpPr>
        <p:spPr>
          <a:xfrm>
            <a:off x="2" y="3935349"/>
            <a:ext cx="12191998" cy="2862322"/>
          </a:xfrm>
          <a:prstGeom prst="rect">
            <a:avLst/>
          </a:prstGeom>
          <a:solidFill>
            <a:srgbClr val="FFCCFF"/>
          </a:solidFill>
        </p:spPr>
        <p:txBody>
          <a:bodyPr wrap="square">
            <a:spAutoFit/>
          </a:bodyPr>
          <a:lstStyle/>
          <a:p>
            <a:r>
              <a:rPr lang="en-US" dirty="0"/>
              <a:t>As a member of the Continental Congress, Morris voted against independence in July 1776. He was </a:t>
            </a:r>
            <a:r>
              <a:rPr lang="en-US" dirty="0" smtClean="0"/>
              <a:t>a </a:t>
            </a:r>
            <a:r>
              <a:rPr lang="en-US" dirty="0"/>
              <a:t>pragmatic businessman, and did not want to disrupt his many English trading relationships. </a:t>
            </a:r>
            <a:r>
              <a:rPr lang="en-US" dirty="0" smtClean="0"/>
              <a:t> But </a:t>
            </a:r>
            <a:r>
              <a:rPr lang="en-US" dirty="0"/>
              <a:t>changes in the political winds resulted in his signature on the Declaration of Independence the following </a:t>
            </a:r>
            <a:r>
              <a:rPr lang="en-US" dirty="0" smtClean="0"/>
              <a:t>month.</a:t>
            </a:r>
          </a:p>
          <a:p>
            <a:endParaRPr lang="en-US" dirty="0"/>
          </a:p>
          <a:p>
            <a:r>
              <a:rPr lang="en-US" dirty="0"/>
              <a:t>From 1775 to 1777, nearly $500,000 in contracts went to Willing and </a:t>
            </a:r>
            <a:r>
              <a:rPr lang="en-US" dirty="0" smtClean="0"/>
              <a:t>Morris . </a:t>
            </a:r>
            <a:r>
              <a:rPr lang="en-US" dirty="0"/>
              <a:t>Another $290,000 in contracts went to other Morris partnerships</a:t>
            </a:r>
            <a:r>
              <a:rPr lang="en-US" dirty="0" smtClean="0"/>
              <a:t>.</a:t>
            </a:r>
          </a:p>
          <a:p>
            <a:endParaRPr lang="en-US" dirty="0"/>
          </a:p>
          <a:p>
            <a:r>
              <a:rPr lang="en-US" dirty="0"/>
              <a:t>Robert Morris's ethics are summed up by this message to his partner, Silas Deane; "It seems to me the opportunities of improving our Fortunes ought not to be lost, especially as the very means of doing it will contribute to the service of our country at the same time." </a:t>
            </a:r>
          </a:p>
        </p:txBody>
      </p:sp>
      <p:pic>
        <p:nvPicPr>
          <p:cNvPr id="2052" name="Picture 4" descr="http://upload.wikimedia.org/wikipedia/commons/9/90/Robert_Mor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1587" y="1141823"/>
            <a:ext cx="2280412" cy="27275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63201" y="1122934"/>
            <a:ext cx="1828800" cy="646331"/>
          </a:xfrm>
          <a:prstGeom prst="rect">
            <a:avLst/>
          </a:prstGeom>
          <a:noFill/>
        </p:spPr>
        <p:txBody>
          <a:bodyPr wrap="square" rtlCol="0">
            <a:spAutoFit/>
          </a:bodyPr>
          <a:lstStyle/>
          <a:p>
            <a:r>
              <a:rPr lang="en-US" b="1" dirty="0" smtClean="0"/>
              <a:t>ROBERT MORRIS </a:t>
            </a:r>
          </a:p>
          <a:p>
            <a:r>
              <a:rPr lang="en-US" b="1" dirty="0" smtClean="0"/>
              <a:t>(1734-1806)</a:t>
            </a:r>
            <a:endParaRPr lang="en-US" b="1" dirty="0"/>
          </a:p>
        </p:txBody>
      </p:sp>
      <p:sp>
        <p:nvSpPr>
          <p:cNvPr id="8" name="TextBox 7"/>
          <p:cNvSpPr txBox="1"/>
          <p:nvPr/>
        </p:nvSpPr>
        <p:spPr>
          <a:xfrm>
            <a:off x="760607" y="3467013"/>
            <a:ext cx="8390374" cy="369332"/>
          </a:xfrm>
          <a:prstGeom prst="rect">
            <a:avLst/>
          </a:prstGeom>
          <a:solidFill>
            <a:srgbClr val="CC99FF"/>
          </a:solidFill>
        </p:spPr>
        <p:txBody>
          <a:bodyPr wrap="none" rtlCol="0">
            <a:spAutoFit/>
          </a:bodyPr>
          <a:lstStyle/>
          <a:p>
            <a:r>
              <a:rPr lang="en-US" dirty="0"/>
              <a:t>Did Robert Morris finance the Revolution or did the Revolution finance Robert Morris?  </a:t>
            </a:r>
          </a:p>
        </p:txBody>
      </p:sp>
    </p:spTree>
    <p:extLst>
      <p:ext uri="{BB962C8B-B14F-4D97-AF65-F5344CB8AC3E}">
        <p14:creationId xmlns:p14="http://schemas.microsoft.com/office/powerpoint/2010/main" val="221224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a:t>Bank of North America</a:t>
            </a:r>
            <a:r>
              <a:rPr lang="en-US" sz="2800" b="1" dirty="0" smtClean="0"/>
              <a:t>:  Early </a:t>
            </a:r>
            <a:r>
              <a:rPr lang="en-US" sz="2800" b="1" dirty="0"/>
              <a:t>Moves to Usurp the U.S. Monetary Power</a:t>
            </a:r>
          </a:p>
        </p:txBody>
      </p:sp>
      <p:sp>
        <p:nvSpPr>
          <p:cNvPr id="3" name="Content Placeholder 2"/>
          <p:cNvSpPr>
            <a:spLocks noGrp="1"/>
          </p:cNvSpPr>
          <p:nvPr>
            <p:ph idx="1"/>
          </p:nvPr>
        </p:nvSpPr>
        <p:spPr>
          <a:xfrm>
            <a:off x="0" y="350520"/>
            <a:ext cx="12192000" cy="455887"/>
          </a:xfrm>
          <a:solidFill>
            <a:srgbClr val="CC99FF"/>
          </a:solidFill>
        </p:spPr>
        <p:txBody>
          <a:bodyPr>
            <a:normAutofit/>
          </a:bodyPr>
          <a:lstStyle/>
          <a:p>
            <a:pPr marL="0" indent="0" algn="ctr">
              <a:buNone/>
            </a:pPr>
            <a:r>
              <a:rPr lang="en-US" sz="2400" b="1" dirty="0" smtClean="0"/>
              <a:t>The Pennsylvania Bank 1780-1784 was not a bank of issue</a:t>
            </a:r>
            <a:endParaRPr lang="en-US" sz="2400" dirty="0"/>
          </a:p>
          <a:p>
            <a:pPr marL="0" indent="0">
              <a:buNone/>
            </a:pPr>
            <a:endParaRPr lang="en-US" sz="2400" dirty="0" smtClean="0"/>
          </a:p>
          <a:p>
            <a:pPr marL="0" indent="0">
              <a:buNone/>
            </a:pPr>
            <a:endParaRPr lang="en-US" dirty="0" smtClean="0"/>
          </a:p>
        </p:txBody>
      </p:sp>
      <p:sp>
        <p:nvSpPr>
          <p:cNvPr id="4" name="TextBox 3"/>
          <p:cNvSpPr txBox="1"/>
          <p:nvPr/>
        </p:nvSpPr>
        <p:spPr>
          <a:xfrm>
            <a:off x="465221" y="905441"/>
            <a:ext cx="10972800" cy="923330"/>
          </a:xfrm>
          <a:prstGeom prst="rect">
            <a:avLst/>
          </a:prstGeom>
          <a:noFill/>
        </p:spPr>
        <p:txBody>
          <a:bodyPr wrap="square" rtlCol="0">
            <a:spAutoFit/>
          </a:bodyPr>
          <a:lstStyle/>
          <a:p>
            <a:r>
              <a:rPr lang="en-US" dirty="0" smtClean="0"/>
              <a:t>Alexander Hamilton:  “It does not seem to be at all conducted on the true principles of a bank … must turn out to be a mere subscription of a particular sum of money for a particular purpose.”  p. 45, Bray Hammond, </a:t>
            </a:r>
            <a:r>
              <a:rPr lang="en-US" i="1" dirty="0" smtClean="0"/>
              <a:t>Banks and Politics in America from the Revolution to the Civil War</a:t>
            </a:r>
            <a:r>
              <a:rPr lang="en-US" dirty="0" smtClean="0"/>
              <a:t> </a:t>
            </a:r>
            <a:endParaRPr lang="en-US" dirty="0"/>
          </a:p>
        </p:txBody>
      </p:sp>
      <p:sp>
        <p:nvSpPr>
          <p:cNvPr id="5" name="TextBox 4"/>
          <p:cNvSpPr txBox="1"/>
          <p:nvPr/>
        </p:nvSpPr>
        <p:spPr>
          <a:xfrm>
            <a:off x="465221" y="1857812"/>
            <a:ext cx="10972800" cy="923330"/>
          </a:xfrm>
          <a:prstGeom prst="rect">
            <a:avLst/>
          </a:prstGeom>
          <a:noFill/>
        </p:spPr>
        <p:txBody>
          <a:bodyPr wrap="square" rtlCol="0">
            <a:spAutoFit/>
          </a:bodyPr>
          <a:lstStyle/>
          <a:p>
            <a:r>
              <a:rPr lang="en-US" dirty="0" smtClean="0"/>
              <a:t>Robert Morris:  “… in fact nothing more than a patriotic subscription of continental money … for the purpose of purchasing provisions for a starving army.” </a:t>
            </a:r>
            <a:r>
              <a:rPr lang="en-US" dirty="0"/>
              <a:t>p. 45, Bray Hammond, </a:t>
            </a:r>
            <a:r>
              <a:rPr lang="en-US" i="1" dirty="0"/>
              <a:t>Banks and Politics in America from the Revolution to the Civil War</a:t>
            </a:r>
            <a:r>
              <a:rPr lang="en-US" dirty="0"/>
              <a:t> </a:t>
            </a:r>
          </a:p>
        </p:txBody>
      </p:sp>
      <p:sp>
        <p:nvSpPr>
          <p:cNvPr id="6" name="Down Arrow 5"/>
          <p:cNvSpPr/>
          <p:nvPr/>
        </p:nvSpPr>
        <p:spPr>
          <a:xfrm>
            <a:off x="6261532" y="2993327"/>
            <a:ext cx="484632" cy="1507798"/>
          </a:xfrm>
          <a:prstGeom prst="down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689" y="4957011"/>
            <a:ext cx="11303864" cy="2031325"/>
          </a:xfrm>
          <a:prstGeom prst="rect">
            <a:avLst/>
          </a:prstGeom>
          <a:noFill/>
        </p:spPr>
        <p:txBody>
          <a:bodyPr wrap="none" rtlCol="0">
            <a:spAutoFit/>
          </a:bodyPr>
          <a:lstStyle/>
          <a:p>
            <a:r>
              <a:rPr lang="en-US" dirty="0" smtClean="0"/>
              <a:t>Feb., 1781     Congress made Robert Morris its Superintendent of Finance, or Financier</a:t>
            </a:r>
          </a:p>
          <a:p>
            <a:endParaRPr lang="en-US" dirty="0"/>
          </a:p>
          <a:p>
            <a:r>
              <a:rPr lang="en-US" dirty="0" smtClean="0"/>
              <a:t>April, 1781    Hamilton writes to Morris:  “… a public bank which would supply the defect of monied capital and answer</a:t>
            </a:r>
          </a:p>
          <a:p>
            <a:r>
              <a:rPr lang="en-US" dirty="0"/>
              <a:t> </a:t>
            </a:r>
            <a:r>
              <a:rPr lang="en-US" dirty="0" smtClean="0"/>
              <a:t>                      all the purposes of cash … a corporation whose principal powers were to lend, to issue notes and accept </a:t>
            </a:r>
          </a:p>
          <a:p>
            <a:r>
              <a:rPr lang="en-US" dirty="0"/>
              <a:t> </a:t>
            </a:r>
            <a:r>
              <a:rPr lang="en-US" dirty="0" smtClean="0"/>
              <a:t>                      deposits, and to act as fiscal agency of the government.”  p. 48, </a:t>
            </a:r>
            <a:r>
              <a:rPr lang="en-US" dirty="0"/>
              <a:t>Bray Hammond, </a:t>
            </a:r>
            <a:r>
              <a:rPr lang="en-US" i="1" dirty="0"/>
              <a:t>Banks and </a:t>
            </a:r>
            <a:r>
              <a:rPr lang="en-US" i="1" dirty="0" smtClean="0"/>
              <a:t>Politics</a:t>
            </a:r>
          </a:p>
          <a:p>
            <a:r>
              <a:rPr lang="en-US" i="1" dirty="0"/>
              <a:t> </a:t>
            </a:r>
            <a:r>
              <a:rPr lang="en-US" i="1" dirty="0" smtClean="0"/>
              <a:t>                      in </a:t>
            </a:r>
            <a:r>
              <a:rPr lang="en-US" i="1" dirty="0"/>
              <a:t>America from the Revolution to the Civil War</a:t>
            </a:r>
            <a:r>
              <a:rPr lang="en-US" dirty="0"/>
              <a:t> </a:t>
            </a:r>
          </a:p>
          <a:p>
            <a:endParaRPr lang="en-US" dirty="0"/>
          </a:p>
        </p:txBody>
      </p:sp>
      <p:sp>
        <p:nvSpPr>
          <p:cNvPr id="8" name="Minus 7"/>
          <p:cNvSpPr/>
          <p:nvPr/>
        </p:nvSpPr>
        <p:spPr>
          <a:xfrm>
            <a:off x="2662989" y="2456673"/>
            <a:ext cx="4572000" cy="1393431"/>
          </a:xfrm>
          <a:prstGeom prst="mathMinus">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90344" y="2915513"/>
            <a:ext cx="4200762" cy="400110"/>
          </a:xfrm>
          <a:prstGeom prst="rect">
            <a:avLst/>
          </a:prstGeom>
          <a:noFill/>
        </p:spPr>
        <p:txBody>
          <a:bodyPr wrap="square" rtlCol="0">
            <a:spAutoFit/>
          </a:bodyPr>
          <a:lstStyle/>
          <a:p>
            <a:r>
              <a:rPr lang="en-US" sz="2000" dirty="0" smtClean="0"/>
              <a:t>But a Bank of Issue Was Planned</a:t>
            </a:r>
            <a:endParaRPr lang="en-US" sz="2000" dirty="0"/>
          </a:p>
        </p:txBody>
      </p:sp>
      <p:pic>
        <p:nvPicPr>
          <p:cNvPr id="6146" name="Picture 2" descr="http://upload.wikimedia.org/wikipedia/commons/4/4f/John_Trumbull_-_Alexander_Hamilton_-_Google_Art_Proj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7137" y="2526391"/>
            <a:ext cx="2336327" cy="292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15039</TotalTime>
  <Words>6988</Words>
  <Application>Microsoft Office PowerPoint</Application>
  <PresentationFormat>Widescreen</PresentationFormat>
  <Paragraphs>711</Paragraphs>
  <Slides>65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Times New Roman</vt:lpstr>
      <vt:lpstr>Times New Roman, Times, serif</vt:lpstr>
      <vt:lpstr>Office Theme</vt:lpstr>
      <vt:lpstr>    The Lost Science of Money   </vt:lpstr>
      <vt:lpstr>THEMES OF LOST SCIENCE OF MONEY BOOK</vt:lpstr>
      <vt:lpstr>PARTS OF PRESENTATION</vt:lpstr>
      <vt:lpstr>PART 1</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Bank of North America:  Early Moves to Usurp the U.S. Monetary Power</vt:lpstr>
      <vt:lpstr>PART 2</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The Constitutional Convention:   The Nature of Man &amp; The Nature of Money  </vt:lpstr>
      <vt:lpstr>PART 3-a</vt:lpstr>
      <vt:lpstr>Monetary Power Left Undefined:   Confusion Over the Nature of Money</vt:lpstr>
      <vt:lpstr>Monetary Power Left Undefined:   Confusion Over the Nature of Money</vt:lpstr>
      <vt:lpstr>Monetary Power Left Undefined:   Confusion Over the Nature of Money</vt:lpstr>
      <vt:lpstr>Monetary Power Left Undefined:   Confusion Over the Nature of Money</vt:lpstr>
      <vt:lpstr>PART 3-b</vt:lpstr>
      <vt:lpstr>Monetary Power Left Undefined:  The Constitutional Convention Downplayed U.S. Experience, Avoided Money Question</vt:lpstr>
      <vt:lpstr>Monetary Power Left Undefined:  The Constitutional Convention Downplayed U.S. Experience, Avoided Money Question</vt:lpstr>
      <vt:lpstr>PART 3-c</vt:lpstr>
      <vt:lpstr>Monetary Power Left Undefined:  The Abuse of Monetary Theory</vt:lpstr>
      <vt:lpstr>PART 3-d</vt:lpstr>
      <vt:lpstr>Monetary Power Left Undefined:  Some Merchants Understood:  “To Emit Bills of Credit”</vt:lpstr>
      <vt:lpstr>PowerPoint Presentation</vt:lpstr>
      <vt:lpstr>PowerPoint Presentation</vt:lpstr>
      <vt:lpstr>PART 3-e</vt:lpstr>
      <vt:lpstr>Monetary Power Left Undefined:  Limited U.S. Money Powers</vt:lpstr>
      <vt:lpstr>Monetary Power Left Undefined:  Limited U.S. Money Powers</vt:lpstr>
      <vt:lpstr>Although the Convention had been sold the idea of money as a commodity, the financiers knew that private banks  created money out of thin air by the accounting entries on its books.  A loan from the private bank was a credit entered on the books of the bank into the borrower’s account.  This account credit would be transferred by the borrower by check or order, requiring no intervention of gold or silver.</vt:lpstr>
      <vt:lpstr>PowerPoint Presentation</vt:lpstr>
      <vt:lpstr>PART 4-f</vt:lpstr>
      <vt:lpstr>Monetary Power Left Undefined:  Federalist Papers Ignored Money Debates -- Hamilton and the Money Power Attack</vt:lpstr>
      <vt:lpstr>PowerPoint Presentation</vt:lpstr>
      <vt:lpstr>PowerPoint Presentation</vt:lpstr>
      <vt:lpstr>Part 4</vt:lpstr>
      <vt:lpstr>1st Bank of the United States</vt:lpstr>
      <vt:lpstr>1st Bank of the United States</vt:lpstr>
      <vt:lpstr>1st Bank of the United States</vt:lpstr>
      <vt:lpstr>1st Bank of the United States</vt:lpstr>
      <vt:lpstr>1st Bank of the United States</vt:lpstr>
      <vt:lpstr>1st Bank of the United States</vt:lpstr>
      <vt:lpstr>1st Bank of the United States</vt:lpstr>
      <vt:lpstr>1st Bank of the United States</vt:lpstr>
      <vt:lpstr>Part 5</vt:lpstr>
      <vt:lpstr>First U.S. Coinage</vt:lpstr>
      <vt:lpstr>PART 6</vt:lpstr>
      <vt:lpstr>The Return of Thomas Paine</vt:lpstr>
      <vt:lpstr>The Return of Thomas Paine</vt:lpstr>
      <vt:lpstr>PART 7</vt:lpstr>
      <vt:lpstr>Jefferson Finally Understands Money</vt:lpstr>
      <vt:lpstr>Jefferson Finally Understands Money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2294</cp:revision>
  <dcterms:created xsi:type="dcterms:W3CDTF">2014-02-01T13:58:07Z</dcterms:created>
  <dcterms:modified xsi:type="dcterms:W3CDTF">2014-07-06T18:15:11Z</dcterms:modified>
</cp:coreProperties>
</file>