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401" r:id="rId4"/>
    <p:sldId id="259" r:id="rId5"/>
    <p:sldId id="261" r:id="rId6"/>
    <p:sldId id="407" r:id="rId7"/>
    <p:sldId id="336" r:id="rId8"/>
    <p:sldId id="404" r:id="rId9"/>
    <p:sldId id="403" r:id="rId10"/>
    <p:sldId id="408" r:id="rId11"/>
    <p:sldId id="338" r:id="rId12"/>
    <p:sldId id="409" r:id="rId13"/>
    <p:sldId id="276" r:id="rId14"/>
    <p:sldId id="339" r:id="rId15"/>
    <p:sldId id="410" r:id="rId16"/>
    <p:sldId id="413" r:id="rId17"/>
    <p:sldId id="421" r:id="rId18"/>
    <p:sldId id="422" r:id="rId19"/>
    <p:sldId id="414" r:id="rId20"/>
    <p:sldId id="423" r:id="rId21"/>
    <p:sldId id="415" r:id="rId22"/>
    <p:sldId id="416" r:id="rId23"/>
    <p:sldId id="417" r:id="rId24"/>
    <p:sldId id="424" r:id="rId25"/>
    <p:sldId id="425" r:id="rId26"/>
    <p:sldId id="419" r:id="rId27"/>
    <p:sldId id="426" r:id="rId28"/>
    <p:sldId id="428" r:id="rId29"/>
    <p:sldId id="427" r:id="rId30"/>
    <p:sldId id="283" r:id="rId31"/>
    <p:sldId id="342" r:id="rId32"/>
    <p:sldId id="430" r:id="rId33"/>
    <p:sldId id="429" r:id="rId34"/>
    <p:sldId id="288" r:id="rId35"/>
    <p:sldId id="349" r:id="rId36"/>
    <p:sldId id="294" r:id="rId37"/>
    <p:sldId id="358" r:id="rId38"/>
    <p:sldId id="431" r:id="rId39"/>
    <p:sldId id="432" r:id="rId40"/>
    <p:sldId id="310" r:id="rId41"/>
    <p:sldId id="370" r:id="rId42"/>
    <p:sldId id="311" r:id="rId43"/>
    <p:sldId id="321" r:id="rId44"/>
    <p:sldId id="327" r:id="rId45"/>
    <p:sldId id="435" r:id="rId46"/>
    <p:sldId id="438" r:id="rId47"/>
    <p:sldId id="439" r:id="rId48"/>
    <p:sldId id="32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66FFFF"/>
    <a:srgbClr val="FFFFCC"/>
    <a:srgbClr val="99CCFF"/>
    <a:srgbClr val="FFCCFF"/>
    <a:srgbClr val="FF66FF"/>
    <a:srgbClr val="FFFFFF"/>
    <a:srgbClr val="CC66FF"/>
    <a:srgbClr val="9933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20" autoAdjust="0"/>
    <p:restoredTop sz="87382" autoAdjust="0"/>
  </p:normalViewPr>
  <p:slideViewPr>
    <p:cSldViewPr snapToGrid="0">
      <p:cViewPr varScale="1">
        <p:scale>
          <a:sx n="43" d="100"/>
          <a:sy n="43" d="100"/>
        </p:scale>
        <p:origin x="90"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74C8D-B10B-4717-9AD4-DA821D4300B9}" type="datetimeFigureOut">
              <a:rPr lang="en-US" smtClean="0"/>
              <a:t>5/25/2014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FD7E4-50E6-4859-8139-4B3D842435AC}" type="slidenum">
              <a:rPr lang="en-US" smtClean="0"/>
              <a:t>‹#›</a:t>
            </a:fld>
            <a:endParaRPr lang="en-US"/>
          </a:p>
        </p:txBody>
      </p:sp>
    </p:spTree>
    <p:extLst>
      <p:ext uri="{BB962C8B-B14F-4D97-AF65-F5344CB8AC3E}">
        <p14:creationId xmlns:p14="http://schemas.microsoft.com/office/powerpoint/2010/main" val="216800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dirty="0"/>
          </a:p>
        </p:txBody>
      </p:sp>
    </p:spTree>
    <p:extLst>
      <p:ext uri="{BB962C8B-B14F-4D97-AF65-F5344CB8AC3E}">
        <p14:creationId xmlns:p14="http://schemas.microsoft.com/office/powerpoint/2010/main" val="269684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24</a:t>
            </a:fld>
            <a:endParaRPr lang="en-US"/>
          </a:p>
        </p:txBody>
      </p:sp>
    </p:spTree>
    <p:extLst>
      <p:ext uri="{BB962C8B-B14F-4D97-AF65-F5344CB8AC3E}">
        <p14:creationId xmlns:p14="http://schemas.microsoft.com/office/powerpoint/2010/main" val="32513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25</a:t>
            </a:fld>
            <a:endParaRPr lang="en-US"/>
          </a:p>
        </p:txBody>
      </p:sp>
    </p:spTree>
    <p:extLst>
      <p:ext uri="{BB962C8B-B14F-4D97-AF65-F5344CB8AC3E}">
        <p14:creationId xmlns:p14="http://schemas.microsoft.com/office/powerpoint/2010/main" val="2736213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27</a:t>
            </a:fld>
            <a:endParaRPr lang="en-US"/>
          </a:p>
        </p:txBody>
      </p:sp>
    </p:spTree>
    <p:extLst>
      <p:ext uri="{BB962C8B-B14F-4D97-AF65-F5344CB8AC3E}">
        <p14:creationId xmlns:p14="http://schemas.microsoft.com/office/powerpoint/2010/main" val="179365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28</a:t>
            </a:fld>
            <a:endParaRPr lang="en-US"/>
          </a:p>
        </p:txBody>
      </p:sp>
    </p:spTree>
    <p:extLst>
      <p:ext uri="{BB962C8B-B14F-4D97-AF65-F5344CB8AC3E}">
        <p14:creationId xmlns:p14="http://schemas.microsoft.com/office/powerpoint/2010/main" val="3464466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31</a:t>
            </a:fld>
            <a:endParaRPr lang="en-US"/>
          </a:p>
        </p:txBody>
      </p:sp>
    </p:spTree>
    <p:extLst>
      <p:ext uri="{BB962C8B-B14F-4D97-AF65-F5344CB8AC3E}">
        <p14:creationId xmlns:p14="http://schemas.microsoft.com/office/powerpoint/2010/main" val="1164536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32</a:t>
            </a:fld>
            <a:endParaRPr lang="en-US"/>
          </a:p>
        </p:txBody>
      </p:sp>
    </p:spTree>
    <p:extLst>
      <p:ext uri="{BB962C8B-B14F-4D97-AF65-F5344CB8AC3E}">
        <p14:creationId xmlns:p14="http://schemas.microsoft.com/office/powerpoint/2010/main" val="1400591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33</a:t>
            </a:fld>
            <a:endParaRPr lang="en-US"/>
          </a:p>
        </p:txBody>
      </p:sp>
    </p:spTree>
    <p:extLst>
      <p:ext uri="{BB962C8B-B14F-4D97-AF65-F5344CB8AC3E}">
        <p14:creationId xmlns:p14="http://schemas.microsoft.com/office/powerpoint/2010/main" val="3355759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38</a:t>
            </a:fld>
            <a:endParaRPr lang="en-US"/>
          </a:p>
        </p:txBody>
      </p:sp>
    </p:spTree>
    <p:extLst>
      <p:ext uri="{BB962C8B-B14F-4D97-AF65-F5344CB8AC3E}">
        <p14:creationId xmlns:p14="http://schemas.microsoft.com/office/powerpoint/2010/main" val="2907795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41</a:t>
            </a:fld>
            <a:endParaRPr lang="en-US"/>
          </a:p>
        </p:txBody>
      </p:sp>
    </p:spTree>
    <p:extLst>
      <p:ext uri="{BB962C8B-B14F-4D97-AF65-F5344CB8AC3E}">
        <p14:creationId xmlns:p14="http://schemas.microsoft.com/office/powerpoint/2010/main" val="1842385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43</a:t>
            </a:fld>
            <a:endParaRPr lang="en-US"/>
          </a:p>
        </p:txBody>
      </p:sp>
    </p:spTree>
    <p:extLst>
      <p:ext uri="{BB962C8B-B14F-4D97-AF65-F5344CB8AC3E}">
        <p14:creationId xmlns:p14="http://schemas.microsoft.com/office/powerpoint/2010/main" val="24616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6</a:t>
            </a:fld>
            <a:endParaRPr lang="en-US"/>
          </a:p>
        </p:txBody>
      </p:sp>
    </p:spTree>
    <p:extLst>
      <p:ext uri="{BB962C8B-B14F-4D97-AF65-F5344CB8AC3E}">
        <p14:creationId xmlns:p14="http://schemas.microsoft.com/office/powerpoint/2010/main" val="307537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7</a:t>
            </a:fld>
            <a:endParaRPr lang="en-US"/>
          </a:p>
        </p:txBody>
      </p:sp>
    </p:spTree>
    <p:extLst>
      <p:ext uri="{BB962C8B-B14F-4D97-AF65-F5344CB8AC3E}">
        <p14:creationId xmlns:p14="http://schemas.microsoft.com/office/powerpoint/2010/main" val="29116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10</a:t>
            </a:fld>
            <a:endParaRPr lang="en-US"/>
          </a:p>
        </p:txBody>
      </p:sp>
    </p:spTree>
    <p:extLst>
      <p:ext uri="{BB962C8B-B14F-4D97-AF65-F5344CB8AC3E}">
        <p14:creationId xmlns:p14="http://schemas.microsoft.com/office/powerpoint/2010/main" val="95063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12</a:t>
            </a:fld>
            <a:endParaRPr lang="en-US"/>
          </a:p>
        </p:txBody>
      </p:sp>
    </p:spTree>
    <p:extLst>
      <p:ext uri="{BB962C8B-B14F-4D97-AF65-F5344CB8AC3E}">
        <p14:creationId xmlns:p14="http://schemas.microsoft.com/office/powerpoint/2010/main" val="140031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16</a:t>
            </a:fld>
            <a:endParaRPr lang="en-US"/>
          </a:p>
        </p:txBody>
      </p:sp>
    </p:spTree>
    <p:extLst>
      <p:ext uri="{BB962C8B-B14F-4D97-AF65-F5344CB8AC3E}">
        <p14:creationId xmlns:p14="http://schemas.microsoft.com/office/powerpoint/2010/main" val="392930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17</a:t>
            </a:fld>
            <a:endParaRPr lang="en-US"/>
          </a:p>
        </p:txBody>
      </p:sp>
    </p:spTree>
    <p:extLst>
      <p:ext uri="{BB962C8B-B14F-4D97-AF65-F5344CB8AC3E}">
        <p14:creationId xmlns:p14="http://schemas.microsoft.com/office/powerpoint/2010/main" val="2958775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18</a:t>
            </a:fld>
            <a:endParaRPr lang="en-US"/>
          </a:p>
        </p:txBody>
      </p:sp>
    </p:spTree>
    <p:extLst>
      <p:ext uri="{BB962C8B-B14F-4D97-AF65-F5344CB8AC3E}">
        <p14:creationId xmlns:p14="http://schemas.microsoft.com/office/powerpoint/2010/main" val="297768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23</a:t>
            </a:fld>
            <a:endParaRPr lang="en-US"/>
          </a:p>
        </p:txBody>
      </p:sp>
    </p:spTree>
    <p:extLst>
      <p:ext uri="{BB962C8B-B14F-4D97-AF65-F5344CB8AC3E}">
        <p14:creationId xmlns:p14="http://schemas.microsoft.com/office/powerpoint/2010/main" val="42448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5/25/2014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61887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5/25/2014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1254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5/25/2014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95153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5/25/2014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6622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CCBCF-0870-4170-99C4-802D365349A4}" type="datetimeFigureOut">
              <a:rPr lang="en-US" smtClean="0"/>
              <a:t>5/25/2014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2736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CCBCF-0870-4170-99C4-802D365349A4}" type="datetimeFigureOut">
              <a:rPr lang="en-US" smtClean="0"/>
              <a:t>5/25/2014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51566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CCBCF-0870-4170-99C4-802D365349A4}" type="datetimeFigureOut">
              <a:rPr lang="en-US" smtClean="0"/>
              <a:t>5/25/2014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37024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CCBCF-0870-4170-99C4-802D365349A4}" type="datetimeFigureOut">
              <a:rPr lang="en-US" smtClean="0"/>
              <a:t>5/25/2014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63645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CCBCF-0870-4170-99C4-802D365349A4}" type="datetimeFigureOut">
              <a:rPr lang="en-US" smtClean="0"/>
              <a:t>5/25/2014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00974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5/25/2014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8314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5/25/2014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1653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CCBCF-0870-4170-99C4-802D365349A4}" type="datetimeFigureOut">
              <a:rPr lang="en-US" smtClean="0"/>
              <a:t>5/25/2014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CA10B-E2C3-4B40-B29D-7E4893DFB566}" type="slidenum">
              <a:rPr lang="en-US" smtClean="0"/>
              <a:t>‹#›</a:t>
            </a:fld>
            <a:endParaRPr lang="en-US"/>
          </a:p>
        </p:txBody>
      </p:sp>
    </p:spTree>
    <p:extLst>
      <p:ext uri="{BB962C8B-B14F-4D97-AF65-F5344CB8AC3E}">
        <p14:creationId xmlns:p14="http://schemas.microsoft.com/office/powerpoint/2010/main" val="480012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jpeg"/></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yamaguchy.com/library/duncan/charter_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69908"/>
            <a:ext cx="12192000" cy="858891"/>
          </a:xfrm>
          <a:solidFill>
            <a:srgbClr val="FFFFCC"/>
          </a:solidFill>
        </p:spPr>
        <p:txBody>
          <a:bodyPr>
            <a:normAutofit fontScale="92500" lnSpcReduction="10000"/>
          </a:bodyPr>
          <a:lstStyle/>
          <a:p>
            <a:r>
              <a:rPr lang="en-US" sz="2800" b="1" dirty="0" smtClean="0"/>
              <a:t>CHAPTER 13 – PART </a:t>
            </a:r>
            <a:r>
              <a:rPr lang="en-US" sz="2800" b="1" dirty="0" smtClean="0"/>
              <a:t>2</a:t>
            </a:r>
            <a:endParaRPr lang="en-US" sz="2800" b="1" dirty="0" smtClean="0"/>
          </a:p>
          <a:p>
            <a:r>
              <a:rPr lang="en-US" sz="2800" b="1" dirty="0" smtClean="0"/>
              <a:t>THE USURY DEBATE CONTINUES</a:t>
            </a:r>
            <a:endParaRPr lang="en-US" sz="2800" b="1" dirty="0"/>
          </a:p>
        </p:txBody>
      </p:sp>
      <p:sp>
        <p:nvSpPr>
          <p:cNvPr id="4" name="Title 3"/>
          <p:cNvSpPr>
            <a:spLocks noGrp="1"/>
          </p:cNvSpPr>
          <p:nvPr>
            <p:ph type="ctrTitle"/>
          </p:nvPr>
        </p:nvSpPr>
        <p:spPr>
          <a:xfrm>
            <a:off x="0" y="9013"/>
            <a:ext cx="12192000" cy="969908"/>
          </a:xfrm>
          <a:solidFill>
            <a:srgbClr val="FFFF00"/>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4900" b="1" dirty="0" smtClean="0"/>
              <a:t>The </a:t>
            </a:r>
            <a:r>
              <a:rPr lang="en-US" sz="4900" b="1" dirty="0"/>
              <a:t>Lost Science of Money</a:t>
            </a:r>
            <a:br>
              <a:rPr lang="en-US" sz="4900" b="1" dirty="0"/>
            </a:br>
            <a:r>
              <a:rPr lang="en-US" sz="4900" dirty="0"/>
              <a:t>		</a:t>
            </a:r>
            <a:endParaRPr lang="en-US" dirty="0"/>
          </a:p>
        </p:txBody>
      </p:sp>
      <p:pic>
        <p:nvPicPr>
          <p:cNvPr id="7" name="Picture 2" descr="http://www.cicero.de/sites/default/files/karl_marx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029558"/>
            <a:ext cx="3833000" cy="2828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athertheo.files.wordpress.com/2011/02/adam-smi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6320" y="3781586"/>
            <a:ext cx="2181762" cy="30878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9009716" y="3470771"/>
            <a:ext cx="26949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smtClean="0">
                <a:ln>
                  <a:noFill/>
                </a:ln>
                <a:solidFill>
                  <a:schemeClr val="tx1"/>
                </a:solidFill>
                <a:effectLst/>
                <a:latin typeface="Arial" panose="020B0604020202020204" pitchFamily="34" charset="0"/>
              </a:rPr>
              <a:t>Adam Smith (1723 – 1790) </a:t>
            </a:r>
          </a:p>
        </p:txBody>
      </p:sp>
      <p:sp>
        <p:nvSpPr>
          <p:cNvPr id="9" name="Rectangle 6"/>
          <p:cNvSpPr>
            <a:spLocks noChangeArrowheads="1"/>
          </p:cNvSpPr>
          <p:nvPr/>
        </p:nvSpPr>
        <p:spPr bwMode="auto">
          <a:xfrm>
            <a:off x="365509" y="3412254"/>
            <a:ext cx="3724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smtClean="0">
                <a:ln>
                  <a:noFill/>
                </a:ln>
                <a:solidFill>
                  <a:schemeClr val="tx1"/>
                </a:solidFill>
                <a:effectLst/>
                <a:latin typeface="Arial" panose="020B0604020202020204" pitchFamily="34" charset="0"/>
              </a:rPr>
              <a:t>Karl Heinrich Marx </a:t>
            </a:r>
            <a:r>
              <a:rPr kumimoji="0" lang="en-US" altLang="en-US" sz="1800" b="0" i="0" u="none" strike="noStrike" cap="none" normalizeH="0" baseline="0" dirty="0" smtClean="0">
                <a:ln>
                  <a:noFill/>
                </a:ln>
                <a:solidFill>
                  <a:schemeClr val="tx1"/>
                </a:solidFill>
                <a:effectLst/>
                <a:latin typeface="Arial" panose="020B0604020202020204" pitchFamily="34" charset="0"/>
              </a:rPr>
              <a:t>(1818 –1883) </a:t>
            </a:r>
          </a:p>
        </p:txBody>
      </p:sp>
      <p:sp>
        <p:nvSpPr>
          <p:cNvPr id="10" name="TextBox 9"/>
          <p:cNvSpPr txBox="1"/>
          <p:nvPr/>
        </p:nvSpPr>
        <p:spPr>
          <a:xfrm>
            <a:off x="1933642" y="2240995"/>
            <a:ext cx="4162358" cy="523220"/>
          </a:xfrm>
          <a:prstGeom prst="rect">
            <a:avLst/>
          </a:prstGeom>
          <a:solidFill>
            <a:schemeClr val="accent2">
              <a:lumMod val="60000"/>
              <a:lumOff val="40000"/>
            </a:schemeClr>
          </a:solidFill>
        </p:spPr>
        <p:txBody>
          <a:bodyPr wrap="none" rtlCol="0">
            <a:spAutoFit/>
          </a:bodyPr>
          <a:lstStyle/>
          <a:p>
            <a:pPr algn="ctr"/>
            <a:r>
              <a:rPr lang="en-US" sz="2800" b="1" dirty="0" smtClean="0"/>
              <a:t>MARXISM   +   CAPITALISM</a:t>
            </a:r>
          </a:p>
        </p:txBody>
      </p:sp>
      <p:sp>
        <p:nvSpPr>
          <p:cNvPr id="11" name="TextBox 10"/>
          <p:cNvSpPr txBox="1"/>
          <p:nvPr/>
        </p:nvSpPr>
        <p:spPr>
          <a:xfrm>
            <a:off x="6096000" y="2240995"/>
            <a:ext cx="2975943" cy="523220"/>
          </a:xfrm>
          <a:prstGeom prst="rect">
            <a:avLst/>
          </a:prstGeom>
          <a:solidFill>
            <a:schemeClr val="accent2">
              <a:lumMod val="60000"/>
              <a:lumOff val="40000"/>
            </a:schemeClr>
          </a:solidFill>
        </p:spPr>
        <p:txBody>
          <a:bodyPr wrap="none" rtlCol="0">
            <a:spAutoFit/>
          </a:bodyPr>
          <a:lstStyle/>
          <a:p>
            <a:pPr algn="ctr"/>
            <a:r>
              <a:rPr lang="en-US" sz="2800" b="1" dirty="0" smtClean="0"/>
              <a:t> +  MONEY POWER</a:t>
            </a:r>
          </a:p>
        </p:txBody>
      </p:sp>
      <p:pic>
        <p:nvPicPr>
          <p:cNvPr id="4098" name="Picture 2" descr="The Bank of Eng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9605" y="4029559"/>
            <a:ext cx="4982338" cy="25498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39880" y="3952337"/>
            <a:ext cx="2488182" cy="646331"/>
          </a:xfrm>
          <a:prstGeom prst="rect">
            <a:avLst/>
          </a:prstGeom>
          <a:noFill/>
        </p:spPr>
        <p:txBody>
          <a:bodyPr wrap="none" rtlCol="0">
            <a:spAutoFit/>
          </a:bodyPr>
          <a:lstStyle/>
          <a:p>
            <a:r>
              <a:rPr lang="en-US" sz="3600" dirty="0" smtClean="0"/>
              <a:t>“THE BANK”</a:t>
            </a:r>
            <a:endParaRPr lang="en-US" sz="3600" dirty="0"/>
          </a:p>
        </p:txBody>
      </p:sp>
    </p:spTree>
    <p:extLst>
      <p:ext uri="{BB962C8B-B14F-4D97-AF65-F5344CB8AC3E}">
        <p14:creationId xmlns:p14="http://schemas.microsoft.com/office/powerpoint/2010/main" val="4283195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accel="40000" fill="hold" grpId="0" nodeType="clickEffect" p14:presetBounceEnd="79000">
                                      <p:stCondLst>
                                        <p:cond delay="100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14:bounceEnd="79000">
                                          <p:cBhvr additive="base">
                                            <p:cTn id="7" dur="3000" fill="hold"/>
                                            <p:tgtEl>
                                              <p:spTgt spid="11"/>
                                            </p:tgtEl>
                                            <p:attrNameLst>
                                              <p:attrName>ppt_x</p:attrName>
                                            </p:attrNameLst>
                                          </p:cBhvr>
                                          <p:tavLst>
                                            <p:tav tm="0">
                                              <p:val>
                                                <p:strVal val="1+#ppt_w/2"/>
                                              </p:val>
                                            </p:tav>
                                            <p:tav tm="100000">
                                              <p:val>
                                                <p:strVal val="#ppt_x"/>
                                              </p:val>
                                            </p:tav>
                                          </p:tavLst>
                                        </p:anim>
                                        <p:anim calcmode="lin" valueType="num" p14:bounceEnd="79000">
                                          <p:cBhvr additive="base">
                                            <p:cTn id="8" dur="3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4900"/>
                                </p:stCondLst>
                                <p:childTnLst>
                                  <p:par>
                                    <p:cTn id="10" presetID="2" presetClass="entr" presetSubtype="4"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3000" fill="hold"/>
                                            <p:tgtEl>
                                              <p:spTgt spid="4098"/>
                                            </p:tgtEl>
                                            <p:attrNameLst>
                                              <p:attrName>ppt_x</p:attrName>
                                            </p:attrNameLst>
                                          </p:cBhvr>
                                          <p:tavLst>
                                            <p:tav tm="0">
                                              <p:val>
                                                <p:strVal val="#ppt_x"/>
                                              </p:val>
                                            </p:tav>
                                            <p:tav tm="100000">
                                              <p:val>
                                                <p:strVal val="#ppt_x"/>
                                              </p:val>
                                            </p:tav>
                                          </p:tavLst>
                                        </p:anim>
                                        <p:anim calcmode="lin" valueType="num">
                                          <p:cBhvr additive="base">
                                            <p:cTn id="13" dur="3000" fill="hold"/>
                                            <p:tgtEl>
                                              <p:spTgt spid="4098"/>
                                            </p:tgtEl>
                                            <p:attrNameLst>
                                              <p:attrName>ppt_y</p:attrName>
                                            </p:attrNameLst>
                                          </p:cBhvr>
                                          <p:tavLst>
                                            <p:tav tm="0">
                                              <p:val>
                                                <p:strVal val="1+#ppt_h/2"/>
                                              </p:val>
                                            </p:tav>
                                            <p:tav tm="100000">
                                              <p:val>
                                                <p:strVal val="#ppt_y"/>
                                              </p:val>
                                            </p:tav>
                                          </p:tavLst>
                                        </p:anim>
                                      </p:childTnLst>
                                    </p:cTn>
                                  </p:par>
                                </p:childTnLst>
                              </p:cTn>
                            </p:par>
                            <p:par>
                              <p:cTn id="14" fill="hold">
                                <p:stCondLst>
                                  <p:cond delay="79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3000" fill="hold"/>
                                            <p:tgtEl>
                                              <p:spTgt spid="5"/>
                                            </p:tgtEl>
                                            <p:attrNameLst>
                                              <p:attrName>ppt_x</p:attrName>
                                            </p:attrNameLst>
                                          </p:cBhvr>
                                          <p:tavLst>
                                            <p:tav tm="0">
                                              <p:val>
                                                <p:strVal val="#ppt_x"/>
                                              </p:val>
                                            </p:tav>
                                            <p:tav tm="100000">
                                              <p:val>
                                                <p:strVal val="#ppt_x"/>
                                              </p:val>
                                            </p:tav>
                                          </p:tavLst>
                                        </p:anim>
                                        <p:anim calcmode="lin" valueType="num">
                                          <p:cBhvr additive="base">
                                            <p:cTn id="1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accel="40000" fill="hold" grpId="0" nodeType="clickEffect">
                                      <p:stCondLst>
                                        <p:cond delay="100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1+#ppt_w/2"/>
                                              </p:val>
                                            </p:tav>
                                            <p:tav tm="100000">
                                              <p:val>
                                                <p:strVal val="#ppt_x"/>
                                              </p:val>
                                            </p:tav>
                                          </p:tavLst>
                                        </p:anim>
                                        <p:anim calcmode="lin" valueType="num">
                                          <p:cBhvr additive="base">
                                            <p:cTn id="8" dur="3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4900"/>
                                </p:stCondLst>
                                <p:childTnLst>
                                  <p:par>
                                    <p:cTn id="10" presetID="2" presetClass="entr" presetSubtype="4"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3000" fill="hold"/>
                                            <p:tgtEl>
                                              <p:spTgt spid="4098"/>
                                            </p:tgtEl>
                                            <p:attrNameLst>
                                              <p:attrName>ppt_x</p:attrName>
                                            </p:attrNameLst>
                                          </p:cBhvr>
                                          <p:tavLst>
                                            <p:tav tm="0">
                                              <p:val>
                                                <p:strVal val="#ppt_x"/>
                                              </p:val>
                                            </p:tav>
                                            <p:tav tm="100000">
                                              <p:val>
                                                <p:strVal val="#ppt_x"/>
                                              </p:val>
                                            </p:tav>
                                          </p:tavLst>
                                        </p:anim>
                                        <p:anim calcmode="lin" valueType="num">
                                          <p:cBhvr additive="base">
                                            <p:cTn id="13" dur="3000" fill="hold"/>
                                            <p:tgtEl>
                                              <p:spTgt spid="4098"/>
                                            </p:tgtEl>
                                            <p:attrNameLst>
                                              <p:attrName>ppt_y</p:attrName>
                                            </p:attrNameLst>
                                          </p:cBhvr>
                                          <p:tavLst>
                                            <p:tav tm="0">
                                              <p:val>
                                                <p:strVal val="1+#ppt_h/2"/>
                                              </p:val>
                                            </p:tav>
                                            <p:tav tm="100000">
                                              <p:val>
                                                <p:strVal val="#ppt_y"/>
                                              </p:val>
                                            </p:tav>
                                          </p:tavLst>
                                        </p:anim>
                                      </p:childTnLst>
                                    </p:cTn>
                                  </p:par>
                                </p:childTnLst>
                              </p:cTn>
                            </p:par>
                            <p:par>
                              <p:cTn id="14" fill="hold">
                                <p:stCondLst>
                                  <p:cond delay="79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3000" fill="hold"/>
                                            <p:tgtEl>
                                              <p:spTgt spid="5"/>
                                            </p:tgtEl>
                                            <p:attrNameLst>
                                              <p:attrName>ppt_x</p:attrName>
                                            </p:attrNameLst>
                                          </p:cBhvr>
                                          <p:tavLst>
                                            <p:tav tm="0">
                                              <p:val>
                                                <p:strVal val="#ppt_x"/>
                                              </p:val>
                                            </p:tav>
                                            <p:tav tm="100000">
                                              <p:val>
                                                <p:strVal val="#ppt_x"/>
                                              </p:val>
                                            </p:tav>
                                          </p:tavLst>
                                        </p:anim>
                                        <p:anim calcmode="lin" valueType="num">
                                          <p:cBhvr additive="base">
                                            <p:cTn id="1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The Monetary Reforms of 1844</a:t>
            </a:r>
          </a:p>
        </p:txBody>
      </p:sp>
      <p:sp>
        <p:nvSpPr>
          <p:cNvPr id="3" name="Content Placeholder 2"/>
          <p:cNvSpPr>
            <a:spLocks noGrp="1"/>
          </p:cNvSpPr>
          <p:nvPr>
            <p:ph idx="1"/>
          </p:nvPr>
        </p:nvSpPr>
        <p:spPr>
          <a:xfrm>
            <a:off x="687735" y="678750"/>
            <a:ext cx="10816525" cy="1150050"/>
          </a:xfrm>
          <a:solidFill>
            <a:srgbClr val="FFFF99"/>
          </a:solidFill>
        </p:spPr>
        <p:txBody>
          <a:bodyPr>
            <a:normAutofit/>
          </a:bodyPr>
          <a:lstStyle/>
          <a:p>
            <a:pPr marL="0" indent="0" algn="ctr">
              <a:buNone/>
            </a:pPr>
            <a:r>
              <a:rPr lang="en-US" dirty="0" smtClean="0"/>
              <a:t>The Bank Charter Act of 1844 ignored the role of bank deposits as money.</a:t>
            </a:r>
          </a:p>
          <a:p>
            <a:pPr marL="0" indent="0" algn="ctr">
              <a:buNone/>
            </a:pPr>
            <a:r>
              <a:rPr lang="en-US" dirty="0" smtClean="0"/>
              <a:t>Only private Bank Notes were regulated.</a:t>
            </a:r>
            <a:endParaRPr lang="en-US" dirty="0"/>
          </a:p>
        </p:txBody>
      </p:sp>
      <p:sp>
        <p:nvSpPr>
          <p:cNvPr id="5" name="TextBox 4"/>
          <p:cNvSpPr txBox="1"/>
          <p:nvPr/>
        </p:nvSpPr>
        <p:spPr>
          <a:xfrm>
            <a:off x="2098080" y="2066804"/>
            <a:ext cx="9012917" cy="2554545"/>
          </a:xfrm>
          <a:prstGeom prst="rect">
            <a:avLst/>
          </a:prstGeom>
          <a:solidFill>
            <a:srgbClr val="66FFFF"/>
          </a:solidFill>
        </p:spPr>
        <p:txBody>
          <a:bodyPr wrap="none" rtlCol="0">
            <a:spAutoFit/>
          </a:bodyPr>
          <a:lstStyle/>
          <a:p>
            <a:r>
              <a:rPr lang="en-US" sz="2000" dirty="0" smtClean="0"/>
              <a:t>‘The banks got round the Act by issuing </a:t>
            </a:r>
            <a:r>
              <a:rPr lang="en-US" sz="2000" dirty="0" err="1" smtClean="0"/>
              <a:t>cheque</a:t>
            </a:r>
            <a:r>
              <a:rPr lang="en-US" sz="2000" dirty="0" smtClean="0"/>
              <a:t>-money instead of note-money.</a:t>
            </a:r>
          </a:p>
          <a:p>
            <a:endParaRPr lang="en-US" sz="2000" dirty="0"/>
          </a:p>
          <a:p>
            <a:r>
              <a:rPr lang="en-US" sz="2000" dirty="0" smtClean="0"/>
              <a:t>Where previously they had printed a note and lent it out as money to their client,</a:t>
            </a:r>
          </a:p>
          <a:p>
            <a:r>
              <a:rPr lang="en-US" sz="2000" dirty="0" smtClean="0"/>
              <a:t>now instead they made a book-entry, gave him a </a:t>
            </a:r>
            <a:r>
              <a:rPr lang="en-US" sz="2000" dirty="0" err="1" smtClean="0"/>
              <a:t>cheque</a:t>
            </a:r>
            <a:r>
              <a:rPr lang="en-US" sz="2000" dirty="0" smtClean="0"/>
              <a:t>-book and authority to write</a:t>
            </a:r>
          </a:p>
          <a:p>
            <a:r>
              <a:rPr lang="en-US" sz="2000" dirty="0" err="1" smtClean="0"/>
              <a:t>cheques</a:t>
            </a:r>
            <a:r>
              <a:rPr lang="en-US" sz="2000" dirty="0" smtClean="0"/>
              <a:t> to those with whom he did business up to the amount of the book-entry.</a:t>
            </a:r>
          </a:p>
          <a:p>
            <a:endParaRPr lang="en-US" sz="2000" dirty="0"/>
          </a:p>
          <a:p>
            <a:r>
              <a:rPr lang="en-US" sz="2000" dirty="0" smtClean="0"/>
              <a:t>The Act entrenched the private issuance of money more firmly.’</a:t>
            </a:r>
          </a:p>
          <a:p>
            <a:r>
              <a:rPr lang="en-US" sz="2000" dirty="0"/>
              <a:t> </a:t>
            </a:r>
            <a:r>
              <a:rPr lang="en-US" sz="2000" dirty="0" smtClean="0"/>
              <a:t>                                                              Christopher Hollis, </a:t>
            </a:r>
            <a:r>
              <a:rPr lang="en-US" sz="2000" i="1" dirty="0" smtClean="0"/>
              <a:t>Two Nations, </a:t>
            </a:r>
            <a:r>
              <a:rPr lang="en-US" sz="2000" dirty="0" smtClean="0"/>
              <a:t>p. 111</a:t>
            </a:r>
            <a:endParaRPr lang="en-US" sz="2000" dirty="0"/>
          </a:p>
        </p:txBody>
      </p:sp>
      <p:sp>
        <p:nvSpPr>
          <p:cNvPr id="6" name="TextBox 5"/>
          <p:cNvSpPr txBox="1"/>
          <p:nvPr/>
        </p:nvSpPr>
        <p:spPr>
          <a:xfrm>
            <a:off x="4995920" y="5021451"/>
            <a:ext cx="2200154" cy="369332"/>
          </a:xfrm>
          <a:prstGeom prst="rect">
            <a:avLst/>
          </a:prstGeom>
          <a:solidFill>
            <a:srgbClr val="FFFF99"/>
          </a:solidFill>
        </p:spPr>
        <p:txBody>
          <a:bodyPr wrap="none" rtlCol="0">
            <a:spAutoFit/>
          </a:bodyPr>
          <a:lstStyle/>
          <a:p>
            <a:r>
              <a:rPr lang="en-US" dirty="0" smtClean="0"/>
              <a:t>PRIVATE BANK NOTES</a:t>
            </a:r>
            <a:endParaRPr lang="en-US" dirty="0"/>
          </a:p>
        </p:txBody>
      </p:sp>
      <p:sp>
        <p:nvSpPr>
          <p:cNvPr id="8" name="TextBox 7"/>
          <p:cNvSpPr txBox="1"/>
          <p:nvPr/>
        </p:nvSpPr>
        <p:spPr>
          <a:xfrm>
            <a:off x="8322589" y="5021451"/>
            <a:ext cx="1090811" cy="369332"/>
          </a:xfrm>
          <a:prstGeom prst="rect">
            <a:avLst/>
          </a:prstGeom>
          <a:solidFill>
            <a:srgbClr val="FFFF99"/>
          </a:solidFill>
        </p:spPr>
        <p:txBody>
          <a:bodyPr wrap="none" rtlCol="0">
            <a:spAutoFit/>
          </a:bodyPr>
          <a:lstStyle/>
          <a:p>
            <a:r>
              <a:rPr lang="en-US" dirty="0" smtClean="0"/>
              <a:t>DEPOSITS</a:t>
            </a:r>
            <a:endParaRPr lang="en-US" dirty="0"/>
          </a:p>
        </p:txBody>
      </p:sp>
      <p:sp>
        <p:nvSpPr>
          <p:cNvPr id="9" name="TextBox 8"/>
          <p:cNvSpPr txBox="1"/>
          <p:nvPr/>
        </p:nvSpPr>
        <p:spPr>
          <a:xfrm>
            <a:off x="3460242" y="5021451"/>
            <a:ext cx="664669" cy="369332"/>
          </a:xfrm>
          <a:prstGeom prst="rect">
            <a:avLst/>
          </a:prstGeom>
          <a:solidFill>
            <a:srgbClr val="FFFF99"/>
          </a:solidFill>
        </p:spPr>
        <p:txBody>
          <a:bodyPr wrap="none" rtlCol="0">
            <a:spAutoFit/>
          </a:bodyPr>
          <a:lstStyle/>
          <a:p>
            <a:r>
              <a:rPr lang="en-US" dirty="0" smtClean="0"/>
              <a:t>YEAR</a:t>
            </a:r>
            <a:endParaRPr lang="en-US" dirty="0"/>
          </a:p>
        </p:txBody>
      </p:sp>
      <p:sp>
        <p:nvSpPr>
          <p:cNvPr id="10" name="TextBox 9"/>
          <p:cNvSpPr txBox="1"/>
          <p:nvPr/>
        </p:nvSpPr>
        <p:spPr>
          <a:xfrm>
            <a:off x="2543971" y="5390783"/>
            <a:ext cx="8121134" cy="923330"/>
          </a:xfrm>
          <a:prstGeom prst="rect">
            <a:avLst/>
          </a:prstGeom>
          <a:solidFill>
            <a:srgbClr val="FFFF99"/>
          </a:solidFill>
        </p:spPr>
        <p:txBody>
          <a:bodyPr wrap="none" rtlCol="0">
            <a:spAutoFit/>
          </a:bodyPr>
          <a:lstStyle/>
          <a:p>
            <a:r>
              <a:rPr lang="en-US" dirty="0"/>
              <a:t>                   1844                             11 </a:t>
            </a:r>
            <a:r>
              <a:rPr lang="en-US" dirty="0" smtClean="0"/>
              <a:t>     MILLION </a:t>
            </a:r>
            <a:r>
              <a:rPr lang="en-US" dirty="0"/>
              <a:t>£                       50 MILLION </a:t>
            </a:r>
            <a:r>
              <a:rPr lang="en-US" dirty="0" smtClean="0"/>
              <a:t>£</a:t>
            </a:r>
          </a:p>
          <a:p>
            <a:r>
              <a:rPr lang="en-US" dirty="0"/>
              <a:t>                   1846                               7.75 MILLION £                       55 MILLION </a:t>
            </a:r>
            <a:r>
              <a:rPr lang="en-US" dirty="0" smtClean="0"/>
              <a:t>£</a:t>
            </a:r>
          </a:p>
          <a:p>
            <a:r>
              <a:rPr lang="en-US" dirty="0"/>
              <a:t> </a:t>
            </a:r>
            <a:r>
              <a:rPr lang="en-US" dirty="0" smtClean="0"/>
              <a:t>                  </a:t>
            </a:r>
            <a:r>
              <a:rPr lang="en-US" dirty="0"/>
              <a:t>1928                               0       MILLION </a:t>
            </a:r>
            <a:r>
              <a:rPr lang="en-US" dirty="0" smtClean="0"/>
              <a:t>£                 </a:t>
            </a:r>
            <a:r>
              <a:rPr lang="en-US" dirty="0"/>
              <a:t>2,231 </a:t>
            </a:r>
            <a:r>
              <a:rPr lang="en-US" dirty="0" smtClean="0"/>
              <a:t>MILLION £                 </a:t>
            </a:r>
            <a:endParaRPr lang="en-US" dirty="0"/>
          </a:p>
        </p:txBody>
      </p:sp>
    </p:spTree>
    <p:extLst>
      <p:ext uri="{BB962C8B-B14F-4D97-AF65-F5344CB8AC3E}">
        <p14:creationId xmlns:p14="http://schemas.microsoft.com/office/powerpoint/2010/main" val="2516792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smtClean="0"/>
              <a:t>PART 2</a:t>
            </a:r>
            <a:endParaRPr lang="en-US" sz="2800" b="1" dirty="0"/>
          </a:p>
        </p:txBody>
      </p:sp>
      <p:sp>
        <p:nvSpPr>
          <p:cNvPr id="5" name="Content Placeholder 4"/>
          <p:cNvSpPr>
            <a:spLocks noGrp="1"/>
          </p:cNvSpPr>
          <p:nvPr>
            <p:ph idx="1"/>
          </p:nvPr>
        </p:nvSpPr>
        <p:spPr>
          <a:xfrm>
            <a:off x="3456122" y="1131377"/>
            <a:ext cx="6199322" cy="5541532"/>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3600" dirty="0" smtClean="0"/>
              <a:t>Thesis</a:t>
            </a:r>
            <a:r>
              <a:rPr lang="en-US" sz="3600" dirty="0"/>
              <a:t>, Antithesis and Synthesis</a:t>
            </a:r>
          </a:p>
          <a:p>
            <a:pPr marL="0" indent="0">
              <a:buNone/>
            </a:pPr>
            <a:endParaRPr lang="en-US" dirty="0"/>
          </a:p>
        </p:txBody>
      </p:sp>
    </p:spTree>
    <p:extLst>
      <p:ext uri="{BB962C8B-B14F-4D97-AF65-F5344CB8AC3E}">
        <p14:creationId xmlns:p14="http://schemas.microsoft.com/office/powerpoint/2010/main" val="1545869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a:t>Thesis, Antithesis and Synthesis</a:t>
            </a:r>
          </a:p>
        </p:txBody>
      </p:sp>
      <p:sp>
        <p:nvSpPr>
          <p:cNvPr id="5" name="Content Placeholder 4"/>
          <p:cNvSpPr>
            <a:spLocks noGrp="1"/>
          </p:cNvSpPr>
          <p:nvPr>
            <p:ph idx="1"/>
          </p:nvPr>
        </p:nvSpPr>
        <p:spPr>
          <a:xfrm>
            <a:off x="0" y="712923"/>
            <a:ext cx="12191997" cy="2169762"/>
          </a:xfrm>
          <a:solidFill>
            <a:srgbClr val="FFFF99"/>
          </a:solidFill>
        </p:spPr>
        <p:txBody>
          <a:bodyPr>
            <a:normAutofit fontScale="92500" lnSpcReduction="20000"/>
          </a:bodyPr>
          <a:lstStyle/>
          <a:p>
            <a:pPr marL="0" indent="0" algn="ctr">
              <a:buNone/>
            </a:pPr>
            <a:r>
              <a:rPr lang="en-US" dirty="0" smtClean="0"/>
              <a:t>The note issuing power of the Bank had been curtailed.</a:t>
            </a:r>
          </a:p>
          <a:p>
            <a:pPr marL="0" indent="0" algn="ctr">
              <a:buNone/>
            </a:pPr>
            <a:r>
              <a:rPr lang="en-US" dirty="0" smtClean="0"/>
              <a:t>The deposit creation power had not been identified and was still active.</a:t>
            </a:r>
          </a:p>
          <a:p>
            <a:pPr marL="0" indent="0" algn="ctr">
              <a:buNone/>
            </a:pPr>
            <a:r>
              <a:rPr lang="en-US" dirty="0" smtClean="0"/>
              <a:t>How to keep the bank’s power active but safely hidden?</a:t>
            </a:r>
          </a:p>
          <a:p>
            <a:pPr marL="0" indent="0" algn="ctr">
              <a:buNone/>
            </a:pPr>
            <a:r>
              <a:rPr lang="en-US" dirty="0" smtClean="0"/>
              <a:t>  </a:t>
            </a:r>
          </a:p>
          <a:p>
            <a:pPr marL="0" indent="0" algn="ctr">
              <a:buNone/>
            </a:pPr>
            <a:r>
              <a:rPr lang="en-US" dirty="0" smtClean="0"/>
              <a:t>Control the public with a debate between a false THESIS and a false ANTI-THESIS.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2052" name="Picture 4" descr="http://www.cardcow.com/images/set280/card00592_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8" y="2993531"/>
            <a:ext cx="5715000"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309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algn="ctr"/>
            <a:r>
              <a:rPr lang="en-US" sz="2800" dirty="0" smtClean="0"/>
              <a:t>PART 3</a:t>
            </a:r>
            <a:endParaRPr lang="en-US" sz="2800"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Rectangle 3"/>
          <p:cNvSpPr/>
          <p:nvPr/>
        </p:nvSpPr>
        <p:spPr>
          <a:xfrm>
            <a:off x="3290325" y="2732890"/>
            <a:ext cx="5611344" cy="646331"/>
          </a:xfrm>
          <a:prstGeom prst="rect">
            <a:avLst/>
          </a:prstGeom>
        </p:spPr>
        <p:txBody>
          <a:bodyPr wrap="none">
            <a:spAutoFit/>
          </a:bodyPr>
          <a:lstStyle/>
          <a:p>
            <a:r>
              <a:rPr lang="en-US" sz="3600" dirty="0"/>
              <a:t>Marx and Anti-Thesis Appear</a:t>
            </a:r>
          </a:p>
        </p:txBody>
      </p:sp>
    </p:spTree>
    <p:extLst>
      <p:ext uri="{BB962C8B-B14F-4D97-AF65-F5344CB8AC3E}">
        <p14:creationId xmlns:p14="http://schemas.microsoft.com/office/powerpoint/2010/main" val="2964423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algn="ctr"/>
            <a:r>
              <a:rPr lang="en-US" sz="2400" b="1" dirty="0"/>
              <a:t>Marx and Anti-Thesis Appear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47" y="2782102"/>
            <a:ext cx="11546237" cy="4075898"/>
          </a:xfrm>
          <a:prstGeom prst="rect">
            <a:avLst/>
          </a:prstGeom>
        </p:spPr>
      </p:pic>
      <p:pic>
        <p:nvPicPr>
          <p:cNvPr id="3074" name="Picture 2" descr="http://jspivey.wikispaces.com/file/view/communist_manifesto_-_cover_picture.jpg/31969029/communist_manifesto_-_cover_pictur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81000"/>
            <a:ext cx="2774197" cy="41241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53546" y="889054"/>
            <a:ext cx="4885953" cy="1200329"/>
          </a:xfrm>
          <a:prstGeom prst="rect">
            <a:avLst/>
          </a:prstGeom>
          <a:solidFill>
            <a:srgbClr val="FF9966"/>
          </a:solidFill>
        </p:spPr>
        <p:txBody>
          <a:bodyPr wrap="none" rtlCol="0">
            <a:spAutoFit/>
          </a:bodyPr>
          <a:lstStyle/>
          <a:p>
            <a:r>
              <a:rPr lang="en-US" sz="2400" b="1" dirty="0" smtClean="0"/>
              <a:t>1848, THE COMMUNIST MANIFESTO:</a:t>
            </a:r>
          </a:p>
          <a:p>
            <a:endParaRPr lang="en-US" sz="2400" b="1" dirty="0"/>
          </a:p>
          <a:p>
            <a:r>
              <a:rPr lang="en-US" sz="2400" b="1" dirty="0" smtClean="0"/>
              <a:t>PERCEIVED THREAT?    REAL THREAT?</a:t>
            </a:r>
            <a:endParaRPr lang="en-US" sz="2400" b="1" dirty="0"/>
          </a:p>
        </p:txBody>
      </p:sp>
    </p:spTree>
    <p:extLst>
      <p:ext uri="{BB962C8B-B14F-4D97-AF65-F5344CB8AC3E}">
        <p14:creationId xmlns:p14="http://schemas.microsoft.com/office/powerpoint/2010/main" val="2481150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656417"/>
          </a:xfrm>
          <a:solidFill>
            <a:srgbClr val="FFCC66"/>
          </a:solidFill>
        </p:spPr>
        <p:txBody>
          <a:bodyPr>
            <a:normAutofit fontScale="90000"/>
          </a:bodyPr>
          <a:lstStyle/>
          <a:p>
            <a:pPr lvl="1" algn="ctr" rtl="0">
              <a:lnSpc>
                <a:spcPct val="90000"/>
              </a:lnSpc>
              <a:spcBef>
                <a:spcPct val="0"/>
              </a:spcBef>
            </a:pPr>
            <a:r>
              <a:rPr lang="en-US" sz="2400" b="1" dirty="0"/>
              <a:t>Marx and Anti-Thesis </a:t>
            </a:r>
            <a:r>
              <a:rPr lang="en-US" sz="2400" b="1" dirty="0" smtClean="0"/>
              <a:t>Appear:</a:t>
            </a:r>
            <a:br>
              <a:rPr lang="en-US" sz="2400" b="1" dirty="0" smtClean="0"/>
            </a:br>
            <a:r>
              <a:rPr lang="en-US" sz="2400" b="1" dirty="0" smtClean="0"/>
              <a:t>  </a:t>
            </a:r>
            <a:r>
              <a:rPr lang="en-US" sz="2400" dirty="0" smtClean="0"/>
              <a:t>3.1 </a:t>
            </a:r>
            <a:r>
              <a:rPr lang="en-US" sz="2000" dirty="0" smtClean="0"/>
              <a:t>Marx in Tradition of English Political Economy</a:t>
            </a:r>
            <a:endParaRPr lang="en-US" sz="2400" dirty="0"/>
          </a:p>
        </p:txBody>
      </p:sp>
      <p:pic>
        <p:nvPicPr>
          <p:cNvPr id="4098" name="Picture 2" descr="http://www.ibook.lv/uimg/90e23518-d9dd-4158-a39e-4d890d99a1b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12999"/>
            <a:ext cx="5001169" cy="55109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01169" y="1112999"/>
            <a:ext cx="6828216" cy="4247317"/>
          </a:xfrm>
          <a:prstGeom prst="rect">
            <a:avLst/>
          </a:prstGeom>
          <a:noFill/>
        </p:spPr>
        <p:txBody>
          <a:bodyPr wrap="none" rtlCol="0">
            <a:spAutoFit/>
          </a:bodyPr>
          <a:lstStyle/>
          <a:p>
            <a:r>
              <a:rPr lang="en-US" dirty="0" smtClean="0"/>
              <a:t>                                               REVOLUTIONARY?</a:t>
            </a:r>
          </a:p>
          <a:p>
            <a:endParaRPr lang="en-US" dirty="0"/>
          </a:p>
          <a:p>
            <a:r>
              <a:rPr lang="en-US" dirty="0" smtClean="0"/>
              <a:t>“Adam Smith was the overwhelming influence upon the mature Marx.”</a:t>
            </a:r>
          </a:p>
          <a:p>
            <a:r>
              <a:rPr lang="en-US" dirty="0"/>
              <a:t> </a:t>
            </a:r>
            <a:r>
              <a:rPr lang="en-US" dirty="0" smtClean="0"/>
              <a:t>         T. McCarthy, translator, Karl </a:t>
            </a:r>
            <a:r>
              <a:rPr lang="en-US" dirty="0" err="1" smtClean="0"/>
              <a:t>Kautsky</a:t>
            </a:r>
            <a:r>
              <a:rPr lang="en-US" dirty="0" smtClean="0"/>
              <a:t>, editor,</a:t>
            </a:r>
          </a:p>
          <a:p>
            <a:r>
              <a:rPr lang="en-US" dirty="0"/>
              <a:t> </a:t>
            </a:r>
            <a:r>
              <a:rPr lang="en-US" dirty="0" smtClean="0"/>
              <a:t>         </a:t>
            </a:r>
            <a:r>
              <a:rPr lang="en-US" i="1" dirty="0" smtClean="0"/>
              <a:t>HISTORY OF ECONOMIC THEORIES FROM THE PHYSIOCRATS</a:t>
            </a:r>
          </a:p>
          <a:p>
            <a:r>
              <a:rPr lang="en-US" i="1" dirty="0"/>
              <a:t> </a:t>
            </a:r>
            <a:r>
              <a:rPr lang="en-US" i="1" dirty="0" smtClean="0"/>
              <a:t>         TO ADAM SMITH, </a:t>
            </a:r>
            <a:r>
              <a:rPr lang="en-US" dirty="0" smtClean="0"/>
              <a:t>by Karl Marx</a:t>
            </a:r>
          </a:p>
          <a:p>
            <a:endParaRPr lang="en-US" dirty="0"/>
          </a:p>
          <a:p>
            <a:r>
              <a:rPr lang="en-US" dirty="0" smtClean="0"/>
              <a:t>BOTH SMITH AND MARX:</a:t>
            </a:r>
          </a:p>
          <a:p>
            <a:pPr marL="742950" lvl="1" indent="-285750">
              <a:buFont typeface="Arial" panose="020B0604020202020204" pitchFamily="34" charset="0"/>
              <a:buChar char="•"/>
            </a:pPr>
            <a:r>
              <a:rPr lang="en-US" dirty="0" smtClean="0"/>
              <a:t>method was primarily theoretical analysis</a:t>
            </a:r>
          </a:p>
          <a:p>
            <a:pPr marL="742950" lvl="1" indent="-285750">
              <a:buFont typeface="Arial" panose="020B0604020202020204" pitchFamily="34" charset="0"/>
              <a:buChar char="•"/>
            </a:pPr>
            <a:r>
              <a:rPr lang="en-US" dirty="0" smtClean="0"/>
              <a:t>internationalist rather than nationalist</a:t>
            </a:r>
          </a:p>
          <a:p>
            <a:pPr marL="742950" lvl="1" indent="-285750">
              <a:buFont typeface="Arial" panose="020B0604020202020204" pitchFamily="34" charset="0"/>
              <a:buChar char="•"/>
            </a:pPr>
            <a:r>
              <a:rPr lang="en-US" dirty="0" smtClean="0"/>
              <a:t>largely ignored the role played by the Jews in financial history</a:t>
            </a:r>
          </a:p>
          <a:p>
            <a:pPr marL="742950" lvl="1" indent="-285750">
              <a:buFont typeface="Arial" panose="020B0604020202020204" pitchFamily="34" charset="0"/>
              <a:buChar char="•"/>
            </a:pPr>
            <a:r>
              <a:rPr lang="en-US" dirty="0" smtClean="0"/>
              <a:t>money defined as gold and silver commodities</a:t>
            </a:r>
          </a:p>
          <a:p>
            <a:pPr marL="742950" lvl="1" indent="-285750">
              <a:buFont typeface="Arial" panose="020B0604020202020204" pitchFamily="34" charset="0"/>
              <a:buChar char="•"/>
            </a:pPr>
            <a:r>
              <a:rPr lang="en-US" dirty="0" smtClean="0"/>
              <a:t>ignored how the quantity of money could affect prices</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17093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656417"/>
          </a:xfrm>
          <a:solidFill>
            <a:srgbClr val="FFCC66"/>
          </a:solidFill>
        </p:spPr>
        <p:txBody>
          <a:bodyPr>
            <a:normAutofit fontScale="90000"/>
          </a:bodyPr>
          <a:lstStyle/>
          <a:p>
            <a:pPr lvl="1" algn="ctr" rtl="0">
              <a:lnSpc>
                <a:spcPct val="90000"/>
              </a:lnSpc>
              <a:spcBef>
                <a:spcPct val="0"/>
              </a:spcBef>
            </a:pPr>
            <a:r>
              <a:rPr lang="en-US" sz="2400" b="1" dirty="0"/>
              <a:t>Marx and Anti-Thesis </a:t>
            </a:r>
            <a:r>
              <a:rPr lang="en-US" sz="2400" b="1" dirty="0" smtClean="0"/>
              <a:t>Appear:</a:t>
            </a:r>
            <a:br>
              <a:rPr lang="en-US" sz="2400" b="1" dirty="0" smtClean="0"/>
            </a:br>
            <a:r>
              <a:rPr lang="en-US" sz="2400" b="1" dirty="0" smtClean="0"/>
              <a:t>  </a:t>
            </a:r>
            <a:r>
              <a:rPr lang="en-US" sz="2400" dirty="0" smtClean="0"/>
              <a:t>3.2  Marx’s Concept of Money Mirrors Adam Smith’s</a:t>
            </a:r>
            <a:endParaRPr lang="en-US" sz="2400" dirty="0"/>
          </a:p>
        </p:txBody>
      </p:sp>
      <p:sp>
        <p:nvSpPr>
          <p:cNvPr id="11" name="Content Placeholder 10"/>
          <p:cNvSpPr>
            <a:spLocks noGrp="1"/>
          </p:cNvSpPr>
          <p:nvPr>
            <p:ph idx="1"/>
          </p:nvPr>
        </p:nvSpPr>
        <p:spPr>
          <a:xfrm>
            <a:off x="2" y="663251"/>
            <a:ext cx="12191998" cy="2483925"/>
          </a:xfrm>
        </p:spPr>
        <p:txBody>
          <a:bodyPr>
            <a:normAutofit fontScale="92500" lnSpcReduction="20000"/>
          </a:bodyPr>
          <a:lstStyle/>
          <a:p>
            <a:pPr marL="0" indent="0">
              <a:buNone/>
            </a:pPr>
            <a:r>
              <a:rPr lang="en-US" dirty="0" smtClean="0"/>
              <a:t>Adam Smith:  “By the money price of goods it is to be observed … the quantity of pure gold or silver for which they are sold, without any regard to denomination of the coin …”  (pure metal by weight)</a:t>
            </a:r>
          </a:p>
          <a:p>
            <a:pPr marL="0" indent="0">
              <a:buNone/>
            </a:pPr>
            <a:endParaRPr lang="en-US" dirty="0"/>
          </a:p>
          <a:p>
            <a:pPr marL="0" indent="0">
              <a:buNone/>
            </a:pPr>
            <a:r>
              <a:rPr lang="en-US" dirty="0" smtClean="0"/>
              <a:t>Marx:  “… Throughout this work, I assume for the sake of simplicity gold as the money-commodity.  Gold, the equivalent money par excellence … remains the foundation from which the credit system, by its very nature can never detach itself”</a:t>
            </a:r>
          </a:p>
          <a:p>
            <a:pPr marL="0" indent="0">
              <a:buNone/>
            </a:pPr>
            <a:endParaRPr lang="en-US" dirty="0"/>
          </a:p>
        </p:txBody>
      </p:sp>
      <p:pic>
        <p:nvPicPr>
          <p:cNvPr id="5124" name="Picture 4" descr="http://www.keeleyhire.co.uk/images/items/full/5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3790" y="2865698"/>
            <a:ext cx="2990953" cy="39923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galleryplus.ebayimg.com/ws/web/110842610545_1_0_1/1000x1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58" y="3147176"/>
            <a:ext cx="2907826" cy="371082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galleryplus.ebayimg.com/ws/web/180723934949_1_0_1/1000x10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988" y="3287837"/>
            <a:ext cx="3625823" cy="342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067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656417"/>
          </a:xfrm>
          <a:solidFill>
            <a:srgbClr val="FFCC66"/>
          </a:solidFill>
        </p:spPr>
        <p:txBody>
          <a:bodyPr>
            <a:normAutofit fontScale="90000"/>
          </a:bodyPr>
          <a:lstStyle/>
          <a:p>
            <a:pPr lvl="1" algn="ctr" rtl="0">
              <a:lnSpc>
                <a:spcPct val="90000"/>
              </a:lnSpc>
              <a:spcBef>
                <a:spcPct val="0"/>
              </a:spcBef>
            </a:pPr>
            <a:r>
              <a:rPr lang="en-US" sz="2400" b="1" dirty="0"/>
              <a:t>Marx and Anti-Thesis </a:t>
            </a:r>
            <a:r>
              <a:rPr lang="en-US" sz="2400" b="1" dirty="0" smtClean="0"/>
              <a:t>Appear:</a:t>
            </a:r>
            <a:br>
              <a:rPr lang="en-US" sz="2400" b="1" dirty="0" smtClean="0"/>
            </a:br>
            <a:r>
              <a:rPr lang="en-US" sz="2400" b="1" dirty="0" smtClean="0"/>
              <a:t>  </a:t>
            </a:r>
            <a:r>
              <a:rPr lang="en-US" sz="2400" dirty="0" smtClean="0"/>
              <a:t>3.2  Marx’s Concept of Money Mirrors Adam Smith’s</a:t>
            </a:r>
            <a:endParaRPr lang="en-US" sz="2400" dirty="0"/>
          </a:p>
        </p:txBody>
      </p:sp>
      <p:sp>
        <p:nvSpPr>
          <p:cNvPr id="11" name="Content Placeholder 10"/>
          <p:cNvSpPr>
            <a:spLocks noGrp="1"/>
          </p:cNvSpPr>
          <p:nvPr>
            <p:ph idx="1"/>
          </p:nvPr>
        </p:nvSpPr>
        <p:spPr>
          <a:xfrm>
            <a:off x="2" y="663251"/>
            <a:ext cx="12191998" cy="924917"/>
          </a:xfrm>
          <a:solidFill>
            <a:srgbClr val="FFFF00"/>
          </a:solidFill>
        </p:spPr>
        <p:txBody>
          <a:bodyPr>
            <a:normAutofit lnSpcReduction="10000"/>
          </a:bodyPr>
          <a:lstStyle/>
          <a:p>
            <a:pPr marL="0" indent="0" algn="ctr">
              <a:buNone/>
            </a:pPr>
            <a:r>
              <a:rPr lang="en-US" dirty="0" smtClean="0"/>
              <a:t>Neither Smith nor Marx mentions the Mixt Moneys of Ireland case of 1601:  </a:t>
            </a:r>
          </a:p>
          <a:p>
            <a:pPr marL="0" indent="0" algn="ctr">
              <a:buNone/>
            </a:pPr>
            <a:r>
              <a:rPr lang="en-US" dirty="0" smtClean="0"/>
              <a:t>Money as an abstract power defined by the law!</a:t>
            </a:r>
            <a:endParaRPr lang="en-US" dirty="0"/>
          </a:p>
        </p:txBody>
      </p:sp>
      <p:sp>
        <p:nvSpPr>
          <p:cNvPr id="3" name="Rectangle 2"/>
          <p:cNvSpPr/>
          <p:nvPr/>
        </p:nvSpPr>
        <p:spPr>
          <a:xfrm>
            <a:off x="0" y="1502688"/>
            <a:ext cx="7828548" cy="5632311"/>
          </a:xfrm>
          <a:prstGeom prst="rect">
            <a:avLst/>
          </a:prstGeom>
        </p:spPr>
        <p:txBody>
          <a:bodyPr wrap="square">
            <a:spAutoFit/>
          </a:bodyPr>
          <a:lstStyle/>
          <a:p>
            <a:r>
              <a:rPr lang="en-US" dirty="0"/>
              <a:t> “The Case of Mixt Monies: Confirming Nominalism in the Common Law of Monetary Obligations”,  </a:t>
            </a:r>
            <a:r>
              <a:rPr lang="en-US" i="1" dirty="0" smtClean="0"/>
              <a:t>David </a:t>
            </a:r>
            <a:r>
              <a:rPr lang="en-US" i="1" dirty="0"/>
              <a:t>Fox, </a:t>
            </a:r>
            <a:r>
              <a:rPr lang="en-US" dirty="0"/>
              <a:t> University of Cambridge Faculty of Law Legal Studies , Feb., 2011</a:t>
            </a:r>
            <a:r>
              <a:rPr lang="en-US" i="1" dirty="0"/>
              <a:t> </a:t>
            </a:r>
            <a:endParaRPr lang="en-US" dirty="0"/>
          </a:p>
          <a:p>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 … the </a:t>
            </a:r>
            <a:r>
              <a:rPr lang="en-US" dirty="0">
                <a:solidFill>
                  <a:srgbClr val="000000"/>
                </a:solidFill>
                <a:latin typeface="Times New Roman" panose="02020603050405020304" pitchFamily="18" charset="0"/>
              </a:rPr>
              <a:t>court in the </a:t>
            </a:r>
            <a:r>
              <a:rPr lang="en-US" i="1" dirty="0">
                <a:solidFill>
                  <a:srgbClr val="000000"/>
                </a:solidFill>
                <a:latin typeface="Times New Roman" panose="02020603050405020304" pitchFamily="18" charset="0"/>
              </a:rPr>
              <a:t>Case </a:t>
            </a:r>
            <a:r>
              <a:rPr lang="en-US" dirty="0">
                <a:solidFill>
                  <a:srgbClr val="000000"/>
                </a:solidFill>
                <a:latin typeface="Times New Roman" panose="02020603050405020304" pitchFamily="18" charset="0"/>
              </a:rPr>
              <a:t>linked </a:t>
            </a:r>
            <a:r>
              <a:rPr lang="en-US" dirty="0" smtClean="0">
                <a:solidFill>
                  <a:srgbClr val="000000"/>
                </a:solidFill>
                <a:latin typeface="Times New Roman" panose="02020603050405020304" pitchFamily="18" charset="0"/>
              </a:rPr>
              <a:t>back </a:t>
            </a:r>
            <a:r>
              <a:rPr lang="en-US" dirty="0">
                <a:solidFill>
                  <a:srgbClr val="000000"/>
                </a:solidFill>
                <a:latin typeface="Times New Roman" panose="02020603050405020304" pitchFamily="18" charset="0"/>
              </a:rPr>
              <a:t>to the monetary analyses of the medieval doctors of the civil law, and ultimately to the works of the Roman jurists preserved in </a:t>
            </a:r>
            <a:r>
              <a:rPr lang="en-US" dirty="0" smtClean="0">
                <a:solidFill>
                  <a:srgbClr val="000000"/>
                </a:solidFill>
                <a:latin typeface="Times New Roman" panose="02020603050405020304" pitchFamily="18" charset="0"/>
              </a:rPr>
              <a:t>Justinian’s </a:t>
            </a:r>
            <a:r>
              <a:rPr lang="en-US" i="1" dirty="0">
                <a:solidFill>
                  <a:srgbClr val="000000"/>
                </a:solidFill>
                <a:latin typeface="Times New Roman" panose="02020603050405020304" pitchFamily="18" charset="0"/>
              </a:rPr>
              <a:t>Digest</a:t>
            </a:r>
            <a:r>
              <a:rPr lang="en-US" dirty="0">
                <a:solidFill>
                  <a:srgbClr val="000000"/>
                </a:solidFill>
                <a:latin typeface="Times New Roman" panose="02020603050405020304" pitchFamily="18" charset="0"/>
              </a:rPr>
              <a:t>. Underlying this entire tradition, and cited in the report, is </a:t>
            </a:r>
            <a:r>
              <a:rPr lang="en-US" dirty="0" smtClean="0">
                <a:solidFill>
                  <a:srgbClr val="000000"/>
                </a:solidFill>
                <a:latin typeface="Times New Roman" panose="02020603050405020304" pitchFamily="18" charset="0"/>
              </a:rPr>
              <a:t>Aristotle’s </a:t>
            </a:r>
            <a:r>
              <a:rPr lang="en-US" dirty="0">
                <a:solidFill>
                  <a:srgbClr val="000000"/>
                </a:solidFill>
                <a:latin typeface="Times New Roman" panose="02020603050405020304" pitchFamily="18" charset="0"/>
              </a:rPr>
              <a:t>definition of money. The Aristotelian conception of money as a measure of value was a lynch-pin of medieval economic thought. </a:t>
            </a:r>
            <a:endParaRPr lang="en-US" dirty="0" smtClean="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a:t>
            </a:r>
            <a:r>
              <a:rPr lang="en-US" dirty="0"/>
              <a:t>Aristotle was clear in affirming that the monetary standard was not something naturally established but that it was determined by law or conventional acceptance of society at </a:t>
            </a:r>
            <a:r>
              <a:rPr lang="en-US" dirty="0" smtClean="0"/>
              <a:t>large</a:t>
            </a:r>
            <a:r>
              <a:rPr lang="en-US" dirty="0"/>
              <a:t> </a:t>
            </a:r>
            <a:r>
              <a:rPr lang="en-US" dirty="0" smtClean="0"/>
              <a:t>… ‘</a:t>
            </a:r>
            <a:r>
              <a:rPr lang="en-US" dirty="0"/>
              <a:t>because it exists not by nature but by </a:t>
            </a:r>
            <a:r>
              <a:rPr lang="en-US" dirty="0" smtClean="0"/>
              <a:t>law </a:t>
            </a:r>
            <a:r>
              <a:rPr lang="en-US" dirty="0"/>
              <a:t>and it is in our power to change it and make it </a:t>
            </a:r>
            <a:r>
              <a:rPr lang="en-US" dirty="0" smtClean="0"/>
              <a:t>useless’ …”</a:t>
            </a:r>
          </a:p>
          <a:p>
            <a:endParaRPr lang="en-US" dirty="0"/>
          </a:p>
          <a:p>
            <a:r>
              <a:rPr lang="en-US" dirty="0" smtClean="0"/>
              <a:t>“</a:t>
            </a:r>
            <a:r>
              <a:rPr lang="en-US" dirty="0"/>
              <a:t>enabled the court to identify the Aristotelian analysis of money with the </a:t>
            </a:r>
            <a:r>
              <a:rPr lang="en-US" dirty="0" smtClean="0"/>
              <a:t>Sovereign’s </a:t>
            </a:r>
            <a:r>
              <a:rPr lang="en-US" dirty="0"/>
              <a:t>common law prerogative to proclaim the current legal tender values of coin. </a:t>
            </a:r>
            <a:r>
              <a:rPr lang="en-US" dirty="0" smtClean="0"/>
              <a:t>“</a:t>
            </a:r>
          </a:p>
          <a:p>
            <a:endParaRPr lang="en-US" dirty="0"/>
          </a:p>
          <a:p>
            <a:endParaRPr lang="en-US" dirty="0"/>
          </a:p>
        </p:txBody>
      </p:sp>
      <p:pic>
        <p:nvPicPr>
          <p:cNvPr id="6146" name="Picture 2" descr="http://personalinjurydefensela.com/wp-content/uploads/2013/04/Civil-l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9136" y="1588168"/>
            <a:ext cx="4097388" cy="24666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anglotopia.wpengine.netdna-cdn.com/wp-content/uploads/2013/01/british-l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9136" y="4171949"/>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088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656417"/>
          </a:xfrm>
          <a:solidFill>
            <a:srgbClr val="FFCC66"/>
          </a:solidFill>
        </p:spPr>
        <p:txBody>
          <a:bodyPr>
            <a:normAutofit fontScale="90000"/>
          </a:bodyPr>
          <a:lstStyle/>
          <a:p>
            <a:pPr lvl="1" algn="ctr" rtl="0">
              <a:lnSpc>
                <a:spcPct val="90000"/>
              </a:lnSpc>
              <a:spcBef>
                <a:spcPct val="0"/>
              </a:spcBef>
            </a:pPr>
            <a:r>
              <a:rPr lang="en-US" sz="2400" b="1" dirty="0"/>
              <a:t>Marx and Anti-Thesis </a:t>
            </a:r>
            <a:r>
              <a:rPr lang="en-US" sz="2400" b="1" dirty="0" smtClean="0"/>
              <a:t>Appear:</a:t>
            </a:r>
            <a:br>
              <a:rPr lang="en-US" sz="2400" b="1" dirty="0" smtClean="0"/>
            </a:br>
            <a:r>
              <a:rPr lang="en-US" sz="2400" b="1" dirty="0" smtClean="0"/>
              <a:t>  </a:t>
            </a:r>
            <a:r>
              <a:rPr lang="en-US" sz="2400" dirty="0" smtClean="0"/>
              <a:t>3.2  Marx’s Concept of Money Mirrors Adam Smith’s</a:t>
            </a:r>
            <a:endParaRPr lang="en-US" sz="2400" dirty="0"/>
          </a:p>
        </p:txBody>
      </p:sp>
      <p:sp>
        <p:nvSpPr>
          <p:cNvPr id="11" name="Content Placeholder 10"/>
          <p:cNvSpPr>
            <a:spLocks noGrp="1"/>
          </p:cNvSpPr>
          <p:nvPr>
            <p:ph idx="1"/>
          </p:nvPr>
        </p:nvSpPr>
        <p:spPr>
          <a:xfrm>
            <a:off x="2" y="663250"/>
            <a:ext cx="12191998" cy="6194749"/>
          </a:xfrm>
          <a:solidFill>
            <a:srgbClr val="FFFF00"/>
          </a:solidFill>
        </p:spPr>
        <p:txBody>
          <a:bodyPr>
            <a:normAutofit/>
          </a:bodyPr>
          <a:lstStyle/>
          <a:p>
            <a:pPr marL="0" indent="0" algn="ctr">
              <a:buNone/>
            </a:pPr>
            <a:endParaRPr lang="en-US" dirty="0" smtClean="0"/>
          </a:p>
          <a:p>
            <a:pPr marL="0" indent="0" algn="ctr">
              <a:buNone/>
            </a:pPr>
            <a:r>
              <a:rPr lang="en-US" dirty="0" smtClean="0"/>
              <a:t>Because Marx’s faulty concept of money did not differ much from Smith’s, ‘Marxism’ never really threatened the basis of capitalism’s power – </a:t>
            </a:r>
          </a:p>
          <a:p>
            <a:pPr marL="0" indent="0" algn="ctr">
              <a:buNone/>
            </a:pPr>
            <a:r>
              <a:rPr lang="en-US" dirty="0" smtClean="0"/>
              <a:t>      </a:t>
            </a:r>
            <a:endParaRPr lang="en-US" dirty="0"/>
          </a:p>
        </p:txBody>
      </p:sp>
      <p:sp>
        <p:nvSpPr>
          <p:cNvPr id="4" name="TextBox 3"/>
          <p:cNvSpPr txBox="1"/>
          <p:nvPr/>
        </p:nvSpPr>
        <p:spPr>
          <a:xfrm>
            <a:off x="839414" y="2294759"/>
            <a:ext cx="11023531" cy="707886"/>
          </a:xfrm>
          <a:prstGeom prst="rect">
            <a:avLst/>
          </a:prstGeom>
          <a:noFill/>
        </p:spPr>
        <p:txBody>
          <a:bodyPr wrap="none" rtlCol="0">
            <a:spAutoFit/>
          </a:bodyPr>
          <a:lstStyle/>
          <a:p>
            <a:r>
              <a:rPr lang="en-US" sz="4000" dirty="0" smtClean="0"/>
              <a:t>THE CONTROL OVER SOCIETY’S MONETARY SYSTEM.</a:t>
            </a:r>
            <a:endParaRPr lang="en-US" sz="4000" dirty="0"/>
          </a:p>
        </p:txBody>
      </p:sp>
      <p:pic>
        <p:nvPicPr>
          <p:cNvPr id="7172" name="Picture 4" descr="http://fc09.deviantart.net/fs70/i/2011/051/2/4/four_pillars_of_capitalism_by_party9999999-d39zo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8593"/>
            <a:ext cx="4805921" cy="363940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ramyad.net/blog/wp-content/uploads/2012/11/bank-of-england-royal-exchange-at-night-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6884" y="3218593"/>
            <a:ext cx="6025114" cy="36394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82633" y="3191636"/>
            <a:ext cx="6109365" cy="3693319"/>
          </a:xfrm>
          <a:prstGeom prst="rect">
            <a:avLst/>
          </a:prstGeom>
          <a:solidFill>
            <a:srgbClr val="FFFF00"/>
          </a:solidFill>
        </p:spPr>
        <p:txBody>
          <a:bodyPr wrap="none" rtlCol="0">
            <a:spAutoFit/>
          </a:bodyPr>
          <a:lstStyle/>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73682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
                                        </p:tgtEl>
                                        <p:attrNameLst>
                                          <p:attrName>ppt_c</p:attrName>
                                        </p:attrNameLst>
                                      </p:cBhvr>
                                      <p:to>
                                        <a:srgbClr val="0000FF"/>
                                      </p:to>
                                    </p:animClr>
                                  </p:subTnLst>
                                </p:cTn>
                              </p:par>
                            </p:childTnLst>
                          </p:cTn>
                        </p:par>
                      </p:childTnLst>
                    </p:cTn>
                  </p:par>
                  <p:par>
                    <p:cTn id="10" fill="hold">
                      <p:stCondLst>
                        <p:cond delay="indefinite"/>
                      </p:stCondLst>
                      <p:childTnLst>
                        <p:par>
                          <p:cTn id="11" fill="hold">
                            <p:stCondLst>
                              <p:cond delay="0"/>
                            </p:stCondLst>
                            <p:childTnLst>
                              <p:par>
                                <p:cTn id="12" presetID="31" presetClass="exit" presetSubtype="0" repeatCount="3000" fill="hold" nodeType="clickEffect">
                                  <p:stCondLst>
                                    <p:cond delay="0"/>
                                  </p:stCondLst>
                                  <p:childTnLst>
                                    <p:anim calcmode="lin" valueType="num">
                                      <p:cBhvr>
                                        <p:cTn id="13" dur="3000"/>
                                        <p:tgtEl>
                                          <p:spTgt spid="7174"/>
                                        </p:tgtEl>
                                        <p:attrNameLst>
                                          <p:attrName>ppt_w</p:attrName>
                                        </p:attrNameLst>
                                      </p:cBhvr>
                                      <p:tavLst>
                                        <p:tav tm="0">
                                          <p:val>
                                            <p:strVal val="ppt_w"/>
                                          </p:val>
                                        </p:tav>
                                        <p:tav tm="100000">
                                          <p:val>
                                            <p:fltVal val="0"/>
                                          </p:val>
                                        </p:tav>
                                      </p:tavLst>
                                    </p:anim>
                                    <p:anim calcmode="lin" valueType="num">
                                      <p:cBhvr>
                                        <p:cTn id="14" dur="3000"/>
                                        <p:tgtEl>
                                          <p:spTgt spid="7174"/>
                                        </p:tgtEl>
                                        <p:attrNameLst>
                                          <p:attrName>ppt_h</p:attrName>
                                        </p:attrNameLst>
                                      </p:cBhvr>
                                      <p:tavLst>
                                        <p:tav tm="0">
                                          <p:val>
                                            <p:strVal val="ppt_h"/>
                                          </p:val>
                                        </p:tav>
                                        <p:tav tm="100000">
                                          <p:val>
                                            <p:fltVal val="0"/>
                                          </p:val>
                                        </p:tav>
                                      </p:tavLst>
                                    </p:anim>
                                    <p:anim calcmode="lin" valueType="num">
                                      <p:cBhvr>
                                        <p:cTn id="15" dur="3000"/>
                                        <p:tgtEl>
                                          <p:spTgt spid="7174"/>
                                        </p:tgtEl>
                                        <p:attrNameLst>
                                          <p:attrName>style.rotation</p:attrName>
                                        </p:attrNameLst>
                                      </p:cBhvr>
                                      <p:tavLst>
                                        <p:tav tm="0">
                                          <p:val>
                                            <p:fltVal val="0"/>
                                          </p:val>
                                        </p:tav>
                                        <p:tav tm="100000">
                                          <p:val>
                                            <p:fltVal val="90"/>
                                          </p:val>
                                        </p:tav>
                                      </p:tavLst>
                                    </p:anim>
                                    <p:animEffect transition="out" filter="fade">
                                      <p:cBhvr>
                                        <p:cTn id="16" dur="3000"/>
                                        <p:tgtEl>
                                          <p:spTgt spid="7174"/>
                                        </p:tgtEl>
                                      </p:cBhvr>
                                    </p:animEffect>
                                    <p:set>
                                      <p:cBhvr>
                                        <p:cTn id="17" dur="1" fill="hold">
                                          <p:stCondLst>
                                            <p:cond delay="2999"/>
                                          </p:stCondLst>
                                        </p:cTn>
                                        <p:tgtEl>
                                          <p:spTgt spid="71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656417"/>
          </a:xfrm>
          <a:solidFill>
            <a:srgbClr val="FFCC66"/>
          </a:solidFill>
        </p:spPr>
        <p:txBody>
          <a:bodyPr>
            <a:normAutofit fontScale="90000"/>
          </a:bodyPr>
          <a:lstStyle/>
          <a:p>
            <a:pPr lvl="1" algn="ctr" rtl="0">
              <a:lnSpc>
                <a:spcPct val="90000"/>
              </a:lnSpc>
              <a:spcBef>
                <a:spcPct val="0"/>
              </a:spcBef>
            </a:pPr>
            <a:r>
              <a:rPr lang="en-US" sz="2400" b="1" dirty="0"/>
              <a:t>Marx and Anti-Thesis </a:t>
            </a:r>
            <a:r>
              <a:rPr lang="en-US" sz="2400" b="1" dirty="0" smtClean="0"/>
              <a:t>Appear:</a:t>
            </a:r>
            <a:br>
              <a:rPr lang="en-US" sz="2400" b="1" dirty="0" smtClean="0"/>
            </a:br>
            <a:r>
              <a:rPr lang="en-US" sz="2400" b="1" dirty="0" smtClean="0"/>
              <a:t>  </a:t>
            </a:r>
            <a:r>
              <a:rPr lang="en-US" sz="2400" dirty="0" smtClean="0"/>
              <a:t>3.3 On the Quantity of Money</a:t>
            </a:r>
            <a:endParaRPr lang="en-US" sz="2400" dirty="0"/>
          </a:p>
        </p:txBody>
      </p:sp>
      <p:sp>
        <p:nvSpPr>
          <p:cNvPr id="11" name="Content Placeholder 10"/>
          <p:cNvSpPr>
            <a:spLocks noGrp="1"/>
          </p:cNvSpPr>
          <p:nvPr>
            <p:ph idx="1"/>
          </p:nvPr>
        </p:nvSpPr>
        <p:spPr>
          <a:xfrm>
            <a:off x="2" y="663250"/>
            <a:ext cx="12191998" cy="938899"/>
          </a:xfrm>
          <a:solidFill>
            <a:srgbClr val="00FFCC"/>
          </a:solidFill>
        </p:spPr>
        <p:txBody>
          <a:bodyPr>
            <a:normAutofit lnSpcReduction="10000"/>
          </a:bodyPr>
          <a:lstStyle/>
          <a:p>
            <a:pPr marL="0" indent="0" algn="ctr">
              <a:buNone/>
            </a:pPr>
            <a:r>
              <a:rPr lang="en-US" b="1" dirty="0" smtClean="0"/>
              <a:t>BOTH MARX AND SMITH IGNORED</a:t>
            </a:r>
          </a:p>
          <a:p>
            <a:pPr marL="0" indent="0" algn="ctr">
              <a:buNone/>
            </a:pPr>
            <a:r>
              <a:rPr lang="en-US" b="1" dirty="0" smtClean="0"/>
              <a:t>HOW THE QUANTITY OF MONEY COULD AFFECT PRICES.</a:t>
            </a:r>
          </a:p>
          <a:p>
            <a:pPr marL="0" indent="0" algn="ctr">
              <a:buNone/>
            </a:pPr>
            <a:endParaRPr lang="en-US" b="1" dirty="0"/>
          </a:p>
        </p:txBody>
      </p:sp>
      <p:sp>
        <p:nvSpPr>
          <p:cNvPr id="4" name="TextBox 3"/>
          <p:cNvSpPr txBox="1"/>
          <p:nvPr/>
        </p:nvSpPr>
        <p:spPr>
          <a:xfrm>
            <a:off x="956930" y="2254102"/>
            <a:ext cx="45719" cy="369332"/>
          </a:xfrm>
          <a:prstGeom prst="rect">
            <a:avLst/>
          </a:prstGeom>
          <a:noFill/>
        </p:spPr>
        <p:txBody>
          <a:bodyPr wrap="square" rtlCol="0">
            <a:spAutoFit/>
          </a:bodyPr>
          <a:lstStyle/>
          <a:p>
            <a:endParaRPr lang="en-US" dirty="0"/>
          </a:p>
        </p:txBody>
      </p:sp>
      <p:sp>
        <p:nvSpPr>
          <p:cNvPr id="5" name="TextBox 4"/>
          <p:cNvSpPr txBox="1"/>
          <p:nvPr/>
        </p:nvSpPr>
        <p:spPr>
          <a:xfrm>
            <a:off x="616688" y="1737132"/>
            <a:ext cx="184731" cy="369332"/>
          </a:xfrm>
          <a:prstGeom prst="rect">
            <a:avLst/>
          </a:prstGeom>
          <a:noFill/>
        </p:spPr>
        <p:txBody>
          <a:bodyPr wrap="none" rtlCol="0">
            <a:spAutoFit/>
          </a:bodyPr>
          <a:lstStyle/>
          <a:p>
            <a:endParaRPr lang="en-US" dirty="0"/>
          </a:p>
        </p:txBody>
      </p:sp>
      <p:pic>
        <p:nvPicPr>
          <p:cNvPr id="8196" name="Picture 4" descr="http://upload.wikimedia.org/wikipedia/commons/0/0a/AdamSmi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758956"/>
            <a:ext cx="2396239" cy="35826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upload.wikimedia.org/wikipedia/commons/8/87/Karl_Mar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0650" y="1680553"/>
            <a:ext cx="2931350" cy="3641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51814" y="2106464"/>
            <a:ext cx="6610143" cy="830997"/>
          </a:xfrm>
          <a:prstGeom prst="rect">
            <a:avLst/>
          </a:prstGeom>
          <a:noFill/>
        </p:spPr>
        <p:txBody>
          <a:bodyPr wrap="none" rtlCol="0">
            <a:spAutoFit/>
          </a:bodyPr>
          <a:lstStyle/>
          <a:p>
            <a:r>
              <a:rPr lang="en-US" sz="2400" dirty="0" smtClean="0"/>
              <a:t>SMITH:  the value of gold and silver as commodities</a:t>
            </a:r>
          </a:p>
          <a:p>
            <a:r>
              <a:rPr lang="en-US" sz="2400" dirty="0" smtClean="0"/>
              <a:t>and money is determined by the labor involved…</a:t>
            </a:r>
            <a:endParaRPr lang="en-US" sz="2400" dirty="0"/>
          </a:p>
        </p:txBody>
      </p:sp>
      <p:sp>
        <p:nvSpPr>
          <p:cNvPr id="7" name="TextBox 6"/>
          <p:cNvSpPr txBox="1"/>
          <p:nvPr/>
        </p:nvSpPr>
        <p:spPr>
          <a:xfrm>
            <a:off x="3241117" y="3134763"/>
            <a:ext cx="6019533" cy="830997"/>
          </a:xfrm>
          <a:prstGeom prst="rect">
            <a:avLst/>
          </a:prstGeom>
          <a:noFill/>
        </p:spPr>
        <p:txBody>
          <a:bodyPr wrap="none" rtlCol="0">
            <a:spAutoFit/>
          </a:bodyPr>
          <a:lstStyle/>
          <a:p>
            <a:r>
              <a:rPr lang="en-US" sz="2400" dirty="0" smtClean="0"/>
              <a:t>MARX:  This value (of money) is determined by</a:t>
            </a:r>
          </a:p>
          <a:p>
            <a:r>
              <a:rPr lang="en-US" sz="2400" dirty="0" smtClean="0"/>
              <a:t>the labour-time required for its production.</a:t>
            </a:r>
            <a:endParaRPr lang="en-US" sz="2400" dirty="0"/>
          </a:p>
        </p:txBody>
      </p:sp>
      <p:sp>
        <p:nvSpPr>
          <p:cNvPr id="9" name="TextBox 8"/>
          <p:cNvSpPr txBox="1"/>
          <p:nvPr/>
        </p:nvSpPr>
        <p:spPr>
          <a:xfrm>
            <a:off x="2795818" y="4395271"/>
            <a:ext cx="6283643" cy="646331"/>
          </a:xfrm>
          <a:prstGeom prst="rect">
            <a:avLst/>
          </a:prstGeom>
          <a:solidFill>
            <a:srgbClr val="FFFF00"/>
          </a:solidFill>
        </p:spPr>
        <p:txBody>
          <a:bodyPr wrap="none" rtlCol="0">
            <a:spAutoFit/>
          </a:bodyPr>
          <a:lstStyle/>
          <a:p>
            <a:r>
              <a:rPr lang="en-US" dirty="0" smtClean="0"/>
              <a:t>BOTH IGNORED THE COSTS OF MINING, WHICH WERE REPORTED</a:t>
            </a:r>
          </a:p>
          <a:p>
            <a:r>
              <a:rPr lang="en-US" dirty="0" smtClean="0"/>
              <a:t>HIGHER THAN THE VALUES ASSIGNED TO THE METAL AS MONEY.</a:t>
            </a:r>
            <a:endParaRPr lang="en-US" dirty="0"/>
          </a:p>
        </p:txBody>
      </p:sp>
      <p:sp>
        <p:nvSpPr>
          <p:cNvPr id="14" name="Content Placeholder 10"/>
          <p:cNvSpPr txBox="1">
            <a:spLocks/>
          </p:cNvSpPr>
          <p:nvPr/>
        </p:nvSpPr>
        <p:spPr>
          <a:xfrm>
            <a:off x="-1" y="6060558"/>
            <a:ext cx="12191998" cy="813626"/>
          </a:xfrm>
          <a:prstGeom prst="rect">
            <a:avLst/>
          </a:prstGeom>
          <a:solidFill>
            <a:srgbClr val="FFCC99"/>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BOTH IGNORED THE INCREASE IN PRICES DUE TO THE GREAT QUANTITIES OF GOLD &amp; SILVER FROM THE PLUNDER OF THE AMERICAS … from slave labor</a:t>
            </a:r>
            <a:endParaRPr lang="en-US" b="1" dirty="0"/>
          </a:p>
        </p:txBody>
      </p:sp>
    </p:spTree>
    <p:extLst>
      <p:ext uri="{BB962C8B-B14F-4D97-AF65-F5344CB8AC3E}">
        <p14:creationId xmlns:p14="http://schemas.microsoft.com/office/powerpoint/2010/main" val="1587793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1" y="1949611"/>
            <a:ext cx="9494004" cy="4249711"/>
          </a:xfrm>
          <a:solidFill>
            <a:schemeClr val="accent2">
              <a:lumMod val="20000"/>
              <a:lumOff val="80000"/>
            </a:schemeClr>
          </a:solidFill>
        </p:spPr>
        <p:txBody>
          <a:bodyPr>
            <a:normAutofit fontScale="92500" lnSpcReduction="10000"/>
          </a:bodyPr>
          <a:lstStyle/>
          <a:p>
            <a:pPr marL="514350" indent="-514350">
              <a:buFont typeface="+mj-lt"/>
              <a:buAutoNum type="arabicPeriod"/>
            </a:pPr>
            <a:r>
              <a:rPr lang="en-US" sz="2400" dirty="0" smtClean="0"/>
              <a:t>Primary importance of the money power (power to create money and regulate it)</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working people.    Will Decker &amp; Martin Dunn, February 2014 </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3646455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656417"/>
          </a:xfrm>
          <a:solidFill>
            <a:srgbClr val="FFCC66"/>
          </a:solidFill>
        </p:spPr>
        <p:txBody>
          <a:bodyPr>
            <a:normAutofit fontScale="90000"/>
          </a:bodyPr>
          <a:lstStyle/>
          <a:p>
            <a:pPr lvl="1" algn="ctr" rtl="0">
              <a:lnSpc>
                <a:spcPct val="90000"/>
              </a:lnSpc>
              <a:spcBef>
                <a:spcPct val="0"/>
              </a:spcBef>
            </a:pPr>
            <a:r>
              <a:rPr lang="en-US" sz="2400" b="1" dirty="0"/>
              <a:t>Marx and Anti-Thesis </a:t>
            </a:r>
            <a:r>
              <a:rPr lang="en-US" sz="2400" b="1" dirty="0" smtClean="0"/>
              <a:t>Appear:</a:t>
            </a:r>
            <a:br>
              <a:rPr lang="en-US" sz="2400" b="1" dirty="0" smtClean="0"/>
            </a:br>
            <a:r>
              <a:rPr lang="en-US" sz="2400" b="1" dirty="0" smtClean="0"/>
              <a:t>  </a:t>
            </a:r>
            <a:r>
              <a:rPr lang="en-US" sz="2400" dirty="0" smtClean="0"/>
              <a:t>3.3 On the Quantity of Money</a:t>
            </a:r>
            <a:endParaRPr lang="en-US" sz="2400" dirty="0"/>
          </a:p>
        </p:txBody>
      </p:sp>
      <p:sp>
        <p:nvSpPr>
          <p:cNvPr id="11" name="Content Placeholder 10"/>
          <p:cNvSpPr>
            <a:spLocks noGrp="1"/>
          </p:cNvSpPr>
          <p:nvPr>
            <p:ph idx="1"/>
          </p:nvPr>
        </p:nvSpPr>
        <p:spPr>
          <a:xfrm>
            <a:off x="2" y="663250"/>
            <a:ext cx="12191998" cy="1443214"/>
          </a:xfrm>
          <a:solidFill>
            <a:srgbClr val="00FFCC"/>
          </a:solidFill>
        </p:spPr>
        <p:txBody>
          <a:bodyPr>
            <a:normAutofit/>
          </a:bodyPr>
          <a:lstStyle/>
          <a:p>
            <a:pPr marL="0" indent="0" algn="ctr">
              <a:buNone/>
            </a:pPr>
            <a:endParaRPr lang="en-US" b="1" dirty="0" smtClean="0"/>
          </a:p>
          <a:p>
            <a:pPr marL="0" indent="0" algn="ctr">
              <a:buNone/>
            </a:pPr>
            <a:r>
              <a:rPr lang="en-US" b="1" dirty="0" smtClean="0"/>
              <a:t>MARX:  PRICES DETERMINE MONEY SUPPLY</a:t>
            </a:r>
            <a:endParaRPr lang="en-US" b="1" dirty="0"/>
          </a:p>
        </p:txBody>
      </p:sp>
      <p:sp>
        <p:nvSpPr>
          <p:cNvPr id="4" name="TextBox 3"/>
          <p:cNvSpPr txBox="1"/>
          <p:nvPr/>
        </p:nvSpPr>
        <p:spPr>
          <a:xfrm>
            <a:off x="956930" y="2254102"/>
            <a:ext cx="45719" cy="369332"/>
          </a:xfrm>
          <a:prstGeom prst="rect">
            <a:avLst/>
          </a:prstGeom>
          <a:noFill/>
        </p:spPr>
        <p:txBody>
          <a:bodyPr wrap="square" rtlCol="0">
            <a:spAutoFit/>
          </a:bodyPr>
          <a:lstStyle/>
          <a:p>
            <a:endParaRPr lang="en-US" dirty="0"/>
          </a:p>
        </p:txBody>
      </p:sp>
      <p:sp>
        <p:nvSpPr>
          <p:cNvPr id="5" name="TextBox 4"/>
          <p:cNvSpPr txBox="1"/>
          <p:nvPr/>
        </p:nvSpPr>
        <p:spPr>
          <a:xfrm>
            <a:off x="616688" y="1737132"/>
            <a:ext cx="184731" cy="369332"/>
          </a:xfrm>
          <a:prstGeom prst="rect">
            <a:avLst/>
          </a:prstGeom>
          <a:noFill/>
        </p:spPr>
        <p:txBody>
          <a:bodyPr wrap="none" rtlCol="0">
            <a:spAutoFit/>
          </a:bodyPr>
          <a:lstStyle/>
          <a:p>
            <a:endParaRPr lang="en-US" dirty="0"/>
          </a:p>
        </p:txBody>
      </p:sp>
      <p:pic>
        <p:nvPicPr>
          <p:cNvPr id="8198" name="Picture 6" descr="http://upload.wikimedia.org/wikipedia/commons/8/87/Karl_Mar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9353" y="2623434"/>
            <a:ext cx="2931350" cy="36418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6688" y="2637979"/>
            <a:ext cx="8382423" cy="3046988"/>
          </a:xfrm>
          <a:prstGeom prst="rect">
            <a:avLst/>
          </a:prstGeom>
          <a:noFill/>
        </p:spPr>
        <p:txBody>
          <a:bodyPr wrap="none" rtlCol="0">
            <a:spAutoFit/>
          </a:bodyPr>
          <a:lstStyle/>
          <a:p>
            <a:r>
              <a:rPr lang="en-US" sz="2400" dirty="0" smtClean="0"/>
              <a:t>MARX:   “The quantity of the medium of circulation is determined</a:t>
            </a:r>
          </a:p>
          <a:p>
            <a:r>
              <a:rPr lang="en-US" sz="2400" dirty="0" smtClean="0"/>
              <a:t>by the sum of the prices that have to be realized.”</a:t>
            </a:r>
          </a:p>
          <a:p>
            <a:endParaRPr lang="en-US" sz="2400" dirty="0"/>
          </a:p>
          <a:p>
            <a:r>
              <a:rPr lang="en-US" sz="2400" dirty="0" smtClean="0"/>
              <a:t>This view fits into his general view of </a:t>
            </a:r>
          </a:p>
          <a:p>
            <a:pPr algn="ctr"/>
            <a:r>
              <a:rPr lang="en-US" sz="2400" u="sng" dirty="0" smtClean="0"/>
              <a:t>industrialists vs proletariat</a:t>
            </a:r>
            <a:r>
              <a:rPr lang="en-US" sz="2400" dirty="0" smtClean="0"/>
              <a:t>.</a:t>
            </a:r>
          </a:p>
          <a:p>
            <a:pPr algn="ctr"/>
            <a:endParaRPr lang="en-US" sz="2400" dirty="0" smtClean="0"/>
          </a:p>
          <a:p>
            <a:r>
              <a:rPr lang="en-US" sz="2400" dirty="0" smtClean="0"/>
              <a:t>The industrialists’ setting of prices (rather than the banks</a:t>
            </a:r>
          </a:p>
          <a:p>
            <a:r>
              <a:rPr lang="en-US" sz="2400" dirty="0" smtClean="0"/>
              <a:t>creating money) is easier to blame.</a:t>
            </a:r>
            <a:endParaRPr lang="en-US" sz="2400" dirty="0"/>
          </a:p>
        </p:txBody>
      </p:sp>
    </p:spTree>
    <p:extLst>
      <p:ext uri="{BB962C8B-B14F-4D97-AF65-F5344CB8AC3E}">
        <p14:creationId xmlns:p14="http://schemas.microsoft.com/office/powerpoint/2010/main" val="3222734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 y="0"/>
            <a:ext cx="12191999" cy="656417"/>
          </a:xfrm>
          <a:solidFill>
            <a:srgbClr val="FFCC66"/>
          </a:solidFill>
        </p:spPr>
        <p:txBody>
          <a:bodyPr>
            <a:normAutofit fontScale="90000"/>
          </a:bodyPr>
          <a:lstStyle/>
          <a:p>
            <a:pPr lvl="1" algn="ctr" rtl="0">
              <a:lnSpc>
                <a:spcPct val="90000"/>
              </a:lnSpc>
              <a:spcBef>
                <a:spcPct val="0"/>
              </a:spcBef>
            </a:pPr>
            <a:r>
              <a:rPr lang="en-US" sz="2400" b="1" dirty="0"/>
              <a:t>Marx and Anti-Thesis </a:t>
            </a:r>
            <a:r>
              <a:rPr lang="en-US" sz="2400" b="1" dirty="0" smtClean="0"/>
              <a:t>Appear:</a:t>
            </a:r>
            <a:br>
              <a:rPr lang="en-US" sz="2400" b="1" dirty="0" smtClean="0"/>
            </a:br>
            <a:r>
              <a:rPr lang="en-US" sz="2400" b="1" dirty="0" smtClean="0"/>
              <a:t>  </a:t>
            </a:r>
            <a:r>
              <a:rPr lang="en-US" sz="2400" dirty="0" smtClean="0"/>
              <a:t>3.4  On Central Banking and the Public Debt</a:t>
            </a:r>
            <a:endParaRPr lang="en-US" sz="2400" dirty="0"/>
          </a:p>
        </p:txBody>
      </p:sp>
      <p:sp>
        <p:nvSpPr>
          <p:cNvPr id="11" name="Content Placeholder 10"/>
          <p:cNvSpPr>
            <a:spLocks noGrp="1"/>
          </p:cNvSpPr>
          <p:nvPr>
            <p:ph idx="1"/>
          </p:nvPr>
        </p:nvSpPr>
        <p:spPr>
          <a:xfrm>
            <a:off x="-63795" y="656417"/>
            <a:ext cx="12191998" cy="938467"/>
          </a:xfrm>
          <a:solidFill>
            <a:srgbClr val="CCCCFF"/>
          </a:solidFill>
        </p:spPr>
        <p:txBody>
          <a:bodyPr>
            <a:normAutofit lnSpcReduction="10000"/>
          </a:bodyPr>
          <a:lstStyle/>
          <a:p>
            <a:pPr marL="0" indent="0" algn="ctr">
              <a:buNone/>
            </a:pPr>
            <a:r>
              <a:rPr lang="en-US" dirty="0" smtClean="0"/>
              <a:t>MARX ACCURATELY DESCRIBED THE BANK OF ENGLAND AND PUBLIC DEBT  &amp;</a:t>
            </a:r>
          </a:p>
          <a:p>
            <a:pPr marL="0" indent="0" algn="ctr">
              <a:buNone/>
            </a:pPr>
            <a:r>
              <a:rPr lang="en-US" dirty="0" smtClean="0"/>
              <a:t>SHOWED A GREATER UNDERSTANDING OF MONEY!!</a:t>
            </a:r>
            <a:endParaRPr lang="en-US" dirty="0"/>
          </a:p>
        </p:txBody>
      </p:sp>
      <p:sp>
        <p:nvSpPr>
          <p:cNvPr id="4" name="TextBox 3"/>
          <p:cNvSpPr txBox="1"/>
          <p:nvPr/>
        </p:nvSpPr>
        <p:spPr>
          <a:xfrm>
            <a:off x="21264" y="1595021"/>
            <a:ext cx="9144001" cy="4893647"/>
          </a:xfrm>
          <a:prstGeom prst="rect">
            <a:avLst/>
          </a:prstGeom>
          <a:noFill/>
        </p:spPr>
        <p:txBody>
          <a:bodyPr wrap="square" rtlCol="0">
            <a:spAutoFit/>
          </a:bodyPr>
          <a:lstStyle/>
          <a:p>
            <a:r>
              <a:rPr lang="en-US" sz="2400" dirty="0" smtClean="0"/>
              <a:t>Marx, </a:t>
            </a:r>
            <a:r>
              <a:rPr lang="en-US" sz="2400" i="1" dirty="0" smtClean="0"/>
              <a:t>DAS CAPITAL</a:t>
            </a:r>
            <a:r>
              <a:rPr lang="en-US" sz="2400" dirty="0" smtClean="0"/>
              <a:t>, v. 1</a:t>
            </a:r>
          </a:p>
          <a:p>
            <a:endParaRPr lang="en-US" sz="2400" dirty="0"/>
          </a:p>
          <a:p>
            <a:r>
              <a:rPr lang="en-US" sz="2400" dirty="0" smtClean="0"/>
              <a:t>“… The Bank of England began with lending its money to the government at 8%;  at the same time it was empowered by Parliament to coin money out of the same capital, by lending it again to the public in the form of bank notes … it remained … the eternal creditor of the nation down to the last shilling advanced.</a:t>
            </a:r>
          </a:p>
          <a:p>
            <a:endParaRPr lang="en-US" sz="2400" dirty="0"/>
          </a:p>
          <a:p>
            <a:r>
              <a:rPr lang="en-US" sz="2400" dirty="0" smtClean="0"/>
              <a:t>The public debt becomes one of the most powerful levers of primitive accumulation.   As with the stroke of an enchanter’s wand </a:t>
            </a:r>
            <a:r>
              <a:rPr lang="en-US" sz="2400" i="1" dirty="0" smtClean="0">
                <a:solidFill>
                  <a:srgbClr val="0070C0"/>
                </a:solidFill>
              </a:rPr>
              <a:t>(power of legal tender status)</a:t>
            </a:r>
            <a:r>
              <a:rPr lang="en-US" sz="2400" i="1" dirty="0" smtClean="0"/>
              <a:t>,</a:t>
            </a:r>
            <a:r>
              <a:rPr lang="en-US" sz="2400" i="1" dirty="0" smtClean="0">
                <a:solidFill>
                  <a:srgbClr val="0070C0"/>
                </a:solidFill>
              </a:rPr>
              <a:t> </a:t>
            </a:r>
            <a:r>
              <a:rPr lang="en-US" sz="2400" dirty="0" smtClean="0"/>
              <a:t>it endows barren money </a:t>
            </a:r>
            <a:r>
              <a:rPr lang="en-US" sz="2400" i="1" dirty="0" smtClean="0">
                <a:solidFill>
                  <a:srgbClr val="0070C0"/>
                </a:solidFill>
              </a:rPr>
              <a:t>(Aristotle’s concepts of money) </a:t>
            </a:r>
            <a:r>
              <a:rPr lang="en-US" sz="2400" dirty="0" smtClean="0"/>
              <a:t>with the power of breeding … without the necessity … and risks inseparable from its employment in industry or even in usury.”</a:t>
            </a:r>
            <a:endParaRPr lang="en-US" sz="2400" dirty="0"/>
          </a:p>
        </p:txBody>
      </p:sp>
      <p:pic>
        <p:nvPicPr>
          <p:cNvPr id="9220" name="Picture 4" descr="http://1.bp.blogspot.com/_WCrIotSdkFA/SVv3T0NszYI/AAAAAAAABDY/I_YcgZXo5R8/s1600/usu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1065" y="2251301"/>
            <a:ext cx="3260935" cy="392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344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656417"/>
          </a:xfrm>
          <a:solidFill>
            <a:srgbClr val="FFCC66"/>
          </a:solidFill>
        </p:spPr>
        <p:txBody>
          <a:bodyPr>
            <a:normAutofit fontScale="90000"/>
          </a:bodyPr>
          <a:lstStyle/>
          <a:p>
            <a:pPr lvl="1" algn="ctr" rtl="0">
              <a:lnSpc>
                <a:spcPct val="90000"/>
              </a:lnSpc>
              <a:spcBef>
                <a:spcPct val="0"/>
              </a:spcBef>
            </a:pPr>
            <a:r>
              <a:rPr lang="en-US" sz="2400" b="1" dirty="0"/>
              <a:t>Marx and Anti-Thesis </a:t>
            </a:r>
            <a:r>
              <a:rPr lang="en-US" sz="2400" b="1" dirty="0" smtClean="0"/>
              <a:t>Appear:</a:t>
            </a:r>
            <a:br>
              <a:rPr lang="en-US" sz="2400" b="1" dirty="0" smtClean="0"/>
            </a:br>
            <a:r>
              <a:rPr lang="en-US" sz="2400" b="1" dirty="0" smtClean="0"/>
              <a:t>  </a:t>
            </a:r>
            <a:r>
              <a:rPr lang="en-US" sz="2400" dirty="0" smtClean="0"/>
              <a:t>3.5  On Private Control of Money Creation</a:t>
            </a:r>
            <a:endParaRPr lang="en-US" sz="2400" dirty="0"/>
          </a:p>
        </p:txBody>
      </p:sp>
      <p:sp>
        <p:nvSpPr>
          <p:cNvPr id="11" name="Content Placeholder 10"/>
          <p:cNvSpPr>
            <a:spLocks noGrp="1"/>
          </p:cNvSpPr>
          <p:nvPr>
            <p:ph idx="1"/>
          </p:nvPr>
        </p:nvSpPr>
        <p:spPr>
          <a:xfrm>
            <a:off x="282840" y="4510006"/>
            <a:ext cx="5813158" cy="2347994"/>
          </a:xfrm>
        </p:spPr>
        <p:txBody>
          <a:bodyPr>
            <a:normAutofit lnSpcReduction="10000"/>
          </a:bodyPr>
          <a:lstStyle/>
          <a:p>
            <a:pPr marL="0" indent="0">
              <a:buNone/>
            </a:pPr>
            <a:r>
              <a:rPr lang="en-US" dirty="0" smtClean="0"/>
              <a:t>BUT … Marx’s commodity view of money was not consistent.  It relinquished control over money to the ‘financiers’ who had the power to pass gold from bullion to coin, from the English Free Coinage Act of 1666.</a:t>
            </a:r>
            <a:endParaRPr lang="en-US" dirty="0"/>
          </a:p>
        </p:txBody>
      </p:sp>
      <p:sp>
        <p:nvSpPr>
          <p:cNvPr id="3" name="Down Arrow 2"/>
          <p:cNvSpPr/>
          <p:nvPr/>
        </p:nvSpPr>
        <p:spPr>
          <a:xfrm>
            <a:off x="4918127" y="3355953"/>
            <a:ext cx="1177871"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0"/>
          <p:cNvSpPr txBox="1">
            <a:spLocks/>
          </p:cNvSpPr>
          <p:nvPr/>
        </p:nvSpPr>
        <p:spPr>
          <a:xfrm>
            <a:off x="680632" y="1125618"/>
            <a:ext cx="10515600" cy="2746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Marx showed progress over Smith:</a:t>
            </a:r>
          </a:p>
          <a:p>
            <a:pPr marL="0" indent="0">
              <a:buFont typeface="Arial" panose="020B0604020202020204" pitchFamily="34" charset="0"/>
              <a:buNone/>
            </a:pPr>
            <a:r>
              <a:rPr lang="en-US" dirty="0" smtClean="0"/>
              <a:t>“… the standard of money … is in the end regulated by law… Coining … is the business of the State.”  </a:t>
            </a:r>
            <a:r>
              <a:rPr lang="en-US" i="1" dirty="0" smtClean="0"/>
              <a:t>Das Capital</a:t>
            </a:r>
            <a:r>
              <a:rPr lang="en-US" dirty="0" smtClean="0"/>
              <a:t>, v. 1</a:t>
            </a:r>
          </a:p>
          <a:p>
            <a:pPr marL="0" indent="0">
              <a:buFont typeface="Arial" panose="020B0604020202020204" pitchFamily="34" charset="0"/>
              <a:buNone/>
            </a:pPr>
            <a:r>
              <a:rPr lang="en-US" dirty="0" smtClean="0"/>
              <a:t>“Centralization of credit in the hands of the state by means of a national bank with state capital and an exclusive monopoly.”  plank #5, </a:t>
            </a:r>
            <a:r>
              <a:rPr lang="en-US" i="1" dirty="0" smtClean="0"/>
              <a:t>Communist Manifesto</a:t>
            </a:r>
            <a:endParaRPr lang="en-US" i="1" dirty="0"/>
          </a:p>
        </p:txBody>
      </p:sp>
      <p:pic>
        <p:nvPicPr>
          <p:cNvPr id="1026" name="Picture 2" descr="http://images.fineartamerica.com/images-medium-large/tower-of-london-mint-gra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683" y="3420714"/>
            <a:ext cx="5408317" cy="34372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33654" y="3845157"/>
            <a:ext cx="3609193" cy="369332"/>
          </a:xfrm>
          <a:prstGeom prst="rect">
            <a:avLst/>
          </a:prstGeom>
          <a:solidFill>
            <a:srgbClr val="FFFF00"/>
          </a:solidFill>
        </p:spPr>
        <p:txBody>
          <a:bodyPr wrap="none" rtlCol="0">
            <a:spAutoFit/>
          </a:bodyPr>
          <a:lstStyle/>
          <a:p>
            <a:r>
              <a:rPr lang="en-US" b="1" dirty="0" smtClean="0"/>
              <a:t>LONDON TOWER OF LONDON MINT</a:t>
            </a:r>
            <a:endParaRPr lang="en-US" b="1" dirty="0"/>
          </a:p>
        </p:txBody>
      </p:sp>
      <p:sp>
        <p:nvSpPr>
          <p:cNvPr id="6" name="TextBox 5"/>
          <p:cNvSpPr txBox="1"/>
          <p:nvPr/>
        </p:nvSpPr>
        <p:spPr>
          <a:xfrm rot="19712802">
            <a:off x="825814" y="3070071"/>
            <a:ext cx="10225235" cy="584775"/>
          </a:xfrm>
          <a:prstGeom prst="rect">
            <a:avLst/>
          </a:prstGeom>
          <a:solidFill>
            <a:srgbClr val="CC66FF"/>
          </a:solidFill>
        </p:spPr>
        <p:txBody>
          <a:bodyPr wrap="none" rtlCol="0">
            <a:spAutoFit/>
          </a:bodyPr>
          <a:lstStyle/>
          <a:p>
            <a:r>
              <a:rPr lang="en-US" sz="3200" dirty="0" smtClean="0"/>
              <a:t>THERE WAS NO CALL FOR MONETARY REFORM FROM MARX</a:t>
            </a:r>
            <a:endParaRPr lang="en-US" sz="3200" dirty="0"/>
          </a:p>
        </p:txBody>
      </p:sp>
    </p:spTree>
    <p:extLst>
      <p:ext uri="{BB962C8B-B14F-4D97-AF65-F5344CB8AC3E}">
        <p14:creationId xmlns:p14="http://schemas.microsoft.com/office/powerpoint/2010/main" val="153884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50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iterate type="wd">
                                    <p:tmAbs val="500"/>
                                  </p:iterate>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accel="48000" decel="52000" fill="hold" grpId="0" nodeType="clickEffect">
                                  <p:stCondLst>
                                    <p:cond delay="1000"/>
                                  </p:stCondLst>
                                  <p:iterate type="wd">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0" fill="hold"/>
                                        <p:tgtEl>
                                          <p:spTgt spid="6"/>
                                        </p:tgtEl>
                                        <p:attrNameLst>
                                          <p:attrName>ppt_x</p:attrName>
                                        </p:attrNameLst>
                                      </p:cBhvr>
                                      <p:tavLst>
                                        <p:tav tm="0">
                                          <p:val>
                                            <p:strVal val="#ppt_x"/>
                                          </p:val>
                                        </p:tav>
                                        <p:tav tm="100000">
                                          <p:val>
                                            <p:strVal val="#ppt_x"/>
                                          </p:val>
                                        </p:tav>
                                      </p:tavLst>
                                    </p:anim>
                                    <p:anim calcmode="lin" valueType="num">
                                      <p:cBhvr additive="base">
                                        <p:cTn id="18" dur="3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656417"/>
          </a:xfrm>
          <a:solidFill>
            <a:srgbClr val="FFCC66"/>
          </a:solidFill>
        </p:spPr>
        <p:txBody>
          <a:bodyPr>
            <a:normAutofit fontScale="90000"/>
          </a:bodyPr>
          <a:lstStyle/>
          <a:p>
            <a:pPr lvl="1" algn="ctr" rtl="0">
              <a:lnSpc>
                <a:spcPct val="90000"/>
              </a:lnSpc>
              <a:spcBef>
                <a:spcPct val="0"/>
              </a:spcBef>
            </a:pPr>
            <a:r>
              <a:rPr lang="en-US" sz="2400" b="1" dirty="0"/>
              <a:t>Marx and Anti-Thesis </a:t>
            </a:r>
            <a:r>
              <a:rPr lang="en-US" sz="2400" b="1" dirty="0" smtClean="0"/>
              <a:t>Appear:</a:t>
            </a:r>
            <a:br>
              <a:rPr lang="en-US" sz="2400" b="1" dirty="0" smtClean="0"/>
            </a:br>
            <a:r>
              <a:rPr lang="en-US" sz="2400" b="1" dirty="0" smtClean="0"/>
              <a:t>  </a:t>
            </a:r>
            <a:r>
              <a:rPr lang="en-US" sz="2400" dirty="0" smtClean="0"/>
              <a:t>3.6  The War Between Industry and Labor</a:t>
            </a:r>
            <a:endParaRPr lang="en-US" sz="2400" dirty="0"/>
          </a:p>
        </p:txBody>
      </p:sp>
      <p:pic>
        <p:nvPicPr>
          <p:cNvPr id="2050" name="Picture 2" descr="http://pushistory.pbworks.com/f/1299418873/cartoon-Bosses_of_The_Senate-Keppler-Puck.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442187"/>
            <a:ext cx="6355095" cy="406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pushchapter24.weebly.com/uploads/1/0/3/2/10327352/7724130_or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7415" y="1442187"/>
            <a:ext cx="5005361" cy="406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 y="663251"/>
            <a:ext cx="12191997" cy="523220"/>
          </a:xfrm>
          <a:prstGeom prst="rect">
            <a:avLst/>
          </a:prstGeom>
          <a:solidFill>
            <a:srgbClr val="FF66FF"/>
          </a:solidFill>
        </p:spPr>
        <p:txBody>
          <a:bodyPr wrap="square" rtlCol="0">
            <a:spAutoFit/>
          </a:bodyPr>
          <a:lstStyle/>
          <a:p>
            <a:pPr algn="ctr"/>
            <a:r>
              <a:rPr lang="en-US" sz="2800" dirty="0" smtClean="0"/>
              <a:t>MARX:   THE FUNDAMENTAL STRUGGLE WAS BETWEEN CAPITAL AND LABOR</a:t>
            </a:r>
            <a:endParaRPr lang="en-US" sz="2800" dirty="0"/>
          </a:p>
        </p:txBody>
      </p:sp>
      <p:sp>
        <p:nvSpPr>
          <p:cNvPr id="4" name="TextBox 3"/>
          <p:cNvSpPr txBox="1"/>
          <p:nvPr/>
        </p:nvSpPr>
        <p:spPr>
          <a:xfrm>
            <a:off x="0" y="5780782"/>
            <a:ext cx="12187898" cy="1077218"/>
          </a:xfrm>
          <a:prstGeom prst="rect">
            <a:avLst/>
          </a:prstGeom>
          <a:solidFill>
            <a:srgbClr val="FFCCFF"/>
          </a:solidFill>
        </p:spPr>
        <p:txBody>
          <a:bodyPr wrap="square" rtlCol="0">
            <a:spAutoFit/>
          </a:bodyPr>
          <a:lstStyle/>
          <a:p>
            <a:pPr algn="ctr"/>
            <a:r>
              <a:rPr lang="en-US" sz="3200" b="1" dirty="0" smtClean="0"/>
              <a:t>MARX FOCUSED ON CAPITAL MAINLY AS INDUSTRIALISTS – </a:t>
            </a:r>
          </a:p>
          <a:p>
            <a:pPr algn="ctr"/>
            <a:r>
              <a:rPr lang="en-US" sz="3200" b="1" dirty="0"/>
              <a:t> </a:t>
            </a:r>
            <a:r>
              <a:rPr lang="en-US" sz="3200" b="1" dirty="0" smtClean="0"/>
              <a:t>    RATHER THAN PRIVATE CENTRAL BANKING</a:t>
            </a:r>
            <a:endParaRPr lang="en-US" sz="3200" b="1" dirty="0"/>
          </a:p>
        </p:txBody>
      </p:sp>
    </p:spTree>
    <p:extLst>
      <p:ext uri="{BB962C8B-B14F-4D97-AF65-F5344CB8AC3E}">
        <p14:creationId xmlns:p14="http://schemas.microsoft.com/office/powerpoint/2010/main" val="245466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36000" decel="46000" fill="hold" grpId="0" nodeType="click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656417"/>
          </a:xfrm>
          <a:solidFill>
            <a:srgbClr val="FFCC66"/>
          </a:solidFill>
        </p:spPr>
        <p:txBody>
          <a:bodyPr>
            <a:normAutofit fontScale="90000"/>
          </a:bodyPr>
          <a:lstStyle/>
          <a:p>
            <a:pPr lvl="1" algn="ctr" rtl="0">
              <a:lnSpc>
                <a:spcPct val="90000"/>
              </a:lnSpc>
              <a:spcBef>
                <a:spcPct val="0"/>
              </a:spcBef>
            </a:pPr>
            <a:r>
              <a:rPr lang="en-US" sz="2400" b="1" dirty="0"/>
              <a:t>Marx and Anti-Thesis </a:t>
            </a:r>
            <a:r>
              <a:rPr lang="en-US" sz="2400" b="1" dirty="0" smtClean="0"/>
              <a:t>Appear:</a:t>
            </a:r>
            <a:br>
              <a:rPr lang="en-US" sz="2400" b="1" dirty="0" smtClean="0"/>
            </a:br>
            <a:r>
              <a:rPr lang="en-US" sz="2400" b="1" dirty="0" smtClean="0"/>
              <a:t>  </a:t>
            </a:r>
            <a:r>
              <a:rPr lang="en-US" sz="2400" dirty="0" smtClean="0"/>
              <a:t>3.6  The War Between Industry and Labor</a:t>
            </a:r>
            <a:endParaRPr lang="en-US" sz="2400" dirty="0"/>
          </a:p>
        </p:txBody>
      </p:sp>
      <p:sp>
        <p:nvSpPr>
          <p:cNvPr id="3" name="TextBox 2"/>
          <p:cNvSpPr txBox="1"/>
          <p:nvPr/>
        </p:nvSpPr>
        <p:spPr>
          <a:xfrm>
            <a:off x="3" y="663251"/>
            <a:ext cx="12191997" cy="523220"/>
          </a:xfrm>
          <a:prstGeom prst="rect">
            <a:avLst/>
          </a:prstGeom>
          <a:solidFill>
            <a:srgbClr val="FF66FF"/>
          </a:solidFill>
        </p:spPr>
        <p:txBody>
          <a:bodyPr wrap="square" rtlCol="0">
            <a:spAutoFit/>
          </a:bodyPr>
          <a:lstStyle/>
          <a:p>
            <a:pPr algn="ctr"/>
            <a:r>
              <a:rPr lang="en-US" sz="2800" dirty="0" smtClean="0"/>
              <a:t>MARX:   THE FUNDAMENTAL STRUGGLE BETWEEN CAPITAL AND LABOR</a:t>
            </a:r>
            <a:endParaRPr lang="en-US" sz="2800" dirty="0"/>
          </a:p>
        </p:txBody>
      </p:sp>
      <p:sp>
        <p:nvSpPr>
          <p:cNvPr id="5" name="Content Placeholder 4"/>
          <p:cNvSpPr>
            <a:spLocks noGrp="1"/>
          </p:cNvSpPr>
          <p:nvPr>
            <p:ph idx="1"/>
          </p:nvPr>
        </p:nvSpPr>
        <p:spPr>
          <a:xfrm>
            <a:off x="901995" y="1527913"/>
            <a:ext cx="10515600" cy="2299808"/>
          </a:xfrm>
          <a:solidFill>
            <a:srgbClr val="CCCCFF"/>
          </a:solidFill>
        </p:spPr>
        <p:txBody>
          <a:bodyPr>
            <a:normAutofit fontScale="92500" lnSpcReduction="10000"/>
          </a:bodyPr>
          <a:lstStyle/>
          <a:p>
            <a:pPr marL="0" indent="0">
              <a:buNone/>
            </a:pPr>
            <a:r>
              <a:rPr lang="en-US" dirty="0" smtClean="0"/>
              <a:t>There can be a mutual cooperation and advantage to capital and labor working together.   Marx devoted little attention to the visionary, planning, organizational, and risk taking skills of the entrepreneur. </a:t>
            </a:r>
          </a:p>
          <a:p>
            <a:pPr marL="0" indent="0">
              <a:buNone/>
            </a:pPr>
            <a:endParaRPr lang="en-US" dirty="0"/>
          </a:p>
          <a:p>
            <a:pPr marL="0" indent="0">
              <a:buNone/>
            </a:pPr>
            <a:r>
              <a:rPr lang="en-US" dirty="0" smtClean="0"/>
              <a:t>Parasitic finance (private banking), however, preys on and harms both labor and industry.</a:t>
            </a:r>
            <a:endParaRPr lang="en-US" dirty="0"/>
          </a:p>
        </p:txBody>
      </p:sp>
      <p:pic>
        <p:nvPicPr>
          <p:cNvPr id="3076" name="Picture 4" descr="http://ecommercesite.files.wordpress.com/2008/06/deb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630" y="3933824"/>
            <a:ext cx="2333625" cy="29241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s1.mm.bing.net/th?id=HN.607991894092810732&amp;pid=15.1&amp;H=117&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533" y="4505897"/>
            <a:ext cx="3207410" cy="235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839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656417"/>
          </a:xfrm>
          <a:solidFill>
            <a:srgbClr val="FFCC66"/>
          </a:solidFill>
        </p:spPr>
        <p:txBody>
          <a:bodyPr>
            <a:normAutofit fontScale="90000"/>
          </a:bodyPr>
          <a:lstStyle/>
          <a:p>
            <a:pPr lvl="1" algn="ctr" rtl="0">
              <a:lnSpc>
                <a:spcPct val="90000"/>
              </a:lnSpc>
              <a:spcBef>
                <a:spcPct val="0"/>
              </a:spcBef>
            </a:pPr>
            <a:r>
              <a:rPr lang="en-US" sz="2400" b="1" dirty="0"/>
              <a:t>Marx and Anti-Thesis </a:t>
            </a:r>
            <a:r>
              <a:rPr lang="en-US" sz="2400" b="1" dirty="0" smtClean="0"/>
              <a:t>Appear:</a:t>
            </a:r>
            <a:br>
              <a:rPr lang="en-US" sz="2400" b="1" dirty="0" smtClean="0"/>
            </a:br>
            <a:r>
              <a:rPr lang="en-US" sz="2400" b="1" dirty="0" smtClean="0"/>
              <a:t>  </a:t>
            </a:r>
            <a:r>
              <a:rPr lang="en-US" sz="2400" dirty="0" smtClean="0"/>
              <a:t>3.6  The War Between Industry and Labor</a:t>
            </a:r>
            <a:endParaRPr lang="en-US" sz="2400" dirty="0"/>
          </a:p>
        </p:txBody>
      </p:sp>
      <p:sp>
        <p:nvSpPr>
          <p:cNvPr id="3" name="TextBox 2"/>
          <p:cNvSpPr txBox="1"/>
          <p:nvPr/>
        </p:nvSpPr>
        <p:spPr>
          <a:xfrm>
            <a:off x="3" y="663251"/>
            <a:ext cx="12191997" cy="523220"/>
          </a:xfrm>
          <a:prstGeom prst="rect">
            <a:avLst/>
          </a:prstGeom>
          <a:solidFill>
            <a:srgbClr val="FF66FF"/>
          </a:solidFill>
        </p:spPr>
        <p:txBody>
          <a:bodyPr wrap="square" rtlCol="0">
            <a:spAutoFit/>
          </a:bodyPr>
          <a:lstStyle/>
          <a:p>
            <a:pPr algn="ctr"/>
            <a:r>
              <a:rPr lang="en-US" sz="2800" dirty="0" smtClean="0"/>
              <a:t>MARX:   THE FUNDAMENTAL STRUGGLE BETWEEN CAPITAL AND LABOR</a:t>
            </a:r>
            <a:endParaRPr lang="en-US" sz="2800" dirty="0"/>
          </a:p>
        </p:txBody>
      </p:sp>
      <p:sp>
        <p:nvSpPr>
          <p:cNvPr id="4" name="Content Placeholder 3"/>
          <p:cNvSpPr>
            <a:spLocks noGrp="1"/>
          </p:cNvSpPr>
          <p:nvPr>
            <p:ph idx="1"/>
          </p:nvPr>
        </p:nvSpPr>
        <p:spPr>
          <a:xfrm>
            <a:off x="0" y="1186470"/>
            <a:ext cx="6953693" cy="5671529"/>
          </a:xfrm>
        </p:spPr>
        <p:txBody>
          <a:bodyPr>
            <a:normAutofit fontScale="92500" lnSpcReduction="10000"/>
          </a:bodyPr>
          <a:lstStyle/>
          <a:p>
            <a:pPr marL="0" indent="0">
              <a:buNone/>
            </a:pPr>
            <a:r>
              <a:rPr lang="en-US" dirty="0" smtClean="0"/>
              <a:t>Marx focused on the exponentially growing capital in the hands of the industrialists.     But the industrialists were within natural limits since they were producing real goods, they took risks and could lose their assets.   (Unless they were monopolists.)</a:t>
            </a:r>
          </a:p>
          <a:p>
            <a:pPr marL="0" indent="0">
              <a:buNone/>
            </a:pPr>
            <a:r>
              <a:rPr lang="en-US" dirty="0" smtClean="0"/>
              <a:t>The nightmare of unnatural exponential risk-free growth does exist in another area that Marx was well aware of – the interest on the national debt.  He de-emphasized the problem:  </a:t>
            </a:r>
          </a:p>
          <a:p>
            <a:pPr marL="0" indent="0">
              <a:buNone/>
            </a:pPr>
            <a:r>
              <a:rPr lang="en-US" dirty="0" smtClean="0"/>
              <a:t>“The great part that the public debt, and the fiscal system corresponding with it, has played in the capitalization of wealth and the expropriation of the masses, has led many writers … to seek in this, incorrectly, the fundamental cause of the misery of the modern peoples.”  Das Capital, v. 1.</a:t>
            </a:r>
            <a:endParaRPr lang="en-US" dirty="0"/>
          </a:p>
        </p:txBody>
      </p:sp>
      <p:pic>
        <p:nvPicPr>
          <p:cNvPr id="4104" name="Picture 8" descr="http://www.conservativedailynews.com/wp-content/uploads/2013/07/DETROIT_BANKRUPTC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3153" y="4039518"/>
            <a:ext cx="4227722" cy="281848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america.aljazeera.com/content/dam/ajam/images/articles/detroit_bankruptcy_1209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7915" y="1165974"/>
            <a:ext cx="4592959" cy="2873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76789" y="3375903"/>
            <a:ext cx="1812035" cy="646331"/>
          </a:xfrm>
          <a:prstGeom prst="rect">
            <a:avLst/>
          </a:prstGeom>
          <a:solidFill>
            <a:schemeClr val="accent1">
              <a:lumMod val="75000"/>
            </a:schemeClr>
          </a:solidFill>
        </p:spPr>
        <p:txBody>
          <a:bodyPr wrap="none" rtlCol="0">
            <a:spAutoFit/>
          </a:bodyPr>
          <a:lstStyle/>
          <a:p>
            <a:r>
              <a:rPr lang="en-US" sz="3600" dirty="0" smtClean="0">
                <a:solidFill>
                  <a:srgbClr val="FFFF00"/>
                </a:solidFill>
              </a:rPr>
              <a:t>DETROIT</a:t>
            </a:r>
            <a:endParaRPr lang="en-US" sz="3600" dirty="0">
              <a:solidFill>
                <a:srgbClr val="FFFF00"/>
              </a:solidFill>
            </a:endParaRPr>
          </a:p>
        </p:txBody>
      </p:sp>
    </p:spTree>
    <p:extLst>
      <p:ext uri="{BB962C8B-B14F-4D97-AF65-F5344CB8AC3E}">
        <p14:creationId xmlns:p14="http://schemas.microsoft.com/office/powerpoint/2010/main" val="235766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656417"/>
          </a:xfrm>
          <a:solidFill>
            <a:srgbClr val="FFCC66"/>
          </a:solidFill>
        </p:spPr>
        <p:txBody>
          <a:bodyPr>
            <a:normAutofit fontScale="90000"/>
          </a:bodyPr>
          <a:lstStyle/>
          <a:p>
            <a:pPr lvl="1" algn="ctr" rtl="0">
              <a:lnSpc>
                <a:spcPct val="90000"/>
              </a:lnSpc>
              <a:spcBef>
                <a:spcPct val="0"/>
              </a:spcBef>
            </a:pPr>
            <a:r>
              <a:rPr lang="en-US" sz="2400" b="1" dirty="0"/>
              <a:t>Marx and Anti-Thesis </a:t>
            </a:r>
            <a:r>
              <a:rPr lang="en-US" sz="2400" b="1" dirty="0" smtClean="0"/>
              <a:t>Appear:</a:t>
            </a:r>
            <a:br>
              <a:rPr lang="en-US" sz="2400" b="1" dirty="0" smtClean="0"/>
            </a:br>
            <a:r>
              <a:rPr lang="en-US" sz="2400" b="1" dirty="0" smtClean="0"/>
              <a:t>  </a:t>
            </a:r>
            <a:r>
              <a:rPr lang="en-US" sz="2400" dirty="0" smtClean="0"/>
              <a:t>3.7  Marx’s Historical Progression to Socialism</a:t>
            </a:r>
            <a:endParaRPr lang="en-US" sz="2400" dirty="0"/>
          </a:p>
        </p:txBody>
      </p:sp>
      <p:sp>
        <p:nvSpPr>
          <p:cNvPr id="11" name="Content Placeholder 10"/>
          <p:cNvSpPr>
            <a:spLocks noGrp="1"/>
          </p:cNvSpPr>
          <p:nvPr>
            <p:ph idx="1"/>
          </p:nvPr>
        </p:nvSpPr>
        <p:spPr>
          <a:xfrm>
            <a:off x="1" y="663251"/>
            <a:ext cx="12191999" cy="2498763"/>
          </a:xfrm>
          <a:solidFill>
            <a:srgbClr val="FFFF00"/>
          </a:solidFill>
        </p:spPr>
        <p:txBody>
          <a:bodyPr>
            <a:normAutofit/>
          </a:bodyPr>
          <a:lstStyle/>
          <a:p>
            <a:pPr marL="0" indent="0">
              <a:buNone/>
            </a:pPr>
            <a:r>
              <a:rPr lang="en-US" dirty="0" smtClean="0"/>
              <a:t>One of Marx’s paramount themes was the brutally honest description of the establishment of original capital in society. </a:t>
            </a:r>
          </a:p>
          <a:p>
            <a:pPr marL="0" indent="0">
              <a:buNone/>
            </a:pPr>
            <a:r>
              <a:rPr lang="en-US" dirty="0" smtClean="0"/>
              <a:t>He swept away the nursery-version of history, the record of the rise and fall of dynasties, or the mock-figures of party politicians.</a:t>
            </a:r>
          </a:p>
          <a:p>
            <a:pPr marL="0" indent="0">
              <a:buNone/>
            </a:pPr>
            <a:r>
              <a:rPr lang="en-US" dirty="0" smtClean="0"/>
              <a:t>History’s one reality was the unceasing struggle between rival economic classes. </a:t>
            </a:r>
            <a:endParaRPr lang="en-US" dirty="0"/>
          </a:p>
        </p:txBody>
      </p:sp>
      <p:pic>
        <p:nvPicPr>
          <p:cNvPr id="5122" name="Picture 2" descr="http://news.bbcimg.co.uk/media/images/56867000/jpg/_56867908_factory_get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540"/>
            <a:ext cx="5939101" cy="32854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michellehenry.fr/work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009" y="3596200"/>
            <a:ext cx="4089991" cy="326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176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656417"/>
          </a:xfrm>
          <a:solidFill>
            <a:srgbClr val="FFCC66"/>
          </a:solidFill>
        </p:spPr>
        <p:txBody>
          <a:bodyPr>
            <a:normAutofit fontScale="90000"/>
          </a:bodyPr>
          <a:lstStyle/>
          <a:p>
            <a:pPr lvl="1" algn="ctr" rtl="0">
              <a:lnSpc>
                <a:spcPct val="90000"/>
              </a:lnSpc>
              <a:spcBef>
                <a:spcPct val="0"/>
              </a:spcBef>
            </a:pPr>
            <a:r>
              <a:rPr lang="en-US" sz="2400" b="1" dirty="0"/>
              <a:t>Marx and Anti-Thesis </a:t>
            </a:r>
            <a:r>
              <a:rPr lang="en-US" sz="2400" b="1" dirty="0" smtClean="0"/>
              <a:t>Appear:</a:t>
            </a:r>
            <a:br>
              <a:rPr lang="en-US" sz="2400" b="1" dirty="0" smtClean="0"/>
            </a:br>
            <a:r>
              <a:rPr lang="en-US" sz="2400" b="1" dirty="0" smtClean="0"/>
              <a:t>  </a:t>
            </a:r>
            <a:r>
              <a:rPr lang="en-US" sz="2400" dirty="0" smtClean="0"/>
              <a:t>3.7  Marx’s Historical Progression to Socialism</a:t>
            </a:r>
            <a:endParaRPr lang="en-US" sz="2400" dirty="0"/>
          </a:p>
        </p:txBody>
      </p:sp>
      <p:sp>
        <p:nvSpPr>
          <p:cNvPr id="11" name="Content Placeholder 10"/>
          <p:cNvSpPr>
            <a:spLocks noGrp="1"/>
          </p:cNvSpPr>
          <p:nvPr>
            <p:ph idx="1"/>
          </p:nvPr>
        </p:nvSpPr>
        <p:spPr>
          <a:xfrm>
            <a:off x="2" y="1307692"/>
            <a:ext cx="5465133" cy="5550307"/>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Before the capitalist system could start, the means of production owned by the people had to be taken from them.  Citing several sources, Marx accurately described how the English peasants were ruthlessly dispossessed of their traditional land rights starting in the 16</a:t>
            </a:r>
            <a:r>
              <a:rPr lang="en-US" sz="2000" baseline="30000" dirty="0" smtClean="0">
                <a:latin typeface="Times New Roman" panose="02020603050405020304" pitchFamily="18" charset="0"/>
                <a:cs typeface="Times New Roman" panose="02020603050405020304" pitchFamily="18" charset="0"/>
              </a:rPr>
              <a:t>th</a:t>
            </a:r>
            <a:r>
              <a:rPr lang="en-US" sz="2000" dirty="0" smtClean="0">
                <a:latin typeface="Times New Roman" panose="02020603050405020304" pitchFamily="18" charset="0"/>
                <a:cs typeface="Times New Roman" panose="02020603050405020304" pitchFamily="18" charset="0"/>
              </a:rPr>
              <a:t> century, and were pushed into the labor force where they could only survive by selling their labor to capitalists.    The capitalists took everything </a:t>
            </a:r>
            <a:r>
              <a:rPr lang="en-US" sz="2000" dirty="0">
                <a:latin typeface="Times New Roman" panose="02020603050405020304" pitchFamily="18" charset="0"/>
                <a:cs typeface="Times New Roman" panose="02020603050405020304" pitchFamily="18" charset="0"/>
              </a:rPr>
              <a:t>they produced (‘surplus labor</a:t>
            </a:r>
            <a:r>
              <a:rPr lang="en-US" sz="2000" dirty="0" smtClean="0">
                <a:latin typeface="Times New Roman" panose="02020603050405020304" pitchFamily="18" charset="0"/>
                <a:cs typeface="Times New Roman" panose="02020603050405020304" pitchFamily="18" charset="0"/>
              </a:rPr>
              <a:t>’).that was not needed for their bare survival.</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 y="663251"/>
            <a:ext cx="12191998" cy="584775"/>
          </a:xfrm>
          <a:prstGeom prst="rect">
            <a:avLst/>
          </a:prstGeom>
          <a:solidFill>
            <a:srgbClr val="FFFF00"/>
          </a:solidFill>
        </p:spPr>
        <p:txBody>
          <a:bodyPr wrap="square" rtlCol="0">
            <a:spAutoFit/>
          </a:bodyPr>
          <a:lstStyle/>
          <a:p>
            <a:pPr algn="ctr"/>
            <a:r>
              <a:rPr lang="en-US" sz="3200" b="1" dirty="0" smtClean="0"/>
              <a:t>HISTORY AS CLASS STRUGGLE</a:t>
            </a:r>
            <a:endParaRPr lang="en-US" sz="3200" b="1" dirty="0"/>
          </a:p>
        </p:txBody>
      </p:sp>
      <p:pic>
        <p:nvPicPr>
          <p:cNvPr id="6146" name="Picture 2" descr="http://www.bilderberg.org/land/digrhi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135" y="1248027"/>
            <a:ext cx="4466341" cy="56099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31474" y="2711668"/>
            <a:ext cx="2260524" cy="3139321"/>
          </a:xfrm>
          <a:prstGeom prst="rect">
            <a:avLst/>
          </a:prstGeom>
          <a:noFill/>
        </p:spPr>
        <p:txBody>
          <a:bodyPr wrap="square" rtlCol="0">
            <a:spAutoFit/>
          </a:bodyPr>
          <a:lstStyle/>
          <a:p>
            <a:r>
              <a:rPr lang="en-US" b="1" dirty="0" smtClean="0"/>
              <a:t>…they </a:t>
            </a:r>
            <a:r>
              <a:rPr lang="en-US" b="1" dirty="0"/>
              <a:t>had invited "</a:t>
            </a:r>
            <a:r>
              <a:rPr lang="en-US" b="1" dirty="0" smtClean="0"/>
              <a:t>all</a:t>
            </a:r>
          </a:p>
          <a:p>
            <a:r>
              <a:rPr lang="en-US" b="1" dirty="0" smtClean="0"/>
              <a:t>to </a:t>
            </a:r>
            <a:r>
              <a:rPr lang="en-US" b="1" dirty="0"/>
              <a:t>come in and </a:t>
            </a:r>
            <a:r>
              <a:rPr lang="en-US" b="1" dirty="0" smtClean="0"/>
              <a:t>help</a:t>
            </a:r>
          </a:p>
          <a:p>
            <a:r>
              <a:rPr lang="en-US" b="1" dirty="0" smtClean="0"/>
              <a:t>them</a:t>
            </a:r>
            <a:r>
              <a:rPr lang="en-US" b="1" dirty="0"/>
              <a:t>, and </a:t>
            </a:r>
            <a:r>
              <a:rPr lang="en-US" b="1" dirty="0" smtClean="0"/>
              <a:t>promise</a:t>
            </a:r>
          </a:p>
          <a:p>
            <a:r>
              <a:rPr lang="en-US" b="1" dirty="0" smtClean="0"/>
              <a:t>them </a:t>
            </a:r>
            <a:r>
              <a:rPr lang="en-US" b="1" dirty="0"/>
              <a:t>meat, drink, </a:t>
            </a:r>
            <a:r>
              <a:rPr lang="en-US" b="1" dirty="0" smtClean="0"/>
              <a:t>and clothes</a:t>
            </a:r>
            <a:r>
              <a:rPr lang="en-US" b="1" dirty="0"/>
              <a:t>." They </a:t>
            </a:r>
            <a:endParaRPr lang="en-US" b="1" dirty="0" smtClean="0"/>
          </a:p>
          <a:p>
            <a:r>
              <a:rPr lang="en-US" b="1" dirty="0" smtClean="0"/>
              <a:t>intended </a:t>
            </a:r>
            <a:r>
              <a:rPr lang="en-US" b="1" dirty="0"/>
              <a:t>to pull </a:t>
            </a:r>
            <a:r>
              <a:rPr lang="en-US" b="1" dirty="0" smtClean="0"/>
              <a:t>down all enclosures and cause </a:t>
            </a:r>
            <a:r>
              <a:rPr lang="en-US" b="1" dirty="0"/>
              <a:t>the </a:t>
            </a:r>
            <a:r>
              <a:rPr lang="en-US" b="1" dirty="0" smtClean="0"/>
              <a:t>local</a:t>
            </a:r>
          </a:p>
          <a:p>
            <a:r>
              <a:rPr lang="en-US" b="1" dirty="0" smtClean="0"/>
              <a:t>populace </a:t>
            </a:r>
            <a:r>
              <a:rPr lang="en-US" b="1" dirty="0"/>
              <a:t>to </a:t>
            </a:r>
            <a:r>
              <a:rPr lang="en-US" b="1" dirty="0" smtClean="0"/>
              <a:t>come</a:t>
            </a:r>
          </a:p>
          <a:p>
            <a:r>
              <a:rPr lang="en-US" b="1" dirty="0" smtClean="0"/>
              <a:t>and </a:t>
            </a:r>
            <a:r>
              <a:rPr lang="en-US" b="1" dirty="0"/>
              <a:t>work with </a:t>
            </a:r>
            <a:r>
              <a:rPr lang="en-US" b="1" dirty="0" smtClean="0"/>
              <a:t>them…</a:t>
            </a:r>
            <a:endParaRPr lang="en-US" b="1" dirty="0"/>
          </a:p>
        </p:txBody>
      </p:sp>
      <p:sp>
        <p:nvSpPr>
          <p:cNvPr id="5" name="TextBox 4"/>
          <p:cNvSpPr txBox="1"/>
          <p:nvPr/>
        </p:nvSpPr>
        <p:spPr>
          <a:xfrm>
            <a:off x="9931473" y="2342336"/>
            <a:ext cx="2104422" cy="369332"/>
          </a:xfrm>
          <a:prstGeom prst="rect">
            <a:avLst/>
          </a:prstGeom>
          <a:noFill/>
        </p:spPr>
        <p:txBody>
          <a:bodyPr wrap="none" rtlCol="0">
            <a:spAutoFit/>
          </a:bodyPr>
          <a:lstStyle/>
          <a:p>
            <a:r>
              <a:rPr lang="en-US" b="1" dirty="0" smtClean="0"/>
              <a:t>THE DIGGERS, 1649:</a:t>
            </a:r>
            <a:endParaRPr lang="en-US" b="1" dirty="0"/>
          </a:p>
        </p:txBody>
      </p:sp>
    </p:spTree>
    <p:extLst>
      <p:ext uri="{BB962C8B-B14F-4D97-AF65-F5344CB8AC3E}">
        <p14:creationId xmlns:p14="http://schemas.microsoft.com/office/powerpoint/2010/main" val="2019251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656417"/>
          </a:xfrm>
          <a:solidFill>
            <a:srgbClr val="FFCC66"/>
          </a:solidFill>
        </p:spPr>
        <p:txBody>
          <a:bodyPr>
            <a:normAutofit fontScale="90000"/>
          </a:bodyPr>
          <a:lstStyle/>
          <a:p>
            <a:pPr lvl="1" algn="ctr" rtl="0">
              <a:lnSpc>
                <a:spcPct val="90000"/>
              </a:lnSpc>
              <a:spcBef>
                <a:spcPct val="0"/>
              </a:spcBef>
            </a:pPr>
            <a:r>
              <a:rPr lang="en-US" sz="2400" b="1" dirty="0"/>
              <a:t>Marx and Anti-Thesis </a:t>
            </a:r>
            <a:r>
              <a:rPr lang="en-US" sz="2400" b="1" dirty="0" smtClean="0"/>
              <a:t>Appear:</a:t>
            </a:r>
            <a:br>
              <a:rPr lang="en-US" sz="2400" b="1" dirty="0" smtClean="0"/>
            </a:br>
            <a:r>
              <a:rPr lang="en-US" sz="2400" b="1" dirty="0" smtClean="0"/>
              <a:t>  </a:t>
            </a:r>
            <a:r>
              <a:rPr lang="en-US" sz="2400" dirty="0" smtClean="0"/>
              <a:t>3.7  Marx’s Historical Progression to Socialism</a:t>
            </a:r>
            <a:endParaRPr lang="en-US" sz="2400" dirty="0"/>
          </a:p>
        </p:txBody>
      </p:sp>
      <p:sp>
        <p:nvSpPr>
          <p:cNvPr id="11" name="Content Placeholder 10"/>
          <p:cNvSpPr>
            <a:spLocks noGrp="1"/>
          </p:cNvSpPr>
          <p:nvPr>
            <p:ph idx="1"/>
          </p:nvPr>
        </p:nvSpPr>
        <p:spPr>
          <a:xfrm>
            <a:off x="2" y="1307692"/>
            <a:ext cx="5465133" cy="5550307"/>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“The starting point … was the servitude of the labourer … the expropriation of the agricultural producer, of the peasant, from the soil is the basis of the whole process… by the 18</a:t>
            </a:r>
            <a:r>
              <a:rPr lang="en-US" sz="2000" baseline="30000" dirty="0" smtClean="0">
                <a:latin typeface="Times New Roman" panose="02020603050405020304" pitchFamily="18" charset="0"/>
                <a:cs typeface="Times New Roman" panose="02020603050405020304" pitchFamily="18" charset="0"/>
              </a:rPr>
              <a:t>th</a:t>
            </a:r>
            <a:r>
              <a:rPr lang="en-US" sz="2000" dirty="0" smtClean="0">
                <a:latin typeface="Times New Roman" panose="02020603050405020304" pitchFamily="18" charset="0"/>
                <a:cs typeface="Times New Roman" panose="02020603050405020304" pitchFamily="18" charset="0"/>
              </a:rPr>
              <a:t> century … the law itself becomes now the instrument of the theft of the peoples land…”  (</a:t>
            </a:r>
            <a:r>
              <a:rPr lang="en-US" sz="2000" i="1" dirty="0" smtClean="0">
                <a:latin typeface="Times New Roman" panose="02020603050405020304" pitchFamily="18" charset="0"/>
                <a:cs typeface="Times New Roman" panose="02020603050405020304" pitchFamily="18" charset="0"/>
              </a:rPr>
              <a:t>Das Capital</a:t>
            </a:r>
            <a:r>
              <a:rPr lang="en-US" sz="2000" dirty="0" smtClean="0">
                <a:latin typeface="Times New Roman" panose="02020603050405020304" pitchFamily="18" charset="0"/>
                <a:cs typeface="Times New Roman" panose="02020603050405020304" pitchFamily="18" charset="0"/>
              </a:rPr>
              <a:t>, v. 1) </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 y="663251"/>
            <a:ext cx="12191998" cy="584775"/>
          </a:xfrm>
          <a:prstGeom prst="rect">
            <a:avLst/>
          </a:prstGeom>
          <a:solidFill>
            <a:srgbClr val="FFFF00"/>
          </a:solidFill>
        </p:spPr>
        <p:txBody>
          <a:bodyPr wrap="square" rtlCol="0">
            <a:spAutoFit/>
          </a:bodyPr>
          <a:lstStyle/>
          <a:p>
            <a:pPr algn="ctr"/>
            <a:r>
              <a:rPr lang="en-US" sz="3200" b="1" dirty="0" smtClean="0"/>
              <a:t>HISTORY AS CLASS STRUGGLE</a:t>
            </a:r>
            <a:endParaRPr lang="en-US" sz="3200" b="1" dirty="0"/>
          </a:p>
        </p:txBody>
      </p:sp>
      <p:sp>
        <p:nvSpPr>
          <p:cNvPr id="4" name="TextBox 3"/>
          <p:cNvSpPr txBox="1"/>
          <p:nvPr/>
        </p:nvSpPr>
        <p:spPr>
          <a:xfrm>
            <a:off x="76023" y="3592364"/>
            <a:ext cx="2943580" cy="3139321"/>
          </a:xfrm>
          <a:prstGeom prst="rect">
            <a:avLst/>
          </a:prstGeom>
          <a:noFill/>
        </p:spPr>
        <p:txBody>
          <a:bodyPr wrap="square" rtlCol="0">
            <a:spAutoFit/>
          </a:bodyPr>
          <a:lstStyle/>
          <a:p>
            <a:r>
              <a:rPr lang="en-US" b="1" dirty="0" smtClean="0"/>
              <a:t>…</a:t>
            </a:r>
            <a:r>
              <a:rPr lang="en-US" b="1" dirty="0"/>
              <a:t>the factory system that began around 1800 brought great changes. The employer no longer worked beside his employees. In fact, it became rare if an employer actually saw his workers. He was concerned less with their welfare and more concerned with the cost of their labor.</a:t>
            </a:r>
          </a:p>
        </p:txBody>
      </p:sp>
      <p:sp>
        <p:nvSpPr>
          <p:cNvPr id="5" name="TextBox 4"/>
          <p:cNvSpPr txBox="1"/>
          <p:nvPr/>
        </p:nvSpPr>
        <p:spPr>
          <a:xfrm>
            <a:off x="8164418" y="2002391"/>
            <a:ext cx="1972656" cy="369332"/>
          </a:xfrm>
          <a:prstGeom prst="rect">
            <a:avLst/>
          </a:prstGeom>
          <a:noFill/>
        </p:spPr>
        <p:txBody>
          <a:bodyPr wrap="none" rtlCol="0">
            <a:spAutoFit/>
          </a:bodyPr>
          <a:lstStyle/>
          <a:p>
            <a:r>
              <a:rPr lang="en-US" b="1" dirty="0" smtClean="0"/>
              <a:t>ENGLISH FACTORY:</a:t>
            </a:r>
            <a:endParaRPr lang="en-US" b="1" dirty="0"/>
          </a:p>
        </p:txBody>
      </p:sp>
      <p:pic>
        <p:nvPicPr>
          <p:cNvPr id="1028" name="Picture 4" descr="http://www.uni.edu/schneidj/webquests/adayinthelife/lotsofwork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998" y="2371723"/>
            <a:ext cx="5715000" cy="44862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ritish workers in 19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603" y="4219573"/>
            <a:ext cx="4381500"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98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656417"/>
          </a:xfrm>
          <a:solidFill>
            <a:srgbClr val="FFCC66"/>
          </a:solidFill>
        </p:spPr>
        <p:txBody>
          <a:bodyPr>
            <a:normAutofit fontScale="90000"/>
          </a:bodyPr>
          <a:lstStyle/>
          <a:p>
            <a:pPr lvl="1" algn="ctr" rtl="0">
              <a:lnSpc>
                <a:spcPct val="90000"/>
              </a:lnSpc>
              <a:spcBef>
                <a:spcPct val="0"/>
              </a:spcBef>
            </a:pPr>
            <a:r>
              <a:rPr lang="en-US" sz="2400" b="1" dirty="0"/>
              <a:t>Marx and Anti-Thesis </a:t>
            </a:r>
            <a:r>
              <a:rPr lang="en-US" sz="2400" b="1" dirty="0" smtClean="0"/>
              <a:t>Appear:</a:t>
            </a:r>
            <a:br>
              <a:rPr lang="en-US" sz="2400" b="1" dirty="0" smtClean="0"/>
            </a:br>
            <a:r>
              <a:rPr lang="en-US" sz="2400" b="1" dirty="0" smtClean="0"/>
              <a:t>  </a:t>
            </a:r>
            <a:r>
              <a:rPr lang="en-US" sz="2400" dirty="0" smtClean="0"/>
              <a:t>3.7  Marx’s Historical Progression to Socialism</a:t>
            </a:r>
            <a:endParaRPr lang="en-US" sz="2400" dirty="0"/>
          </a:p>
        </p:txBody>
      </p:sp>
      <p:sp>
        <p:nvSpPr>
          <p:cNvPr id="11" name="Content Placeholder 10"/>
          <p:cNvSpPr>
            <a:spLocks noGrp="1"/>
          </p:cNvSpPr>
          <p:nvPr>
            <p:ph idx="1"/>
          </p:nvPr>
        </p:nvSpPr>
        <p:spPr>
          <a:xfrm>
            <a:off x="-1" y="663251"/>
            <a:ext cx="12191999" cy="2079949"/>
          </a:xfrm>
          <a:solidFill>
            <a:srgbClr val="FFFFCC"/>
          </a:solidFill>
        </p:spPr>
        <p:txBody>
          <a:bodyPr/>
          <a:lstStyle/>
          <a:p>
            <a:pPr marL="0" indent="0">
              <a:buNone/>
            </a:pPr>
            <a:r>
              <a:rPr lang="en-US" dirty="0" smtClean="0"/>
              <a:t>Along with the constantly diminishing number of magnates of capital who usurp and monopolize all advantages of this process … grows the mass of misery, oppression, slavery, degradation, exploitation; but with this too grows the revolt of the working class … the expropriators are expropriated … by the mass of the people.”  </a:t>
            </a:r>
            <a:r>
              <a:rPr lang="en-US" i="1" dirty="0" smtClean="0"/>
              <a:t>Das Capital</a:t>
            </a:r>
            <a:r>
              <a:rPr lang="en-US" dirty="0" smtClean="0"/>
              <a:t>, v. 1.</a:t>
            </a:r>
            <a:endParaRPr lang="en-US" dirty="0"/>
          </a:p>
        </p:txBody>
      </p:sp>
      <p:pic>
        <p:nvPicPr>
          <p:cNvPr id="2056" name="Picture 8" descr="http://cv.vic.gov.au/data/6595/homelesskenning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728499"/>
            <a:ext cx="2816550" cy="31295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dailymail.co.uk/i/pix/2012/01/20/article-2089243-116008C5000005DC-719_964x7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9061" y="4855253"/>
            <a:ext cx="2741465" cy="200274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blogimages.thescore.com/tbj/files/2011/12/jan-vesely-urch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0529" y="2885849"/>
            <a:ext cx="3311469" cy="196940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2.bp.blogspot.com/-qlUT7hs6HFU/TWzr0TV2DKI/AAAAAAAA-ak/TvJPo7dt6cs/s400/pooroflond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0529" y="4855253"/>
            <a:ext cx="3311471" cy="20027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8523" y="2774184"/>
            <a:ext cx="8191538" cy="923330"/>
          </a:xfrm>
          <a:prstGeom prst="rect">
            <a:avLst/>
          </a:prstGeom>
          <a:solidFill>
            <a:srgbClr val="FFFF00"/>
          </a:solidFill>
        </p:spPr>
        <p:txBody>
          <a:bodyPr wrap="none" rtlCol="0">
            <a:spAutoFit/>
          </a:bodyPr>
          <a:lstStyle/>
          <a:p>
            <a:r>
              <a:rPr lang="en-US" dirty="0" smtClean="0"/>
              <a:t>“The author (Stephen </a:t>
            </a:r>
            <a:r>
              <a:rPr lang="en-US" dirty="0" err="1" smtClean="0"/>
              <a:t>Zarlenga</a:t>
            </a:r>
            <a:r>
              <a:rPr lang="en-US" dirty="0" smtClean="0"/>
              <a:t>) thinks that many good people could see the injustice,</a:t>
            </a:r>
          </a:p>
          <a:p>
            <a:r>
              <a:rPr lang="en-US" dirty="0" smtClean="0"/>
              <a:t>even the viciousness of the prevailing economic system.  Marxism offered political</a:t>
            </a:r>
          </a:p>
          <a:p>
            <a:r>
              <a:rPr lang="en-US" dirty="0" smtClean="0"/>
              <a:t>relevance and hope to them.”   LSM, p. 354</a:t>
            </a:r>
            <a:endParaRPr lang="en-US" dirty="0"/>
          </a:p>
        </p:txBody>
      </p:sp>
    </p:spTree>
    <p:extLst>
      <p:ext uri="{BB962C8B-B14F-4D97-AF65-F5344CB8AC3E}">
        <p14:creationId xmlns:p14="http://schemas.microsoft.com/office/powerpoint/2010/main" val="2240712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MEMO</a:t>
            </a:r>
            <a:endParaRPr lang="en-US" dirty="0"/>
          </a:p>
        </p:txBody>
      </p:sp>
      <p:sp>
        <p:nvSpPr>
          <p:cNvPr id="3" name="Content Placeholder 2"/>
          <p:cNvSpPr>
            <a:spLocks noGrp="1"/>
          </p:cNvSpPr>
          <p:nvPr>
            <p:ph idx="1"/>
          </p:nvPr>
        </p:nvSpPr>
        <p:spPr>
          <a:xfrm>
            <a:off x="397787" y="1362020"/>
            <a:ext cx="11396421" cy="4589329"/>
          </a:xfrm>
        </p:spPr>
        <p:txBody>
          <a:bodyPr>
            <a:normAutofit fontScale="85000" lnSpcReduction="20000"/>
          </a:bodyPr>
          <a:lstStyle/>
          <a:p>
            <a:pPr marL="0" indent="0">
              <a:buNone/>
            </a:pPr>
            <a:r>
              <a:rPr lang="en-US" sz="2400" dirty="0"/>
              <a:t>It is very interesting your observations about the continental monarchies. </a:t>
            </a:r>
            <a:br>
              <a:rPr lang="en-US" sz="2400" dirty="0"/>
            </a:br>
            <a:r>
              <a:rPr lang="en-US" sz="2400" dirty="0"/>
              <a:t/>
            </a:r>
            <a:br>
              <a:rPr lang="en-US" sz="2400" dirty="0"/>
            </a:br>
            <a:r>
              <a:rPr lang="en-US" sz="2400" dirty="0"/>
              <a:t>They would periodically recast the coinage so that the basis wasn't lost for example to prevent deflation and unemployment</a:t>
            </a:r>
            <a:r>
              <a:rPr lang="en-US" sz="2400" dirty="0" smtClean="0"/>
              <a:t>.  </a:t>
            </a:r>
            <a:r>
              <a:rPr lang="en-US" sz="2400" dirty="0"/>
              <a:t>This their critics call "debasing" the currency! </a:t>
            </a:r>
            <a:r>
              <a:rPr lang="en-US" sz="2400" dirty="0" smtClean="0"/>
              <a:t> Yet</a:t>
            </a:r>
            <a:r>
              <a:rPr lang="en-US" sz="2400" dirty="0"/>
              <a:t>, it was done to prevent the shrinkage of supply relative to the population that is the deflationary phase of the monetary cycle. </a:t>
            </a:r>
            <a:br>
              <a:rPr lang="en-US" sz="2400" dirty="0"/>
            </a:br>
            <a:r>
              <a:rPr lang="en-US" sz="2400" dirty="0"/>
              <a:t/>
            </a:r>
            <a:br>
              <a:rPr lang="en-US" sz="2400" dirty="0"/>
            </a:br>
            <a:endParaRPr lang="en-US" sz="2400" dirty="0"/>
          </a:p>
          <a:p>
            <a:pPr marL="0" indent="0">
              <a:buNone/>
            </a:pPr>
            <a:r>
              <a:rPr lang="en-US" sz="2400" dirty="0"/>
              <a:t>The Whigs and "liberals" were the ones pushing "democratic" governments because they could manipulate them</a:t>
            </a:r>
            <a:r>
              <a:rPr lang="en-US" sz="2400" dirty="0" smtClean="0"/>
              <a:t>.  </a:t>
            </a:r>
            <a:r>
              <a:rPr lang="en-US" sz="2400" dirty="0"/>
              <a:t>They had to remove the prerogatives of Kings who might as you say do something to preserve social stability. </a:t>
            </a:r>
            <a:br>
              <a:rPr lang="en-US" sz="2400" dirty="0"/>
            </a:br>
            <a:r>
              <a:rPr lang="en-US" sz="2400" dirty="0"/>
              <a:t/>
            </a:r>
            <a:br>
              <a:rPr lang="en-US" sz="2400" dirty="0"/>
            </a:br>
            <a:endParaRPr lang="en-US" sz="2400" dirty="0"/>
          </a:p>
          <a:p>
            <a:pPr marL="0" indent="0">
              <a:buNone/>
            </a:pPr>
            <a:r>
              <a:rPr lang="en-US" sz="2400" dirty="0"/>
              <a:t>There is a reason the Brits pushed out "liberal democracies". </a:t>
            </a:r>
            <a:r>
              <a:rPr lang="en-US" sz="2400" dirty="0" smtClean="0"/>
              <a:t> So </a:t>
            </a:r>
            <a:r>
              <a:rPr lang="en-US" sz="2400" dirty="0"/>
              <a:t>they could coopt elites into their debt money system, and know they will get repaid from the tax coffers for public debts at the heart of their debt money systems. </a:t>
            </a:r>
            <a:br>
              <a:rPr lang="en-US" sz="2400" dirty="0"/>
            </a:br>
            <a:endParaRPr lang="en-US" sz="2400" dirty="0"/>
          </a:p>
          <a:p>
            <a:r>
              <a:rPr lang="en-US" sz="2400" dirty="0"/>
              <a:t/>
            </a:r>
            <a:br>
              <a:rPr lang="en-US" sz="2400" dirty="0"/>
            </a:br>
            <a:r>
              <a:rPr lang="en-US" sz="2400" dirty="0">
                <a:latin typeface="Times New Roman" panose="02020603050405020304" pitchFamily="18" charset="0"/>
                <a:ea typeface="Calibri" panose="020F0502020204030204" pitchFamily="34" charset="0"/>
                <a:cs typeface="Times New Roman" panose="02020603050405020304" pitchFamily="18" charset="0"/>
              </a:rPr>
              <a:t>B.B., NEW YORK 2014</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774557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FFCC"/>
          </a:solidFill>
        </p:spPr>
        <p:txBody>
          <a:bodyPr>
            <a:normAutofit fontScale="90000"/>
          </a:bodyPr>
          <a:lstStyle/>
          <a:p>
            <a:pPr algn="ctr"/>
            <a:r>
              <a:rPr lang="en-US" sz="2400" dirty="0" smtClean="0"/>
              <a:t>PART 4</a:t>
            </a:r>
            <a:endParaRPr lang="en-US" sz="2400"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Rectangle 3"/>
          <p:cNvSpPr/>
          <p:nvPr/>
        </p:nvSpPr>
        <p:spPr>
          <a:xfrm>
            <a:off x="3615587" y="2962944"/>
            <a:ext cx="6294993" cy="646331"/>
          </a:xfrm>
          <a:prstGeom prst="rect">
            <a:avLst/>
          </a:prstGeom>
        </p:spPr>
        <p:txBody>
          <a:bodyPr wrap="none">
            <a:spAutoFit/>
          </a:bodyPr>
          <a:lstStyle/>
          <a:p>
            <a:r>
              <a:rPr lang="en-US" sz="3600" dirty="0"/>
              <a:t>The Synthesis of Smith and Marx</a:t>
            </a:r>
          </a:p>
        </p:txBody>
      </p:sp>
    </p:spTree>
    <p:extLst>
      <p:ext uri="{BB962C8B-B14F-4D97-AF65-F5344CB8AC3E}">
        <p14:creationId xmlns:p14="http://schemas.microsoft.com/office/powerpoint/2010/main" val="978486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2191999" cy="389406"/>
          </a:xfrm>
          <a:prstGeom prst="rect">
            <a:avLst/>
          </a:prstGeom>
          <a:solidFill>
            <a:srgbClr val="FFFFCC"/>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The Synthesis of Smith and Marx</a:t>
            </a:r>
          </a:p>
        </p:txBody>
      </p:sp>
      <p:sp>
        <p:nvSpPr>
          <p:cNvPr id="2" name="Content Placeholder 1"/>
          <p:cNvSpPr>
            <a:spLocks noGrp="1"/>
          </p:cNvSpPr>
          <p:nvPr>
            <p:ph idx="1"/>
          </p:nvPr>
        </p:nvSpPr>
        <p:spPr>
          <a:xfrm>
            <a:off x="0" y="389406"/>
            <a:ext cx="12192000" cy="2441575"/>
          </a:xfrm>
          <a:solidFill>
            <a:srgbClr val="FFFF00"/>
          </a:solidFill>
        </p:spPr>
        <p:txBody>
          <a:bodyPr>
            <a:normAutofit lnSpcReduction="10000"/>
          </a:bodyPr>
          <a:lstStyle/>
          <a:p>
            <a:pPr marL="0" indent="0">
              <a:buNone/>
            </a:pPr>
            <a:r>
              <a:rPr lang="en-US" dirty="0" smtClean="0"/>
              <a:t>The synthesis of Marx and Smith led to a world where labor and business are at each others throats, with the body politic polarized into “right wing” and “left wing.”</a:t>
            </a:r>
          </a:p>
          <a:p>
            <a:pPr marL="0" indent="0">
              <a:buNone/>
            </a:pPr>
            <a:r>
              <a:rPr lang="en-US" dirty="0" smtClean="0"/>
              <a:t>This split could be managed by the “financiers” operating behind the scenes.  Rarely did either the right or the left, labor or industry, identify the “financiers” as their true problem.</a:t>
            </a:r>
            <a:endParaRPr lang="en-US" dirty="0"/>
          </a:p>
        </p:txBody>
      </p:sp>
      <p:pic>
        <p:nvPicPr>
          <p:cNvPr id="3076" name="Picture 4" descr="A protester in New York holds up a placard as fast-food workers and union members call for an increase in the minimum hourly wage to $15 and the right of workers to join un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1483"/>
            <a:ext cx="5342021" cy="40065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decouverte-usa.com/images-articles/macdonalds-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684" y="4572013"/>
            <a:ext cx="3882188" cy="228598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i.istockimg.com/file_thumbview_approve/6017958/2/stock-photo-6017958-us-political-party-log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1428" y="3220387"/>
            <a:ext cx="3261394" cy="326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041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2191999" cy="389406"/>
          </a:xfrm>
          <a:prstGeom prst="rect">
            <a:avLst/>
          </a:prstGeom>
          <a:solidFill>
            <a:srgbClr val="FFFFCC"/>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The Synthesis of Smith and Marx</a:t>
            </a:r>
          </a:p>
        </p:txBody>
      </p:sp>
      <p:sp>
        <p:nvSpPr>
          <p:cNvPr id="2" name="Content Placeholder 1"/>
          <p:cNvSpPr>
            <a:spLocks noGrp="1"/>
          </p:cNvSpPr>
          <p:nvPr>
            <p:ph idx="1"/>
          </p:nvPr>
        </p:nvSpPr>
        <p:spPr>
          <a:xfrm>
            <a:off x="22302" y="1035737"/>
            <a:ext cx="12192000" cy="2441575"/>
          </a:xfrm>
          <a:solidFill>
            <a:srgbClr val="FFCCFF"/>
          </a:solidFill>
        </p:spPr>
        <p:txBody>
          <a:bodyPr>
            <a:normAutofit/>
          </a:bodyPr>
          <a:lstStyle/>
          <a:p>
            <a:pPr marL="0" indent="0">
              <a:buNone/>
            </a:pPr>
            <a:r>
              <a:rPr lang="en-US" dirty="0" smtClean="0"/>
              <a:t>The synthesis promoted the idea of commodity money  …   at the same time it advanced a private central banking system creating abstract money (bank credit) for profit and power. </a:t>
            </a:r>
          </a:p>
          <a:p>
            <a:pPr marL="0" indent="0">
              <a:buNone/>
            </a:pPr>
            <a:r>
              <a:rPr lang="en-US" dirty="0" smtClean="0"/>
              <a:t>Their theory would always be in conflict with the actual practice … rendering monetary concepts a morass of confusion to the present day.</a:t>
            </a:r>
            <a:endParaRPr lang="en-US" dirty="0"/>
          </a:p>
        </p:txBody>
      </p:sp>
      <p:sp>
        <p:nvSpPr>
          <p:cNvPr id="3" name="TextBox 2"/>
          <p:cNvSpPr txBox="1"/>
          <p:nvPr/>
        </p:nvSpPr>
        <p:spPr>
          <a:xfrm>
            <a:off x="0" y="389406"/>
            <a:ext cx="12191999" cy="646331"/>
          </a:xfrm>
          <a:prstGeom prst="rect">
            <a:avLst/>
          </a:prstGeom>
          <a:solidFill>
            <a:srgbClr val="FF66FF"/>
          </a:solidFill>
        </p:spPr>
        <p:txBody>
          <a:bodyPr wrap="square" rtlCol="0">
            <a:spAutoFit/>
          </a:bodyPr>
          <a:lstStyle/>
          <a:p>
            <a:pPr algn="ctr"/>
            <a:r>
              <a:rPr lang="en-US" sz="3600" dirty="0" smtClean="0"/>
              <a:t>FINANCIAL POWERS CONFUSE MONETARY IDEAS</a:t>
            </a:r>
            <a:endParaRPr lang="en-US" sz="3600" dirty="0"/>
          </a:p>
        </p:txBody>
      </p:sp>
      <p:pic>
        <p:nvPicPr>
          <p:cNvPr id="5122" name="Picture 2" descr="http://sprottmoneyblog.com/wp-content/uploads/2013/08/Ron_Paul_honest_Money_go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2" y="3477312"/>
            <a:ext cx="5188515" cy="33806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33119" y="3477312"/>
            <a:ext cx="6958880" cy="3416320"/>
          </a:xfrm>
          <a:prstGeom prst="rect">
            <a:avLst/>
          </a:prstGeom>
          <a:solidFill>
            <a:schemeClr val="bg2"/>
          </a:solidFill>
        </p:spPr>
        <p:txBody>
          <a:bodyPr wrap="square" rtlCol="0">
            <a:spAutoFit/>
          </a:bodyPr>
          <a:lstStyle/>
          <a:p>
            <a:r>
              <a:rPr lang="en-US" sz="2400" dirty="0" smtClean="0"/>
              <a:t>Bank of England - Quarterly </a:t>
            </a:r>
            <a:r>
              <a:rPr lang="en-US" sz="2400" dirty="0"/>
              <a:t>Bulletin </a:t>
            </a:r>
            <a:r>
              <a:rPr lang="en-US" sz="2400" dirty="0" smtClean="0"/>
              <a:t>2014 </a:t>
            </a:r>
            <a:r>
              <a:rPr lang="en-US" sz="2400" dirty="0"/>
              <a:t>Q1</a:t>
            </a:r>
          </a:p>
          <a:p>
            <a:r>
              <a:rPr lang="en-US" sz="2400" dirty="0"/>
              <a:t>Money in the modern economy: </a:t>
            </a:r>
            <a:r>
              <a:rPr lang="en-US" sz="2400" dirty="0" smtClean="0"/>
              <a:t>an introduction</a:t>
            </a:r>
          </a:p>
          <a:p>
            <a:endParaRPr lang="en-US" sz="2400" dirty="0"/>
          </a:p>
          <a:p>
            <a:r>
              <a:rPr lang="en-US" sz="2400" dirty="0" smtClean="0"/>
              <a:t>“Far </a:t>
            </a:r>
            <a:r>
              <a:rPr lang="en-US" sz="2400" dirty="0"/>
              <a:t>more important for the creation of bank</a:t>
            </a:r>
          </a:p>
          <a:p>
            <a:r>
              <a:rPr lang="en-US" sz="2400" dirty="0"/>
              <a:t>deposits is the act of making new loans by banks. When </a:t>
            </a:r>
            <a:r>
              <a:rPr lang="en-US" sz="2400" dirty="0" smtClean="0"/>
              <a:t>a bank </a:t>
            </a:r>
            <a:r>
              <a:rPr lang="en-US" sz="2400" dirty="0"/>
              <a:t>makes a loan to one of its customers it simply </a:t>
            </a:r>
            <a:r>
              <a:rPr lang="en-US" sz="2400" dirty="0" smtClean="0"/>
              <a:t>credits the </a:t>
            </a:r>
            <a:r>
              <a:rPr lang="en-US" sz="2400" dirty="0"/>
              <a:t>customer’s account with a higher deposit balance</a:t>
            </a:r>
            <a:r>
              <a:rPr lang="en-US" sz="2400" dirty="0" smtClean="0"/>
              <a:t>.   At </a:t>
            </a:r>
            <a:r>
              <a:rPr lang="en-US" sz="2400" dirty="0"/>
              <a:t>that instant, new money is created</a:t>
            </a:r>
            <a:r>
              <a:rPr lang="en-US" sz="2400" dirty="0" smtClean="0"/>
              <a:t>.” </a:t>
            </a:r>
            <a:endParaRPr lang="en-US" sz="2400" dirty="0"/>
          </a:p>
        </p:txBody>
      </p:sp>
    </p:spTree>
    <p:extLst>
      <p:ext uri="{BB962C8B-B14F-4D97-AF65-F5344CB8AC3E}">
        <p14:creationId xmlns:p14="http://schemas.microsoft.com/office/powerpoint/2010/main" val="855711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2191999" cy="389406"/>
          </a:xfrm>
          <a:prstGeom prst="rect">
            <a:avLst/>
          </a:prstGeom>
          <a:solidFill>
            <a:srgbClr val="FFFFCC"/>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The Synthesis of Smith and Marx</a:t>
            </a:r>
          </a:p>
        </p:txBody>
      </p:sp>
      <p:pic>
        <p:nvPicPr>
          <p:cNvPr id="4098" name="Picture 2" descr="http://www.decouverte-usa.com/images-articles/macdonalds-logo.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5301163"/>
            <a:ext cx="3144644" cy="155683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nvSpPr>
        <p:spPr>
          <a:xfrm>
            <a:off x="0" y="1035737"/>
            <a:ext cx="12192000" cy="3969400"/>
          </a:xfrm>
          <a:prstGeom prst="rect">
            <a:avLst/>
          </a:prstGeom>
          <a:solidFill>
            <a:srgbClr val="FFFFCC"/>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December </a:t>
            </a:r>
            <a:r>
              <a:rPr lang="en-US" dirty="0">
                <a:latin typeface="Times New Roman" panose="02020603050405020304" pitchFamily="18" charset="0"/>
                <a:cs typeface="Times New Roman" panose="02020603050405020304" pitchFamily="18" charset="0"/>
              </a:rPr>
              <a:t>01, </a:t>
            </a:r>
            <a:r>
              <a:rPr lang="en-US" dirty="0" smtClean="0">
                <a:latin typeface="Times New Roman" panose="02020603050405020304" pitchFamily="18" charset="0"/>
                <a:cs typeface="Times New Roman" panose="02020603050405020304" pitchFamily="18" charset="0"/>
              </a:rPr>
              <a:t>2010</a:t>
            </a:r>
          </a:p>
          <a:p>
            <a:pPr marL="0" indent="0">
              <a:buNone/>
            </a:pPr>
            <a:r>
              <a:rPr lang="en-US" dirty="0">
                <a:latin typeface="Times New Roman" panose="02020603050405020304" pitchFamily="18" charset="0"/>
                <a:cs typeface="Times New Roman" panose="02020603050405020304" pitchFamily="18" charset="0"/>
              </a:rPr>
              <a:t>The Fed delivered a huge </a:t>
            </a:r>
            <a:r>
              <a:rPr lang="en-US" dirty="0" smtClean="0">
                <a:latin typeface="Times New Roman" panose="02020603050405020304" pitchFamily="18" charset="0"/>
                <a:cs typeface="Times New Roman" panose="02020603050405020304" pitchFamily="18" charset="0"/>
              </a:rPr>
              <a:t>data dump today</a:t>
            </a:r>
            <a:r>
              <a:rPr lang="en-US" dirty="0">
                <a:latin typeface="Times New Roman" panose="02020603050405020304" pitchFamily="18" charset="0"/>
                <a:cs typeface="Times New Roman" panose="02020603050405020304" pitchFamily="18" charset="0"/>
              </a:rPr>
              <a:t>, revealing information about the boatload of loans it made during and after the financial crisis</a:t>
            </a:r>
            <a:r>
              <a:rPr lang="en-US" dirty="0" smtClean="0">
                <a:latin typeface="Times New Roman" panose="02020603050405020304" pitchFamily="18" charset="0"/>
                <a:cs typeface="Times New Roman" panose="02020603050405020304" pitchFamily="18" charset="0"/>
              </a:rPr>
              <a:t>.   But </a:t>
            </a:r>
            <a:r>
              <a:rPr lang="en-US" dirty="0">
                <a:latin typeface="Times New Roman" panose="02020603050405020304" pitchFamily="18" charset="0"/>
                <a:cs typeface="Times New Roman" panose="02020603050405020304" pitchFamily="18" charset="0"/>
              </a:rPr>
              <a:t>the data also showed smaller loans to some companies that aren't usually associated with the workings of the Fed; companies like </a:t>
            </a:r>
            <a:r>
              <a:rPr lang="en-US" dirty="0" smtClean="0">
                <a:latin typeface="Times New Roman" panose="02020603050405020304" pitchFamily="18" charset="0"/>
                <a:cs typeface="Times New Roman" panose="02020603050405020304" pitchFamily="18" charset="0"/>
              </a:rPr>
              <a:t>McDonald’s.  </a:t>
            </a:r>
          </a:p>
          <a:p>
            <a:pPr marL="0" indent="0">
              <a:buNone/>
            </a:pPr>
            <a:r>
              <a:rPr lang="en-US" dirty="0">
                <a:latin typeface="Times New Roman" panose="02020603050405020304" pitchFamily="18" charset="0"/>
                <a:cs typeface="Times New Roman" panose="02020603050405020304" pitchFamily="18" charset="0"/>
              </a:rPr>
              <a:t>These companies used an emergency program the Fed set up to keep a key financial market going in the teeth of the crisis — commercial paper</a:t>
            </a:r>
            <a:r>
              <a:rPr lang="en-US" dirty="0" smtClean="0">
                <a:latin typeface="Times New Roman" panose="02020603050405020304" pitchFamily="18" charset="0"/>
                <a:cs typeface="Times New Roman" panose="02020603050405020304" pitchFamily="18" charset="0"/>
              </a:rPr>
              <a:t>.    </a:t>
            </a:r>
            <a:r>
              <a:rPr lang="en-US" u="sng" dirty="0" smtClean="0">
                <a:latin typeface="Times New Roman" panose="02020603050405020304" pitchFamily="18" charset="0"/>
                <a:cs typeface="Times New Roman" panose="02020603050405020304" pitchFamily="18" charset="0"/>
              </a:rPr>
              <a:t>The </a:t>
            </a:r>
            <a:r>
              <a:rPr lang="en-US" u="sng" dirty="0">
                <a:latin typeface="Times New Roman" panose="02020603050405020304" pitchFamily="18" charset="0"/>
                <a:cs typeface="Times New Roman" panose="02020603050405020304" pitchFamily="18" charset="0"/>
              </a:rPr>
              <a:t>commercial paper market is basically like a credit card for giant companies in every major industry</a:t>
            </a:r>
            <a:r>
              <a:rPr lang="en-US" dirty="0">
                <a:latin typeface="Times New Roman" panose="02020603050405020304" pitchFamily="18" charset="0"/>
                <a:cs typeface="Times New Roman" panose="02020603050405020304" pitchFamily="18" charset="0"/>
              </a:rPr>
              <a:t>; it's something they use every day to borrow money that they plan to pay back very soon.</a:t>
            </a:r>
          </a:p>
          <a:p>
            <a:pPr marL="0" indent="0">
              <a:buNone/>
            </a:pPr>
            <a:r>
              <a:rPr lang="en-US" dirty="0">
                <a:latin typeface="Times New Roman" panose="02020603050405020304" pitchFamily="18" charset="0"/>
                <a:cs typeface="Times New Roman" panose="02020603050405020304" pitchFamily="18" charset="0"/>
              </a:rPr>
              <a:t>During the crisis, when people were afraid that Wall Street would collapse, the commercial paper market basically shut down</a:t>
            </a:r>
            <a:r>
              <a:rPr lang="en-US" dirty="0" smtClean="0">
                <a:latin typeface="Times New Roman" panose="02020603050405020304" pitchFamily="18" charset="0"/>
                <a:cs typeface="Times New Roman" panose="02020603050405020304" pitchFamily="18" charset="0"/>
              </a:rPr>
              <a:t>.</a:t>
            </a:r>
            <a:endParaRPr lang="en-US" dirty="0"/>
          </a:p>
        </p:txBody>
      </p:sp>
      <p:sp>
        <p:nvSpPr>
          <p:cNvPr id="3" name="TextBox 2"/>
          <p:cNvSpPr txBox="1"/>
          <p:nvPr/>
        </p:nvSpPr>
        <p:spPr>
          <a:xfrm>
            <a:off x="-1" y="389406"/>
            <a:ext cx="12192000" cy="584775"/>
          </a:xfrm>
          <a:prstGeom prst="rect">
            <a:avLst/>
          </a:prstGeom>
          <a:solidFill>
            <a:srgbClr val="00B0F0"/>
          </a:solidFill>
        </p:spPr>
        <p:txBody>
          <a:bodyPr wrap="square" rtlCol="0">
            <a:spAutoFit/>
          </a:bodyPr>
          <a:lstStyle/>
          <a:p>
            <a:pPr algn="ctr"/>
            <a:r>
              <a:rPr lang="en-US" sz="3200" dirty="0" smtClean="0"/>
              <a:t>THE FINANCIERS OPERATING BEHIND THE SCENES……one example …</a:t>
            </a:r>
            <a:endParaRPr lang="en-US" sz="3200" dirty="0"/>
          </a:p>
        </p:txBody>
      </p:sp>
      <p:sp>
        <p:nvSpPr>
          <p:cNvPr id="4" name="TextBox 3"/>
          <p:cNvSpPr txBox="1"/>
          <p:nvPr/>
        </p:nvSpPr>
        <p:spPr>
          <a:xfrm>
            <a:off x="3144644" y="5664082"/>
            <a:ext cx="9047356" cy="830997"/>
          </a:xfrm>
          <a:prstGeom prst="rect">
            <a:avLst/>
          </a:prstGeom>
          <a:solidFill>
            <a:srgbClr val="99CCFF"/>
          </a:solidFill>
        </p:spPr>
        <p:txBody>
          <a:bodyPr wrap="square" rtlCol="0">
            <a:spAutoFit/>
          </a:bodyPr>
          <a:lstStyle/>
          <a:p>
            <a:r>
              <a:rPr lang="en-US" sz="2400" u="sng" dirty="0"/>
              <a:t>The dealer market for commercial paper involves </a:t>
            </a:r>
            <a:r>
              <a:rPr lang="en-US" sz="2400" u="sng" dirty="0" smtClean="0"/>
              <a:t>large securities firms</a:t>
            </a:r>
          </a:p>
          <a:p>
            <a:r>
              <a:rPr lang="en-US" sz="2400" u="sng" dirty="0" smtClean="0"/>
              <a:t>and </a:t>
            </a:r>
            <a:r>
              <a:rPr lang="en-US" sz="2400" u="sng" dirty="0"/>
              <a:t>subsidiaries </a:t>
            </a:r>
            <a:r>
              <a:rPr lang="en-US" sz="2400" u="sng" dirty="0" smtClean="0"/>
              <a:t>of bank holding companies.</a:t>
            </a:r>
            <a:endParaRPr lang="en-US" sz="2400" u="sng" dirty="0"/>
          </a:p>
        </p:txBody>
      </p:sp>
    </p:spTree>
    <p:extLst>
      <p:ext uri="{BB962C8B-B14F-4D97-AF65-F5344CB8AC3E}">
        <p14:creationId xmlns:p14="http://schemas.microsoft.com/office/powerpoint/2010/main" val="12587611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100000">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14:bounceEnd="100000">
                                          <p:cBhvr additive="base">
                                            <p:cTn id="7" dur="3000" fill="hold"/>
                                            <p:tgtEl>
                                              <p:spTgt spid="4"/>
                                            </p:tgtEl>
                                            <p:attrNameLst>
                                              <p:attrName>ppt_x</p:attrName>
                                            </p:attrNameLst>
                                          </p:cBhvr>
                                          <p:tavLst>
                                            <p:tav tm="0">
                                              <p:val>
                                                <p:strVal val="#ppt_x"/>
                                              </p:val>
                                            </p:tav>
                                            <p:tav tm="100000">
                                              <p:val>
                                                <p:strVal val="#ppt_x"/>
                                              </p:val>
                                            </p:tav>
                                          </p:tavLst>
                                        </p:anim>
                                        <p:anim calcmode="lin" valueType="num" p14:bounceEnd="100000">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2" y="1"/>
            <a:ext cx="12191999" cy="365760"/>
          </a:xfrm>
          <a:solidFill>
            <a:srgbClr val="00FFCC"/>
          </a:solidFill>
        </p:spPr>
        <p:txBody>
          <a:bodyPr>
            <a:normAutofit fontScale="90000"/>
          </a:bodyPr>
          <a:lstStyle/>
          <a:p>
            <a:pPr algn="ctr"/>
            <a:r>
              <a:rPr lang="en-US" sz="2400" b="1" dirty="0" smtClean="0"/>
              <a:t>PART 5</a:t>
            </a:r>
            <a:endParaRPr lang="en-US" sz="2400" b="1" dirty="0"/>
          </a:p>
        </p:txBody>
      </p:sp>
      <p:sp>
        <p:nvSpPr>
          <p:cNvPr id="3" name="Content Placeholder 2"/>
          <p:cNvSpPr>
            <a:spLocks noGrp="1"/>
          </p:cNvSpPr>
          <p:nvPr>
            <p:ph idx="1"/>
          </p:nvPr>
        </p:nvSpPr>
        <p:spPr>
          <a:xfrm>
            <a:off x="352066" y="563880"/>
            <a:ext cx="11396421" cy="6140665"/>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Rectangle 3"/>
          <p:cNvSpPr/>
          <p:nvPr/>
        </p:nvSpPr>
        <p:spPr>
          <a:xfrm>
            <a:off x="3093441" y="3021310"/>
            <a:ext cx="5913670" cy="769441"/>
          </a:xfrm>
          <a:prstGeom prst="rect">
            <a:avLst/>
          </a:prstGeom>
        </p:spPr>
        <p:txBody>
          <a:bodyPr wrap="none">
            <a:spAutoFit/>
          </a:bodyPr>
          <a:lstStyle/>
          <a:p>
            <a:r>
              <a:rPr lang="en-US" sz="4400" dirty="0"/>
              <a:t>Stanley Jevons’ Synthesis</a:t>
            </a:r>
          </a:p>
        </p:txBody>
      </p:sp>
    </p:spTree>
    <p:extLst>
      <p:ext uri="{BB962C8B-B14F-4D97-AF65-F5344CB8AC3E}">
        <p14:creationId xmlns:p14="http://schemas.microsoft.com/office/powerpoint/2010/main" val="3197994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513095" y="3148879"/>
            <a:ext cx="184731" cy="369332"/>
          </a:xfrm>
          <a:prstGeom prst="rect">
            <a:avLst/>
          </a:prstGeom>
          <a:noFill/>
        </p:spPr>
        <p:txBody>
          <a:bodyPr wrap="none" rtlCol="0">
            <a:spAutoFit/>
          </a:bodyPr>
          <a:lstStyle/>
          <a:p>
            <a:endParaRPr lang="en-US" dirty="0"/>
          </a:p>
        </p:txBody>
      </p:sp>
      <p:sp>
        <p:nvSpPr>
          <p:cNvPr id="11" name="Title 1"/>
          <p:cNvSpPr txBox="1">
            <a:spLocks/>
          </p:cNvSpPr>
          <p:nvPr/>
        </p:nvSpPr>
        <p:spPr>
          <a:xfrm>
            <a:off x="-45722" y="0"/>
            <a:ext cx="12191999" cy="576687"/>
          </a:xfrm>
          <a:prstGeom prst="rect">
            <a:avLst/>
          </a:prstGeom>
          <a:solidFill>
            <a:srgbClr val="00FFC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Stanley Jevons’ Synthesis</a:t>
            </a:r>
          </a:p>
        </p:txBody>
      </p:sp>
      <p:sp>
        <p:nvSpPr>
          <p:cNvPr id="2" name="Content Placeholder 1"/>
          <p:cNvSpPr>
            <a:spLocks noGrp="1"/>
          </p:cNvSpPr>
          <p:nvPr>
            <p:ph idx="1"/>
          </p:nvPr>
        </p:nvSpPr>
        <p:spPr>
          <a:xfrm>
            <a:off x="0" y="576688"/>
            <a:ext cx="7382107" cy="6281312"/>
          </a:xfrm>
        </p:spPr>
        <p:txBody>
          <a:bodyPr>
            <a:normAutofit lnSpcReduction="10000"/>
          </a:bodyPr>
          <a:lstStyle/>
          <a:p>
            <a:pPr marL="0" indent="0">
              <a:buNone/>
            </a:pPr>
            <a:endParaRPr lang="en-US" dirty="0" smtClean="0"/>
          </a:p>
          <a:p>
            <a:pPr marL="0" indent="0">
              <a:buNone/>
            </a:pPr>
            <a:r>
              <a:rPr lang="en-US" dirty="0" smtClean="0"/>
              <a:t>The main elements of this synthesis can be seen in Stanley Jevons’ (1835-82) work.</a:t>
            </a:r>
          </a:p>
          <a:p>
            <a:pPr marL="0" indent="0">
              <a:buNone/>
            </a:pPr>
            <a:endParaRPr lang="en-US" dirty="0"/>
          </a:p>
          <a:p>
            <a:r>
              <a:rPr lang="en-US" dirty="0" smtClean="0"/>
              <a:t>Jevons no longer discussed whether privately owned banks should control money; it was assumed.   He did not discuss whether the government or a private bank should control money.</a:t>
            </a:r>
          </a:p>
          <a:p>
            <a:r>
              <a:rPr lang="en-US" dirty="0" smtClean="0"/>
              <a:t>Jevons does not discuss the supposed opposition between business and labor.  It is assumed.</a:t>
            </a:r>
          </a:p>
          <a:p>
            <a:r>
              <a:rPr lang="en-US" dirty="0" smtClean="0"/>
              <a:t>He guaranteed continuing confusion of money as a commodity, by expanding money’s functions to include acting as a longer term store of value.</a:t>
            </a:r>
            <a:endParaRPr lang="en-US" dirty="0"/>
          </a:p>
        </p:txBody>
      </p:sp>
      <p:pic>
        <p:nvPicPr>
          <p:cNvPr id="7174" name="Picture 6" descr="http://matematica.unibocconi.it/sites/default/files/jevons_l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3550" y="929063"/>
            <a:ext cx="4071393" cy="48089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440481" y="5861580"/>
            <a:ext cx="2307042" cy="584775"/>
          </a:xfrm>
          <a:prstGeom prst="rect">
            <a:avLst/>
          </a:prstGeom>
        </p:spPr>
        <p:txBody>
          <a:bodyPr wrap="none">
            <a:spAutoFit/>
          </a:bodyPr>
          <a:lstStyle/>
          <a:p>
            <a:r>
              <a:rPr lang="en-US" sz="3200" dirty="0"/>
              <a:t>(1835–1882)</a:t>
            </a:r>
          </a:p>
        </p:txBody>
      </p:sp>
    </p:spTree>
    <p:extLst>
      <p:ext uri="{BB962C8B-B14F-4D97-AF65-F5344CB8AC3E}">
        <p14:creationId xmlns:p14="http://schemas.microsoft.com/office/powerpoint/2010/main" val="1253540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dirty="0" smtClean="0"/>
              <a:t>PART 6</a:t>
            </a:r>
            <a:endParaRPr lang="en-US" sz="2400"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dirty="0" smtClean="0"/>
          </a:p>
        </p:txBody>
      </p:sp>
      <p:sp>
        <p:nvSpPr>
          <p:cNvPr id="4" name="Rectangle 3"/>
          <p:cNvSpPr/>
          <p:nvPr/>
        </p:nvSpPr>
        <p:spPr>
          <a:xfrm>
            <a:off x="2234383" y="2901389"/>
            <a:ext cx="7070975" cy="707886"/>
          </a:xfrm>
          <a:prstGeom prst="rect">
            <a:avLst/>
          </a:prstGeom>
        </p:spPr>
        <p:txBody>
          <a:bodyPr wrap="none">
            <a:spAutoFit/>
          </a:bodyPr>
          <a:lstStyle/>
          <a:p>
            <a:r>
              <a:rPr lang="en-US" sz="4000" dirty="0"/>
              <a:t>Re-Burying the Science of Money</a:t>
            </a:r>
          </a:p>
        </p:txBody>
      </p:sp>
    </p:spTree>
    <p:extLst>
      <p:ext uri="{BB962C8B-B14F-4D97-AF65-F5344CB8AC3E}">
        <p14:creationId xmlns:p14="http://schemas.microsoft.com/office/powerpoint/2010/main" val="3352944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 y="-76855"/>
            <a:ext cx="12191999" cy="441979"/>
          </a:xfrm>
          <a:prstGeom prst="rect">
            <a:avLst/>
          </a:prstGeom>
          <a:solidFill>
            <a:srgbClr val="FFCC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Re-Burying the Science of Money</a:t>
            </a:r>
          </a:p>
        </p:txBody>
      </p:sp>
      <p:sp>
        <p:nvSpPr>
          <p:cNvPr id="5" name="Title 4"/>
          <p:cNvSpPr>
            <a:spLocks noGrp="1"/>
          </p:cNvSpPr>
          <p:nvPr>
            <p:ph type="title"/>
          </p:nvPr>
        </p:nvSpPr>
        <p:spPr>
          <a:xfrm>
            <a:off x="0" y="365126"/>
            <a:ext cx="12192000" cy="883812"/>
          </a:xfrm>
          <a:solidFill>
            <a:schemeClr val="bg2"/>
          </a:solidFill>
        </p:spPr>
        <p:txBody>
          <a:bodyPr/>
          <a:lstStyle/>
          <a:p>
            <a:pPr algn="ctr"/>
            <a:r>
              <a:rPr lang="en-US" b="1" dirty="0" smtClean="0"/>
              <a:t>Jevons </a:t>
            </a:r>
            <a:r>
              <a:rPr lang="en-US" b="1" dirty="0" err="1" smtClean="0"/>
              <a:t>tooks</a:t>
            </a:r>
            <a:r>
              <a:rPr lang="en-US" b="1" dirty="0" smtClean="0"/>
              <a:t> pain to obscure the nature of money</a:t>
            </a:r>
            <a:endParaRPr lang="en-US" b="1"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48938"/>
            <a:ext cx="4980243" cy="5609062"/>
          </a:xfrm>
        </p:spPr>
      </p:pic>
      <p:sp>
        <p:nvSpPr>
          <p:cNvPr id="3" name="TextBox 2"/>
          <p:cNvSpPr txBox="1"/>
          <p:nvPr/>
        </p:nvSpPr>
        <p:spPr>
          <a:xfrm>
            <a:off x="4327500" y="6464804"/>
            <a:ext cx="652743" cy="369332"/>
          </a:xfrm>
          <a:prstGeom prst="rect">
            <a:avLst/>
          </a:prstGeom>
          <a:noFill/>
        </p:spPr>
        <p:txBody>
          <a:bodyPr wrap="none" rtlCol="0">
            <a:spAutoFit/>
          </a:bodyPr>
          <a:lstStyle/>
          <a:p>
            <a:r>
              <a:rPr lang="en-US" dirty="0" smtClean="0"/>
              <a:t>1896</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737" y="3423618"/>
            <a:ext cx="6425011" cy="3145776"/>
          </a:xfrm>
          <a:prstGeom prst="rect">
            <a:avLst/>
          </a:prstGeom>
        </p:spPr>
      </p:pic>
      <p:sp>
        <p:nvSpPr>
          <p:cNvPr id="9" name="TextBox 8"/>
          <p:cNvSpPr txBox="1"/>
          <p:nvPr/>
        </p:nvSpPr>
        <p:spPr>
          <a:xfrm>
            <a:off x="5373615" y="1596767"/>
            <a:ext cx="6085256" cy="954107"/>
          </a:xfrm>
          <a:prstGeom prst="rect">
            <a:avLst/>
          </a:prstGeom>
          <a:solidFill>
            <a:srgbClr val="99CCFF"/>
          </a:solidFill>
        </p:spPr>
        <p:txBody>
          <a:bodyPr wrap="none" rtlCol="0">
            <a:spAutoFit/>
          </a:bodyPr>
          <a:lstStyle/>
          <a:p>
            <a:r>
              <a:rPr lang="en-US" sz="2800" dirty="0" smtClean="0"/>
              <a:t>Jevons ignored Sparta’s legal concept of</a:t>
            </a:r>
          </a:p>
          <a:p>
            <a:r>
              <a:rPr lang="en-US" sz="2800" dirty="0" smtClean="0"/>
              <a:t>money, and treated it as a commodity!</a:t>
            </a:r>
            <a:endParaRPr lang="en-US" sz="2800" dirty="0"/>
          </a:p>
        </p:txBody>
      </p:sp>
    </p:spTree>
    <p:extLst>
      <p:ext uri="{BB962C8B-B14F-4D97-AF65-F5344CB8AC3E}">
        <p14:creationId xmlns:p14="http://schemas.microsoft.com/office/powerpoint/2010/main" val="3609703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 y="-76855"/>
            <a:ext cx="12191999" cy="441979"/>
          </a:xfrm>
          <a:prstGeom prst="rect">
            <a:avLst/>
          </a:prstGeom>
          <a:solidFill>
            <a:srgbClr val="FFCC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Re-Burying the Science of Money</a:t>
            </a:r>
          </a:p>
        </p:txBody>
      </p:sp>
      <p:sp>
        <p:nvSpPr>
          <p:cNvPr id="5" name="Title 4"/>
          <p:cNvSpPr>
            <a:spLocks noGrp="1"/>
          </p:cNvSpPr>
          <p:nvPr>
            <p:ph type="title"/>
          </p:nvPr>
        </p:nvSpPr>
        <p:spPr>
          <a:xfrm>
            <a:off x="-24007" y="637223"/>
            <a:ext cx="12192000" cy="2214073"/>
          </a:xfrm>
          <a:solidFill>
            <a:srgbClr val="99CCFF"/>
          </a:solidFill>
        </p:spPr>
        <p:txBody>
          <a:bodyPr>
            <a:normAutofit/>
          </a:bodyPr>
          <a:lstStyle/>
          <a:p>
            <a:r>
              <a:rPr lang="en-US" sz="3600" dirty="0" smtClean="0">
                <a:latin typeface="Times New Roman" panose="02020603050405020304" pitchFamily="18" charset="0"/>
                <a:cs typeface="Times New Roman" panose="02020603050405020304" pitchFamily="18" charset="0"/>
              </a:rPr>
              <a:t>Jevons ignored the legal concept of money discussed in detail by Aristotle, Plato, Paulus, Locke, Berkeley, Franklin, </a:t>
            </a:r>
            <a:r>
              <a:rPr lang="en-US" sz="3600" dirty="0" err="1" smtClean="0">
                <a:latin typeface="Times New Roman" panose="02020603050405020304" pitchFamily="18" charset="0"/>
                <a:cs typeface="Times New Roman" panose="02020603050405020304" pitchFamily="18" charset="0"/>
              </a:rPr>
              <a:t>Raithby</a:t>
            </a:r>
            <a:r>
              <a:rPr lang="en-US" sz="3600" dirty="0" smtClean="0">
                <a:latin typeface="Times New Roman" panose="02020603050405020304" pitchFamily="18" charset="0"/>
                <a:cs typeface="Times New Roman" panose="02020603050405020304" pitchFamily="18" charset="0"/>
              </a:rPr>
              <a:t> and others.</a:t>
            </a:r>
            <a:endParaRPr lang="en-US" sz="3600" dirty="0">
              <a:latin typeface="Times New Roman" panose="02020603050405020304" pitchFamily="18" charset="0"/>
              <a:cs typeface="Times New Roman" panose="02020603050405020304" pitchFamily="18" charset="0"/>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07" y="3519482"/>
            <a:ext cx="7337502" cy="2844110"/>
          </a:xfrm>
        </p:spPr>
      </p:pic>
      <p:sp>
        <p:nvSpPr>
          <p:cNvPr id="7" name="Title 4"/>
          <p:cNvSpPr txBox="1">
            <a:spLocks/>
          </p:cNvSpPr>
          <p:nvPr/>
        </p:nvSpPr>
        <p:spPr>
          <a:xfrm>
            <a:off x="0" y="365126"/>
            <a:ext cx="12192000" cy="526091"/>
          </a:xfrm>
          <a:prstGeom prst="rect">
            <a:avLst/>
          </a:prstGeom>
          <a:solidFill>
            <a:schemeClr val="bg2"/>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Jevons took pain to obscure the nature of money</a:t>
            </a:r>
            <a:endParaRPr lang="en-US" b="1" dirty="0"/>
          </a:p>
        </p:txBody>
      </p:sp>
      <p:sp>
        <p:nvSpPr>
          <p:cNvPr id="3" name="TextBox 2"/>
          <p:cNvSpPr txBox="1"/>
          <p:nvPr/>
        </p:nvSpPr>
        <p:spPr>
          <a:xfrm>
            <a:off x="7337503" y="2066466"/>
            <a:ext cx="4537396" cy="1569660"/>
          </a:xfrm>
          <a:prstGeom prst="rect">
            <a:avLst/>
          </a:prstGeom>
          <a:solidFill>
            <a:srgbClr val="FFFFCC"/>
          </a:solidFill>
        </p:spPr>
        <p:txBody>
          <a:bodyPr wrap="none" rtlCol="0">
            <a:spAutoFit/>
          </a:bodyPr>
          <a:lstStyle/>
          <a:p>
            <a:r>
              <a:rPr lang="en-US" sz="2400" dirty="0" smtClean="0"/>
              <a:t>This is the only reference</a:t>
            </a:r>
          </a:p>
          <a:p>
            <a:r>
              <a:rPr lang="en-US" sz="2400" dirty="0" smtClean="0"/>
              <a:t>to Aristotle in Jevons’ index.</a:t>
            </a:r>
          </a:p>
          <a:p>
            <a:r>
              <a:rPr lang="en-US" sz="2400" dirty="0" smtClean="0"/>
              <a:t>Aristotle appears to justify money  </a:t>
            </a:r>
          </a:p>
          <a:p>
            <a:r>
              <a:rPr lang="en-US" sz="2400" dirty="0" smtClean="0"/>
              <a:t>as a certain weight of metal!</a:t>
            </a:r>
            <a:endParaRPr lang="en-US" sz="24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5951" y="3568414"/>
            <a:ext cx="3326782" cy="3265926"/>
          </a:xfrm>
          <a:prstGeom prst="rect">
            <a:avLst/>
          </a:prstGeom>
        </p:spPr>
      </p:pic>
      <p:sp>
        <p:nvSpPr>
          <p:cNvPr id="10" name="TextBox 9"/>
          <p:cNvSpPr txBox="1"/>
          <p:nvPr/>
        </p:nvSpPr>
        <p:spPr>
          <a:xfrm>
            <a:off x="0" y="3266794"/>
            <a:ext cx="5633273" cy="369332"/>
          </a:xfrm>
          <a:prstGeom prst="rect">
            <a:avLst/>
          </a:prstGeom>
          <a:solidFill>
            <a:schemeClr val="bg1"/>
          </a:solidFill>
        </p:spPr>
        <p:txBody>
          <a:bodyPr wrap="none" rtlCol="0">
            <a:spAutoFit/>
          </a:bodyPr>
          <a:lstStyle/>
          <a:p>
            <a:r>
              <a:rPr lang="en-US" dirty="0" smtClean="0"/>
              <a:t>                                                                                                        </a:t>
            </a:r>
            <a:endParaRPr lang="en-US" dirty="0"/>
          </a:p>
        </p:txBody>
      </p:sp>
      <p:sp>
        <p:nvSpPr>
          <p:cNvPr id="8" name="TextBox 7"/>
          <p:cNvSpPr txBox="1"/>
          <p:nvPr/>
        </p:nvSpPr>
        <p:spPr>
          <a:xfrm>
            <a:off x="185719" y="3123393"/>
            <a:ext cx="5920852" cy="461665"/>
          </a:xfrm>
          <a:prstGeom prst="rect">
            <a:avLst/>
          </a:prstGeom>
          <a:noFill/>
        </p:spPr>
        <p:txBody>
          <a:bodyPr wrap="none" rtlCol="0">
            <a:spAutoFit/>
          </a:bodyPr>
          <a:lstStyle/>
          <a:p>
            <a:r>
              <a:rPr lang="en-US" sz="2400" i="1" dirty="0" smtClean="0"/>
              <a:t>Money and the Mechanism of Exchange, </a:t>
            </a:r>
            <a:r>
              <a:rPr lang="en-US" sz="2400" dirty="0" smtClean="0"/>
              <a:t>p 88</a:t>
            </a:r>
            <a:endParaRPr lang="en-US" sz="2400" dirty="0"/>
          </a:p>
        </p:txBody>
      </p:sp>
      <p:cxnSp>
        <p:nvCxnSpPr>
          <p:cNvPr id="12" name="Straight Arrow Connector 11"/>
          <p:cNvCxnSpPr/>
          <p:nvPr/>
        </p:nvCxnSpPr>
        <p:spPr>
          <a:xfrm>
            <a:off x="7640152" y="3636126"/>
            <a:ext cx="485480" cy="2802047"/>
          </a:xfrm>
          <a:prstGeom prst="straightConnector1">
            <a:avLst/>
          </a:prstGeom>
          <a:ln w="76200">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785095" y="3585058"/>
            <a:ext cx="552408" cy="768186"/>
          </a:xfrm>
          <a:prstGeom prst="straightConnector1">
            <a:avLst/>
          </a:prstGeom>
          <a:ln w="76200">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083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 y="-76855"/>
            <a:ext cx="12191999" cy="441979"/>
          </a:xfrm>
          <a:prstGeom prst="rect">
            <a:avLst/>
          </a:prstGeom>
          <a:solidFill>
            <a:srgbClr val="FFCC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Re-Burying the Science of Money</a:t>
            </a:r>
          </a:p>
        </p:txBody>
      </p:sp>
      <p:sp>
        <p:nvSpPr>
          <p:cNvPr id="5" name="Title 4"/>
          <p:cNvSpPr>
            <a:spLocks noGrp="1"/>
          </p:cNvSpPr>
          <p:nvPr>
            <p:ph type="title"/>
          </p:nvPr>
        </p:nvSpPr>
        <p:spPr>
          <a:xfrm>
            <a:off x="0" y="891217"/>
            <a:ext cx="12192000" cy="2119612"/>
          </a:xfrm>
          <a:solidFill>
            <a:srgbClr val="FFFF00"/>
          </a:solidFill>
        </p:spPr>
        <p:txBody>
          <a:bodyPr anchor="t">
            <a:normAutofit fontScale="90000"/>
          </a:bodyPr>
          <a:lstStyle/>
          <a:p>
            <a:pPr>
              <a:lnSpc>
                <a:spcPct val="100000"/>
              </a:lnSpc>
            </a:pPr>
            <a:r>
              <a:rPr lang="en-US" sz="2800" dirty="0" smtClean="0"/>
              <a:t>Just like Adam Smith, Jevons influenced his readers to think of money as a commodity, when he was aware that the private banks were issuing abstract money.</a:t>
            </a:r>
            <a:br>
              <a:rPr lang="en-US" sz="2800" dirty="0" smtClean="0"/>
            </a:br>
            <a:r>
              <a:rPr lang="en-US" sz="2800" dirty="0" smtClean="0"/>
              <a:t/>
            </a:r>
            <a:br>
              <a:rPr lang="en-US" sz="2800" dirty="0" smtClean="0"/>
            </a:br>
            <a:r>
              <a:rPr lang="en-US" sz="2800" dirty="0" smtClean="0"/>
              <a:t>This </a:t>
            </a:r>
            <a:r>
              <a:rPr lang="en-US" sz="2800" dirty="0"/>
              <a:t>trick, used repeatedly, is how the </a:t>
            </a:r>
            <a:r>
              <a:rPr lang="en-US" sz="2800" dirty="0" err="1"/>
              <a:t>nomisma</a:t>
            </a:r>
            <a:r>
              <a:rPr lang="en-US" sz="2800" dirty="0"/>
              <a:t> </a:t>
            </a:r>
            <a:r>
              <a:rPr lang="en-US" sz="2800" dirty="0" smtClean="0"/>
              <a:t>concept of money has come to be erased from the collective memory of mankind – from the dominant written works on money.</a:t>
            </a:r>
            <a:endParaRPr lang="en-US" sz="2800" dirty="0"/>
          </a:p>
        </p:txBody>
      </p:sp>
      <p:sp>
        <p:nvSpPr>
          <p:cNvPr id="7" name="Title 4"/>
          <p:cNvSpPr txBox="1">
            <a:spLocks/>
          </p:cNvSpPr>
          <p:nvPr/>
        </p:nvSpPr>
        <p:spPr>
          <a:xfrm>
            <a:off x="0" y="365126"/>
            <a:ext cx="12192000" cy="526091"/>
          </a:xfrm>
          <a:prstGeom prst="rect">
            <a:avLst/>
          </a:prstGeom>
          <a:solidFill>
            <a:schemeClr val="bg2"/>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Jevons took pain to obscure the nature of money</a:t>
            </a:r>
            <a:endParaRPr lang="en-US" b="1" dirty="0"/>
          </a:p>
        </p:txBody>
      </p:sp>
      <p:pic>
        <p:nvPicPr>
          <p:cNvPr id="8194" name="Picture 2" descr="http://history-computer.com/ModernComputer/thinkers/images/Jevons_portrai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006118"/>
            <a:ext cx="2988527" cy="385188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ts1.mm.bing.net/th?id=HN.608046843903150032&amp;pid=15.1&amp;H=128&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940" y="3362788"/>
            <a:ext cx="3951217" cy="314952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wpclipart.com/money/check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281" y="3943814"/>
            <a:ext cx="3343275"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27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1500"/>
                                  </p:stCondLst>
                                  <p:childTnLst>
                                    <p:animEffect transition="out" filter="dissolve">
                                      <p:cBhvr>
                                        <p:cTn id="6" dur="5000"/>
                                        <p:tgtEl>
                                          <p:spTgt spid="8200"/>
                                        </p:tgtEl>
                                      </p:cBhvr>
                                    </p:animEffect>
                                    <p:set>
                                      <p:cBhvr>
                                        <p:cTn id="7" dur="1" fill="hold">
                                          <p:stCondLst>
                                            <p:cond delay="4999"/>
                                          </p:stCondLst>
                                        </p:cTn>
                                        <p:tgtEl>
                                          <p:spTgt spid="82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397787" y="773086"/>
            <a:ext cx="11396421" cy="5937680"/>
          </a:xfrm>
        </p:spPr>
        <p:txBody>
          <a:bodyPr>
            <a:normAutofit fontScale="92500" lnSpcReduction="10000"/>
          </a:bodyPr>
          <a:lstStyle/>
          <a:p>
            <a:pPr marL="457200" indent="-457200">
              <a:buFont typeface="+mj-lt"/>
              <a:buAutoNum type="arabicPeriod"/>
            </a:pPr>
            <a:r>
              <a:rPr lang="en-US" sz="2400" dirty="0" smtClean="0"/>
              <a:t>The Monetary Reforms of 1844</a:t>
            </a:r>
          </a:p>
          <a:p>
            <a:pPr marL="457200" indent="-457200">
              <a:buFont typeface="+mj-lt"/>
              <a:buAutoNum type="arabicPeriod"/>
            </a:pPr>
            <a:r>
              <a:rPr lang="en-US" sz="2400" dirty="0" smtClean="0"/>
              <a:t>Thesis, Antithesis and Synthesis</a:t>
            </a:r>
          </a:p>
          <a:p>
            <a:pPr marL="457200" indent="-457200">
              <a:buFont typeface="+mj-lt"/>
              <a:buAutoNum type="arabicPeriod"/>
            </a:pPr>
            <a:r>
              <a:rPr lang="en-US" sz="2400" dirty="0" smtClean="0"/>
              <a:t>Marx and Anti-Thesis Appear</a:t>
            </a:r>
          </a:p>
          <a:p>
            <a:pPr marL="914400" lvl="1" indent="-457200">
              <a:buFont typeface="+mj-lt"/>
              <a:buAutoNum type="arabicParenR"/>
            </a:pPr>
            <a:r>
              <a:rPr lang="en-US" sz="2000" dirty="0" smtClean="0"/>
              <a:t>Marx in Tradition of English Political Economy</a:t>
            </a:r>
          </a:p>
          <a:p>
            <a:pPr marL="914400" lvl="1" indent="-457200">
              <a:buFont typeface="+mj-lt"/>
              <a:buAutoNum type="arabicParenR"/>
            </a:pPr>
            <a:r>
              <a:rPr lang="en-US" sz="2000" dirty="0" smtClean="0"/>
              <a:t>Marx’s Concept of Money Mirrors Adam Smith’s</a:t>
            </a:r>
          </a:p>
          <a:p>
            <a:pPr marL="914400" lvl="1" indent="-457200">
              <a:buFont typeface="+mj-lt"/>
              <a:buAutoNum type="arabicParenR"/>
            </a:pPr>
            <a:r>
              <a:rPr lang="en-US" sz="2000" dirty="0" smtClean="0"/>
              <a:t>On the Quantity of Money</a:t>
            </a:r>
          </a:p>
          <a:p>
            <a:pPr marL="914400" lvl="1" indent="-457200">
              <a:buFont typeface="+mj-lt"/>
              <a:buAutoNum type="arabicParenR"/>
            </a:pPr>
            <a:r>
              <a:rPr lang="en-US" sz="2000" dirty="0" smtClean="0"/>
              <a:t>On Central Banking and the Public Debt</a:t>
            </a:r>
          </a:p>
          <a:p>
            <a:pPr marL="914400" lvl="1" indent="-457200">
              <a:buFont typeface="+mj-lt"/>
              <a:buAutoNum type="arabicParenR"/>
            </a:pPr>
            <a:r>
              <a:rPr lang="en-US" sz="2000" dirty="0" smtClean="0"/>
              <a:t>On Private Control of Money Creation</a:t>
            </a:r>
          </a:p>
          <a:p>
            <a:pPr marL="914400" lvl="1" indent="-457200">
              <a:buFont typeface="+mj-lt"/>
              <a:buAutoNum type="arabicParenR"/>
            </a:pPr>
            <a:r>
              <a:rPr lang="en-US" sz="2000" dirty="0" smtClean="0"/>
              <a:t>The War Between Industry and Labor</a:t>
            </a:r>
          </a:p>
          <a:p>
            <a:pPr marL="914400" lvl="1" indent="-457200">
              <a:buFont typeface="+mj-lt"/>
              <a:buAutoNum type="arabicParenR"/>
            </a:pPr>
            <a:r>
              <a:rPr lang="en-US" sz="2000" dirty="0" smtClean="0"/>
              <a:t>Marx’s Historical Progression to Socialism</a:t>
            </a:r>
          </a:p>
          <a:p>
            <a:pPr marL="457200" indent="-457200">
              <a:buFont typeface="+mj-lt"/>
              <a:buAutoNum type="arabicPeriod"/>
            </a:pPr>
            <a:r>
              <a:rPr lang="en-US" sz="2400" dirty="0" smtClean="0"/>
              <a:t>The Synthesis of Smith and Marx</a:t>
            </a:r>
          </a:p>
          <a:p>
            <a:pPr marL="457200" indent="-457200">
              <a:buFont typeface="+mj-lt"/>
              <a:buAutoNum type="arabicPeriod"/>
            </a:pPr>
            <a:r>
              <a:rPr lang="en-US" sz="2400" dirty="0" smtClean="0"/>
              <a:t>Stanley Jevons’ Synthesis</a:t>
            </a:r>
          </a:p>
          <a:p>
            <a:pPr marL="457200" indent="-457200">
              <a:buFont typeface="+mj-lt"/>
              <a:buAutoNum type="arabicPeriod"/>
            </a:pPr>
            <a:r>
              <a:rPr lang="en-US" sz="2400" dirty="0" smtClean="0"/>
              <a:t>Jevons:  Re-Burying </a:t>
            </a:r>
            <a:r>
              <a:rPr lang="en-US" sz="2400" dirty="0" smtClean="0"/>
              <a:t>the Science of Money</a:t>
            </a:r>
          </a:p>
          <a:p>
            <a:pPr marL="457200" indent="-457200">
              <a:buFont typeface="+mj-lt"/>
              <a:buAutoNum type="arabicPeriod"/>
            </a:pPr>
            <a:r>
              <a:rPr lang="en-US" sz="2400" dirty="0" smtClean="0"/>
              <a:t>Jevons:  The </a:t>
            </a:r>
            <a:r>
              <a:rPr lang="en-US" sz="2400" dirty="0" smtClean="0"/>
              <a:t>Right Quantity of Money</a:t>
            </a:r>
          </a:p>
          <a:p>
            <a:pPr marL="457200" indent="-457200">
              <a:buFont typeface="+mj-lt"/>
              <a:buAutoNum type="arabicPeriod"/>
            </a:pPr>
            <a:r>
              <a:rPr lang="en-US" sz="2400" dirty="0" smtClean="0"/>
              <a:t>How Bankers Influence Monetary Theory</a:t>
            </a:r>
          </a:p>
          <a:p>
            <a:pPr marL="457200" indent="-457200">
              <a:buFont typeface="+mj-lt"/>
              <a:buAutoNum type="arabicPeriod"/>
            </a:pPr>
            <a:r>
              <a:rPr lang="en-US" sz="2400" dirty="0" smtClean="0"/>
              <a:t>Summary</a:t>
            </a:r>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14254404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CCFF"/>
          </a:solidFill>
        </p:spPr>
        <p:txBody>
          <a:bodyPr>
            <a:normAutofit fontScale="90000"/>
          </a:bodyPr>
          <a:lstStyle/>
          <a:p>
            <a:pPr algn="ctr"/>
            <a:r>
              <a:rPr lang="en-US" sz="2400" b="1" dirty="0" smtClean="0"/>
              <a:t>PART 7</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Rectangle 3"/>
          <p:cNvSpPr/>
          <p:nvPr/>
        </p:nvSpPr>
        <p:spPr>
          <a:xfrm>
            <a:off x="3597393" y="3286109"/>
            <a:ext cx="5596084" cy="646331"/>
          </a:xfrm>
          <a:prstGeom prst="rect">
            <a:avLst/>
          </a:prstGeom>
        </p:spPr>
        <p:txBody>
          <a:bodyPr wrap="none">
            <a:spAutoFit/>
          </a:bodyPr>
          <a:lstStyle/>
          <a:p>
            <a:r>
              <a:rPr lang="en-US" sz="3600" dirty="0"/>
              <a:t>The Right Quantity of Money</a:t>
            </a:r>
          </a:p>
        </p:txBody>
      </p:sp>
    </p:spTree>
    <p:extLst>
      <p:ext uri="{BB962C8B-B14F-4D97-AF65-F5344CB8AC3E}">
        <p14:creationId xmlns:p14="http://schemas.microsoft.com/office/powerpoint/2010/main" val="2883592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CCFF"/>
          </a:solidFill>
        </p:spPr>
        <p:txBody>
          <a:bodyPr>
            <a:normAutofit fontScale="90000"/>
          </a:bodyPr>
          <a:lstStyle/>
          <a:p>
            <a:pPr algn="ctr"/>
            <a:r>
              <a:rPr lang="en-US" sz="2400" b="1" dirty="0"/>
              <a:t>The Right Quantity of Money</a:t>
            </a:r>
          </a:p>
        </p:txBody>
      </p:sp>
      <p:sp>
        <p:nvSpPr>
          <p:cNvPr id="5" name="Content Placeholder 4"/>
          <p:cNvSpPr>
            <a:spLocks noGrp="1"/>
          </p:cNvSpPr>
          <p:nvPr>
            <p:ph idx="1"/>
          </p:nvPr>
        </p:nvSpPr>
        <p:spPr>
          <a:xfrm>
            <a:off x="0" y="891217"/>
            <a:ext cx="12192000" cy="2437106"/>
          </a:xfrm>
        </p:spPr>
        <p:txBody>
          <a:bodyPr>
            <a:normAutofit/>
          </a:bodyPr>
          <a:lstStyle/>
          <a:p>
            <a:r>
              <a:rPr lang="en-US" sz="2400" dirty="0" smtClean="0"/>
              <a:t>Jevons asserted the amount of money necessary was proportional to population, industrial activity, complexity of organization and (like Marx) the price of goods.  Since few of these were accurately known, the quantity should be left in perfect freedom to regulate itself.  “Money (like Smith) must find its own level – like water.”</a:t>
            </a:r>
          </a:p>
          <a:p>
            <a:r>
              <a:rPr lang="en-US" sz="2400" dirty="0" smtClean="0"/>
              <a:t>Jevons advocated that the only attempt to control the money supply be by regulating the issue of Bank notes, i.e., bank reserves.   </a:t>
            </a:r>
            <a:endParaRPr lang="en-US" dirty="0"/>
          </a:p>
        </p:txBody>
      </p:sp>
      <p:sp>
        <p:nvSpPr>
          <p:cNvPr id="4" name="Title 4"/>
          <p:cNvSpPr txBox="1">
            <a:spLocks/>
          </p:cNvSpPr>
          <p:nvPr/>
        </p:nvSpPr>
        <p:spPr>
          <a:xfrm>
            <a:off x="0" y="365126"/>
            <a:ext cx="12192000" cy="526091"/>
          </a:xfrm>
          <a:prstGeom prst="rect">
            <a:avLst/>
          </a:prstGeom>
          <a:solidFill>
            <a:schemeClr val="bg2"/>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Jevons promoted one private bank holding the money power</a:t>
            </a:r>
            <a:endParaRPr lang="en-US" b="1" dirty="0"/>
          </a:p>
        </p:txBody>
      </p:sp>
      <p:sp>
        <p:nvSpPr>
          <p:cNvPr id="3" name="TextBox 2"/>
          <p:cNvSpPr txBox="1"/>
          <p:nvPr/>
        </p:nvSpPr>
        <p:spPr>
          <a:xfrm>
            <a:off x="2867598" y="3229624"/>
            <a:ext cx="7747634" cy="584775"/>
          </a:xfrm>
          <a:prstGeom prst="rect">
            <a:avLst/>
          </a:prstGeom>
          <a:solidFill>
            <a:srgbClr val="FFFFCC"/>
          </a:solidFill>
        </p:spPr>
        <p:txBody>
          <a:bodyPr wrap="none" rtlCol="0">
            <a:spAutoFit/>
          </a:bodyPr>
          <a:lstStyle/>
          <a:p>
            <a:r>
              <a:rPr lang="en-US" sz="3200" dirty="0"/>
              <a:t>VERY CONVENIENT FOR THE MONEY </a:t>
            </a:r>
            <a:r>
              <a:rPr lang="en-US" sz="3200" dirty="0" smtClean="0"/>
              <a:t>POWER!</a:t>
            </a:r>
            <a:endParaRPr lang="en-US" sz="3200" dirty="0"/>
          </a:p>
        </p:txBody>
      </p:sp>
      <p:pic>
        <p:nvPicPr>
          <p:cNvPr id="1026" name="Picture 2" descr="http://marketplayground.com/wp-content/uploads/2011/10/Wall-Street-sig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9806" y="4177366"/>
            <a:ext cx="4832192" cy="26937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2/21/City_of_London_skyline_at_dus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4177366"/>
            <a:ext cx="7359808" cy="26937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67598" y="4401832"/>
            <a:ext cx="1685398" cy="523220"/>
          </a:xfrm>
          <a:prstGeom prst="rect">
            <a:avLst/>
          </a:prstGeom>
          <a:solidFill>
            <a:srgbClr val="FFFF00"/>
          </a:solidFill>
        </p:spPr>
        <p:txBody>
          <a:bodyPr wrap="none" rtlCol="0">
            <a:spAutoFit/>
          </a:bodyPr>
          <a:lstStyle/>
          <a:p>
            <a:r>
              <a:rPr lang="en-US" sz="2800" b="1" dirty="0" smtClean="0"/>
              <a:t>‘THE CITY’</a:t>
            </a:r>
            <a:endParaRPr lang="en-US" sz="2800" b="1" dirty="0"/>
          </a:p>
        </p:txBody>
      </p:sp>
    </p:spTree>
    <p:extLst>
      <p:ext uri="{BB962C8B-B14F-4D97-AF65-F5344CB8AC3E}">
        <p14:creationId xmlns:p14="http://schemas.microsoft.com/office/powerpoint/2010/main" val="205514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bg1">
              <a:lumMod val="85000"/>
            </a:schemeClr>
          </a:solidFill>
        </p:spPr>
        <p:txBody>
          <a:bodyPr>
            <a:normAutofit fontScale="90000"/>
          </a:bodyPr>
          <a:lstStyle/>
          <a:p>
            <a:pPr algn="ctr"/>
            <a:r>
              <a:rPr lang="en-US" sz="2400" b="1" dirty="0" smtClean="0"/>
              <a:t>PART 8</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Rectangle 3"/>
          <p:cNvSpPr/>
          <p:nvPr/>
        </p:nvSpPr>
        <p:spPr>
          <a:xfrm>
            <a:off x="2428768" y="2962944"/>
            <a:ext cx="7832144" cy="646331"/>
          </a:xfrm>
          <a:prstGeom prst="rect">
            <a:avLst/>
          </a:prstGeom>
        </p:spPr>
        <p:txBody>
          <a:bodyPr wrap="none">
            <a:spAutoFit/>
          </a:bodyPr>
          <a:lstStyle/>
          <a:p>
            <a:r>
              <a:rPr lang="en-US" sz="3600" dirty="0"/>
              <a:t>How Bankers Influence Monetary Theory</a:t>
            </a:r>
          </a:p>
        </p:txBody>
      </p:sp>
    </p:spTree>
    <p:extLst>
      <p:ext uri="{BB962C8B-B14F-4D97-AF65-F5344CB8AC3E}">
        <p14:creationId xmlns:p14="http://schemas.microsoft.com/office/powerpoint/2010/main" val="37856860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12191999" cy="343686"/>
          </a:xfrm>
          <a:prstGeom prst="rect">
            <a:avLst/>
          </a:prstGeom>
          <a:solidFill>
            <a:schemeClr val="bg1">
              <a:lumMod val="8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How Bankers Influence Monetary Theory</a:t>
            </a:r>
          </a:p>
        </p:txBody>
      </p:sp>
      <p:sp>
        <p:nvSpPr>
          <p:cNvPr id="2" name="Title 1"/>
          <p:cNvSpPr>
            <a:spLocks noGrp="1"/>
          </p:cNvSpPr>
          <p:nvPr>
            <p:ph type="title"/>
          </p:nvPr>
        </p:nvSpPr>
        <p:spPr>
          <a:xfrm>
            <a:off x="0" y="365125"/>
            <a:ext cx="9812922" cy="1624096"/>
          </a:xfrm>
          <a:solidFill>
            <a:srgbClr val="66FFFF"/>
          </a:solidFill>
        </p:spPr>
        <p:txBody>
          <a:bodyPr>
            <a:normAutofit fontScale="90000"/>
          </a:bodyPr>
          <a:lstStyle/>
          <a:p>
            <a:r>
              <a:rPr lang="en-US" dirty="0" smtClean="0">
                <a:latin typeface="Times New Roman" panose="02020603050405020304" pitchFamily="18" charset="0"/>
                <a:cs typeface="Times New Roman" panose="02020603050405020304" pitchFamily="18" charset="0"/>
              </a:rPr>
              <a:t>THE MONEY POWER SUPPORTS THOSE THEORIES BENEFICIAL TO ITS ACTIVITIES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2768" y="2178551"/>
            <a:ext cx="8974722" cy="4351338"/>
          </a:xfrm>
        </p:spPr>
        <p:txBody>
          <a:bodyPr/>
          <a:lstStyle/>
          <a:p>
            <a:pPr marL="0" indent="0">
              <a:buNone/>
            </a:pPr>
            <a:r>
              <a:rPr lang="en-US" dirty="0" smtClean="0"/>
              <a:t>Financial institutions endow many economic chairs at universities.  The money from financial institutions support those professors with ‘correct’ theories.   Truth is ignored.</a:t>
            </a:r>
          </a:p>
          <a:p>
            <a:pPr marL="0" indent="0">
              <a:buNone/>
            </a:pPr>
            <a:endParaRPr lang="en-US" dirty="0"/>
          </a:p>
          <a:p>
            <a:pPr marL="0" indent="0">
              <a:buNone/>
            </a:pPr>
            <a:r>
              <a:rPr lang="en-US" dirty="0" smtClean="0"/>
              <a:t>Important alternative works are lost and destroyed simply by ignoring them.</a:t>
            </a:r>
          </a:p>
          <a:p>
            <a:pPr marL="0" indent="0">
              <a:buNone/>
            </a:pPr>
            <a:endParaRPr lang="en-US" dirty="0"/>
          </a:p>
          <a:p>
            <a:pPr marL="0" indent="0">
              <a:buNone/>
            </a:pPr>
            <a:r>
              <a:rPr lang="en-US" dirty="0" smtClean="0"/>
              <a:t>Old books are lost.</a:t>
            </a:r>
            <a:endParaRPr lang="en-US" dirty="0"/>
          </a:p>
        </p:txBody>
      </p:sp>
      <p:pic>
        <p:nvPicPr>
          <p:cNvPr id="8194" name="Picture 2" descr="http://ecx.images-amazon.com/images/I/41%2B0vzp3Z1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2923" y="3611491"/>
            <a:ext cx="2379077" cy="310414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communicationtheory.org/wp-content/uploads/2011/06/aristo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2922" y="343686"/>
            <a:ext cx="2295525" cy="28956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534816" y="3211381"/>
            <a:ext cx="1657184" cy="400110"/>
          </a:xfrm>
          <a:prstGeom prst="rect">
            <a:avLst/>
          </a:prstGeom>
          <a:noFill/>
        </p:spPr>
        <p:txBody>
          <a:bodyPr wrap="square" rtlCol="0">
            <a:spAutoFit/>
          </a:bodyPr>
          <a:lstStyle/>
          <a:p>
            <a:r>
              <a:rPr lang="en-US" sz="2000" b="1" dirty="0" smtClean="0"/>
              <a:t>ARISTOTLE</a:t>
            </a:r>
            <a:endParaRPr lang="en-US" sz="2000" b="1" dirty="0"/>
          </a:p>
        </p:txBody>
      </p:sp>
    </p:spTree>
    <p:extLst>
      <p:ext uri="{BB962C8B-B14F-4D97-AF65-F5344CB8AC3E}">
        <p14:creationId xmlns:p14="http://schemas.microsoft.com/office/powerpoint/2010/main" val="75754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1000"/>
                                  </p:stCondLst>
                                  <p:childTnLst>
                                    <p:set>
                                      <p:cBhvr>
                                        <p:cTn id="6" dur="1" fill="hold">
                                          <p:stCondLst>
                                            <p:cond delay="0"/>
                                          </p:stCondLst>
                                        </p:cTn>
                                        <p:tgtEl>
                                          <p:spTgt spid="819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1000"/>
                                  </p:stCondLst>
                                  <p:childTnLst>
                                    <p:set>
                                      <p:cBhvr>
                                        <p:cTn id="12" dur="1" fill="hold">
                                          <p:stCondLst>
                                            <p:cond delay="0"/>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smtClean="0"/>
              <a:t>PART 9</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Rectangle 3"/>
          <p:cNvSpPr/>
          <p:nvPr/>
        </p:nvSpPr>
        <p:spPr>
          <a:xfrm>
            <a:off x="4679851" y="3021310"/>
            <a:ext cx="2367508" cy="769441"/>
          </a:xfrm>
          <a:prstGeom prst="rect">
            <a:avLst/>
          </a:prstGeom>
        </p:spPr>
        <p:txBody>
          <a:bodyPr wrap="none">
            <a:spAutoFit/>
          </a:bodyPr>
          <a:lstStyle/>
          <a:p>
            <a:r>
              <a:rPr lang="en-US" sz="4400" dirty="0"/>
              <a:t>Summary</a:t>
            </a:r>
          </a:p>
        </p:txBody>
      </p:sp>
    </p:spTree>
    <p:extLst>
      <p:ext uri="{BB962C8B-B14F-4D97-AF65-F5344CB8AC3E}">
        <p14:creationId xmlns:p14="http://schemas.microsoft.com/office/powerpoint/2010/main" val="39890724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602165"/>
            <a:ext cx="12192000" cy="3103214"/>
          </a:xfrm>
          <a:prstGeom prst="rect">
            <a:avLst/>
          </a:prstGeom>
          <a:solidFill>
            <a:srgbClr val="CCCC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Adam Smith’s system of private money and Bentham’s justifications of usury were theoretical arguments, and could not stand a test of the facts.</a:t>
            </a:r>
          </a:p>
          <a:p>
            <a:pPr marL="0" indent="0">
              <a:buFont typeface="Arial" panose="020B0604020202020204" pitchFamily="34" charset="0"/>
              <a:buNone/>
            </a:pPr>
            <a:r>
              <a:rPr lang="en-US" dirty="0" smtClean="0"/>
              <a:t>Thorold Rogers’ work demonstrated the regression of the English workman, but were difficult to carry out.</a:t>
            </a:r>
          </a:p>
          <a:p>
            <a:pPr marL="0" indent="0">
              <a:buFont typeface="Arial" panose="020B0604020202020204" pitchFamily="34" charset="0"/>
              <a:buNone/>
            </a:pPr>
            <a:r>
              <a:rPr lang="en-US" dirty="0" smtClean="0"/>
              <a:t>Finally, in the mid-1800’s, justice and religion combined in England to produce a degree of social and banking reform.</a:t>
            </a:r>
            <a:endParaRPr lang="en-US" dirty="0"/>
          </a:p>
        </p:txBody>
      </p:sp>
      <p:pic>
        <p:nvPicPr>
          <p:cNvPr id="2058" name="Picture 10" descr="Anthony Ashley-Cooper, 7th Earl, Lock &amp; Whitfield woodburytype, 1876-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5" y="2924347"/>
            <a:ext cx="2286000" cy="2752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6834"/>
            <a:ext cx="12191999" cy="595331"/>
          </a:xfrm>
          <a:solidFill>
            <a:srgbClr val="FFFF00"/>
          </a:solidFill>
        </p:spPr>
        <p:txBody>
          <a:bodyPr>
            <a:noAutofit/>
          </a:bodyPr>
          <a:lstStyle/>
          <a:p>
            <a:pPr algn="ctr"/>
            <a:r>
              <a:rPr lang="en-US" sz="3600" b="1" dirty="0"/>
              <a:t>Summary</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pic>
        <p:nvPicPr>
          <p:cNvPr id="2050" name="Picture 2" descr="http://www.historynotes.info/wp-content/uploads/2012/08/child-labour-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 y="3876299"/>
            <a:ext cx="4155417" cy="29786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atic.ddmcdn.com/gif/capitalis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5412" y="3817198"/>
            <a:ext cx="4170019" cy="302326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history.parkfieldict.co.uk/_/rsrc/1313424703339/victorians/lord-shaftsbury/cart%20pull.png?height=158&amp;width=4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5335512"/>
            <a:ext cx="3810000" cy="15049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0" y="4125951"/>
            <a:ext cx="1561325" cy="830997"/>
          </a:xfrm>
          <a:prstGeom prst="rect">
            <a:avLst/>
          </a:prstGeom>
          <a:noFill/>
        </p:spPr>
        <p:txBody>
          <a:bodyPr wrap="none" rtlCol="0">
            <a:spAutoFit/>
          </a:bodyPr>
          <a:lstStyle/>
          <a:p>
            <a:r>
              <a:rPr lang="en-US" sz="2400" b="1" dirty="0" smtClean="0"/>
              <a:t>Lord</a:t>
            </a:r>
          </a:p>
          <a:p>
            <a:r>
              <a:rPr lang="en-US" sz="2400" b="1" dirty="0" smtClean="0"/>
              <a:t>Shaftsbury</a:t>
            </a:r>
            <a:endParaRPr lang="en-US" sz="2400" b="1" dirty="0"/>
          </a:p>
        </p:txBody>
      </p:sp>
    </p:spTree>
    <p:extLst>
      <p:ext uri="{BB962C8B-B14F-4D97-AF65-F5344CB8AC3E}">
        <p14:creationId xmlns:p14="http://schemas.microsoft.com/office/powerpoint/2010/main" val="9136009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34"/>
            <a:ext cx="5394326" cy="595331"/>
          </a:xfrm>
          <a:solidFill>
            <a:srgbClr val="FFFF00"/>
          </a:solidFill>
        </p:spPr>
        <p:txBody>
          <a:bodyPr>
            <a:noAutofit/>
          </a:bodyPr>
          <a:lstStyle/>
          <a:p>
            <a:pPr algn="ctr"/>
            <a:r>
              <a:rPr lang="en-US" sz="3600" b="1" dirty="0"/>
              <a:t>Summary</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Content Placeholder 2"/>
          <p:cNvSpPr txBox="1">
            <a:spLocks/>
          </p:cNvSpPr>
          <p:nvPr/>
        </p:nvSpPr>
        <p:spPr>
          <a:xfrm>
            <a:off x="0" y="602164"/>
            <a:ext cx="5394325" cy="6255835"/>
          </a:xfrm>
          <a:prstGeom prst="rect">
            <a:avLst/>
          </a:prstGeom>
          <a:solidFill>
            <a:srgbClr val="CCCC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The debate shifted away from usury and the injustice of private central banking to the struggle of worker against industrialist.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Marx’s ‘antithesis’ of communism in opposition to Smith’s ‘thesis’ of capitalism was not fundamental in monetary terms.   Marx and Smith presented the same identical errors on the nature of money.</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3074" name="Picture 2" descr="http://ridgeaphistory.wikispaces.com/file/view/Marxism_vs._Capitalism.jpg/320004970/Marxism_vs._Capit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325" y="-1828800"/>
            <a:ext cx="6797670" cy="8642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4325" y="-1828800"/>
            <a:ext cx="7008650" cy="1754326"/>
          </a:xfrm>
          <a:prstGeom prst="rect">
            <a:avLst/>
          </a:prstGeom>
          <a:solidFill>
            <a:schemeClr val="bg1"/>
          </a:solidFill>
        </p:spPr>
        <p:txBody>
          <a:bodyPr wrap="none" rtlCol="0">
            <a:spAutoFit/>
          </a:bodyPr>
          <a:lstStyle/>
          <a:p>
            <a:r>
              <a:rPr lang="en-US" dirty="0" smtClean="0"/>
              <a:t>                                                                                                                                 </a:t>
            </a:r>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6751253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36243"/>
            <a:ext cx="12191999" cy="978455"/>
          </a:xfrm>
          <a:solidFill>
            <a:srgbClr val="FFFF00"/>
          </a:solidFill>
        </p:spPr>
        <p:txBody>
          <a:bodyPr>
            <a:noAutofit/>
          </a:bodyPr>
          <a:lstStyle/>
          <a:p>
            <a:pPr algn="ctr"/>
            <a:r>
              <a:rPr lang="en-US" sz="3600" b="1" dirty="0"/>
              <a:t>Summary</a:t>
            </a:r>
          </a:p>
        </p:txBody>
      </p:sp>
      <p:sp>
        <p:nvSpPr>
          <p:cNvPr id="3" name="Content Placeholder 2"/>
          <p:cNvSpPr>
            <a:spLocks noGrp="1"/>
          </p:cNvSpPr>
          <p:nvPr>
            <p:ph idx="1"/>
          </p:nvPr>
        </p:nvSpPr>
        <p:spPr>
          <a:xfrm>
            <a:off x="397789" y="1185619"/>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Content Placeholder 2"/>
          <p:cNvSpPr txBox="1">
            <a:spLocks/>
          </p:cNvSpPr>
          <p:nvPr/>
        </p:nvSpPr>
        <p:spPr>
          <a:xfrm>
            <a:off x="2" y="1014699"/>
            <a:ext cx="4482790" cy="5843300"/>
          </a:xfrm>
          <a:prstGeom prst="rect">
            <a:avLst/>
          </a:prstGeom>
          <a:solidFill>
            <a:srgbClr val="CCCC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The political economists have re-buried the science of money by:</a:t>
            </a:r>
          </a:p>
          <a:p>
            <a:pPr marL="971550" lvl="1" indent="-514350">
              <a:buFont typeface="+mj-lt"/>
              <a:buAutoNum type="arabicPeriod"/>
            </a:pPr>
            <a:r>
              <a:rPr lang="en-US" dirty="0" smtClean="0"/>
              <a:t>smothering it in indecipherable jargon</a:t>
            </a:r>
          </a:p>
          <a:p>
            <a:pPr marL="971550" lvl="1" indent="-514350">
              <a:buFont typeface="+mj-lt"/>
              <a:buAutoNum type="arabicPeriod"/>
            </a:pPr>
            <a:r>
              <a:rPr lang="en-US" dirty="0" smtClean="0"/>
              <a:t>obfuscating it behind walls of mathematical theorizing</a:t>
            </a:r>
          </a:p>
          <a:p>
            <a:pPr marL="971550" lvl="1" indent="-514350">
              <a:buFont typeface="+mj-lt"/>
              <a:buAutoNum type="arabicPeriod"/>
            </a:pPr>
            <a:endParaRPr lang="en-US" dirty="0"/>
          </a:p>
          <a:p>
            <a:pPr marL="0" indent="0">
              <a:buNone/>
            </a:pPr>
            <a:r>
              <a:rPr lang="en-US" dirty="0" smtClean="0"/>
              <a:t>The financial establishment supports the confusion of the public by influencing the teaching and rewarding of economists.</a:t>
            </a:r>
            <a:endParaRPr lang="en-US" dirty="0"/>
          </a:p>
        </p:txBody>
      </p:sp>
      <p:pic>
        <p:nvPicPr>
          <p:cNvPr id="5" name="Picture 4"/>
          <p:cNvPicPr>
            <a:picLocks noChangeAspect="1"/>
          </p:cNvPicPr>
          <p:nvPr/>
        </p:nvPicPr>
        <p:blipFill>
          <a:blip r:embed="rId2"/>
          <a:stretch>
            <a:fillRect/>
          </a:stretch>
        </p:blipFill>
        <p:spPr>
          <a:xfrm>
            <a:off x="4404848" y="1014700"/>
            <a:ext cx="7787149" cy="5843300"/>
          </a:xfrm>
          <a:prstGeom prst="rect">
            <a:avLst/>
          </a:prstGeom>
        </p:spPr>
      </p:pic>
    </p:spTree>
    <p:extLst>
      <p:ext uri="{BB962C8B-B14F-4D97-AF65-F5344CB8AC3E}">
        <p14:creationId xmlns:p14="http://schemas.microsoft.com/office/powerpoint/2010/main" val="35488357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 DECKER’S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316201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smtClean="0"/>
              <a:t>PART 1</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5" name="Rectangle 4"/>
          <p:cNvSpPr/>
          <p:nvPr/>
        </p:nvSpPr>
        <p:spPr>
          <a:xfrm>
            <a:off x="3722473" y="3286109"/>
            <a:ext cx="6017481" cy="646331"/>
          </a:xfrm>
          <a:prstGeom prst="rect">
            <a:avLst/>
          </a:prstGeom>
        </p:spPr>
        <p:txBody>
          <a:bodyPr wrap="none">
            <a:spAutoFit/>
          </a:bodyPr>
          <a:lstStyle/>
          <a:p>
            <a:r>
              <a:rPr lang="en-US" sz="3600" dirty="0"/>
              <a:t>The Monetary Reforms of 1844</a:t>
            </a:r>
          </a:p>
        </p:txBody>
      </p:sp>
    </p:spTree>
    <p:extLst>
      <p:ext uri="{BB962C8B-B14F-4D97-AF65-F5344CB8AC3E}">
        <p14:creationId xmlns:p14="http://schemas.microsoft.com/office/powerpoint/2010/main" val="4114745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The Monetary Reforms of 1844</a:t>
            </a:r>
          </a:p>
        </p:txBody>
      </p:sp>
      <p:sp>
        <p:nvSpPr>
          <p:cNvPr id="3" name="Content Placeholder 2"/>
          <p:cNvSpPr>
            <a:spLocks noGrp="1"/>
          </p:cNvSpPr>
          <p:nvPr>
            <p:ph idx="1"/>
          </p:nvPr>
        </p:nvSpPr>
        <p:spPr>
          <a:xfrm>
            <a:off x="1" y="1609178"/>
            <a:ext cx="12192000" cy="1351528"/>
          </a:xfrm>
          <a:solidFill>
            <a:srgbClr val="66FFFF"/>
          </a:solidFill>
        </p:spPr>
        <p:txBody>
          <a:bodyPr/>
          <a:lstStyle/>
          <a:p>
            <a:pPr marL="0" indent="0">
              <a:buNone/>
            </a:pPr>
            <a:r>
              <a:rPr lang="en-US" dirty="0" smtClean="0"/>
              <a:t>From 1811 the Bank’s policies had not only continued to impoverish the lower levels of English society but had put the squeeze on many wealthier elements as well.    </a:t>
            </a:r>
            <a:endParaRPr lang="en-US" dirty="0"/>
          </a:p>
        </p:txBody>
      </p:sp>
      <p:sp>
        <p:nvSpPr>
          <p:cNvPr id="7" name="TextBox 6"/>
          <p:cNvSpPr txBox="1"/>
          <p:nvPr/>
        </p:nvSpPr>
        <p:spPr>
          <a:xfrm>
            <a:off x="0" y="450343"/>
            <a:ext cx="12191997" cy="954107"/>
          </a:xfrm>
          <a:prstGeom prst="rect">
            <a:avLst/>
          </a:prstGeom>
          <a:solidFill>
            <a:srgbClr val="FFFFCC"/>
          </a:solidFill>
        </p:spPr>
        <p:txBody>
          <a:bodyPr wrap="square" rtlCol="0">
            <a:spAutoFit/>
          </a:bodyPr>
          <a:lstStyle/>
          <a:p>
            <a:pPr algn="ctr"/>
            <a:r>
              <a:rPr lang="en-US" sz="2800" dirty="0"/>
              <a:t>THE BANK CHARTER ACT OF </a:t>
            </a:r>
            <a:r>
              <a:rPr lang="en-US" sz="2800" dirty="0" smtClean="0"/>
              <a:t>1844:</a:t>
            </a:r>
            <a:endParaRPr lang="en-US" sz="2800" dirty="0"/>
          </a:p>
          <a:p>
            <a:pPr algn="ctr"/>
            <a:r>
              <a:rPr lang="en-US" sz="2800" dirty="0"/>
              <a:t>Financial crises aroused an active movement for reform</a:t>
            </a:r>
          </a:p>
        </p:txBody>
      </p:sp>
      <p:pic>
        <p:nvPicPr>
          <p:cNvPr id="1026" name="Picture 2" descr="http://www.marketoracle.co.uk/images/BankOfEngland18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63591"/>
            <a:ext cx="4925879" cy="369440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richardjohnbr.files.wordpress.com/2011/05/class-11_thumb.jpg?w=342&amp;amph=4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6240" y="3441053"/>
            <a:ext cx="2415757" cy="34187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ebs.bcp.org/sites/vcleary/ModernWorldHistoryTextbook/IndustrialRevolution/Images/sweeper-and-doff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7432" y="3441052"/>
            <a:ext cx="4658808" cy="34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402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The Monetary Reforms of 1844</a:t>
            </a:r>
          </a:p>
        </p:txBody>
      </p:sp>
      <p:sp>
        <p:nvSpPr>
          <p:cNvPr id="8" name="Content Placeholder 2"/>
          <p:cNvSpPr txBox="1">
            <a:spLocks/>
          </p:cNvSpPr>
          <p:nvPr/>
        </p:nvSpPr>
        <p:spPr>
          <a:xfrm>
            <a:off x="0" y="350521"/>
            <a:ext cx="12192000" cy="1400787"/>
          </a:xfrm>
          <a:prstGeom prst="rect">
            <a:avLst/>
          </a:prstGeom>
          <a:solidFill>
            <a:srgbClr val="00FFCC"/>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BANK CHARTER ACT 1844</a:t>
            </a:r>
          </a:p>
          <a:p>
            <a:pPr marL="0" indent="0" algn="ctr">
              <a:buFont typeface="Arial" panose="020B0604020202020204" pitchFamily="34" charset="0"/>
              <a:buNone/>
            </a:pPr>
            <a:r>
              <a:rPr lang="en-US" dirty="0" smtClean="0"/>
              <a:t>‘An Act to regulate the Issue of Bank Notes, and for giving to the Bank of England certain Privileges for a limited period [19 July 1844] … </a:t>
            </a:r>
          </a:p>
          <a:p>
            <a:pPr marL="0" indent="0" algn="ctr">
              <a:buNone/>
            </a:pPr>
            <a:r>
              <a:rPr lang="en-US" b="1" dirty="0"/>
              <a:t>W</a:t>
            </a:r>
            <a:r>
              <a:rPr lang="en-US" dirty="0"/>
              <a:t>HEREAS it is expedient to regulate the Issue of Bills or Notes payable on Demand</a:t>
            </a:r>
            <a:r>
              <a:rPr lang="en-US" dirty="0" smtClean="0"/>
              <a:t>’ … the BANK …</a:t>
            </a:r>
          </a:p>
          <a:p>
            <a:pPr marL="0" indent="0">
              <a:buFont typeface="Arial" panose="020B0604020202020204" pitchFamily="34" charset="0"/>
              <a:buNone/>
            </a:pPr>
            <a:endParaRPr lang="en-US" dirty="0"/>
          </a:p>
        </p:txBody>
      </p:sp>
      <p:sp>
        <p:nvSpPr>
          <p:cNvPr id="7" name="Content Placeholder 5"/>
          <p:cNvSpPr>
            <a:spLocks noGrp="1"/>
          </p:cNvSpPr>
          <p:nvPr>
            <p:ph idx="1"/>
          </p:nvPr>
        </p:nvSpPr>
        <p:spPr>
          <a:xfrm>
            <a:off x="683215" y="2094994"/>
            <a:ext cx="10515600" cy="4351338"/>
          </a:xfrm>
        </p:spPr>
        <p:txBody>
          <a:bodyPr>
            <a:normAutofit/>
          </a:bodyPr>
          <a:lstStyle/>
          <a:p>
            <a:r>
              <a:rPr lang="en-US" dirty="0" smtClean="0"/>
              <a:t>stop charging interest on the Government’s debt</a:t>
            </a:r>
          </a:p>
          <a:p>
            <a:r>
              <a:rPr lang="en-US" dirty="0" smtClean="0"/>
              <a:t>divided into two departments: issue and banking  </a:t>
            </a:r>
          </a:p>
          <a:p>
            <a:r>
              <a:rPr lang="en-US" dirty="0" smtClean="0"/>
              <a:t>issue department could issue notes against securities up to 14 millions; beyond this sum, the bank must back all notes with 100% metallic backing</a:t>
            </a:r>
          </a:p>
          <a:p>
            <a:r>
              <a:rPr lang="en-US" dirty="0" smtClean="0"/>
              <a:t>silver could be up to 20% of the metallic backing</a:t>
            </a:r>
          </a:p>
          <a:p>
            <a:r>
              <a:rPr lang="en-US" dirty="0" smtClean="0"/>
              <a:t>note issue of country banks fixed at the average during the prior 12 months; going forward, the Bank had the exclusive privilege of note issue</a:t>
            </a:r>
          </a:p>
          <a:p>
            <a:endParaRPr lang="en-US" dirty="0"/>
          </a:p>
        </p:txBody>
      </p:sp>
    </p:spTree>
    <p:extLst>
      <p:ext uri="{BB962C8B-B14F-4D97-AF65-F5344CB8AC3E}">
        <p14:creationId xmlns:p14="http://schemas.microsoft.com/office/powerpoint/2010/main" val="3760088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The Monetary Reforms of 1844</a:t>
            </a:r>
          </a:p>
        </p:txBody>
      </p:sp>
      <p:sp>
        <p:nvSpPr>
          <p:cNvPr id="3" name="Content Placeholder 2"/>
          <p:cNvSpPr>
            <a:spLocks noGrp="1"/>
          </p:cNvSpPr>
          <p:nvPr>
            <p:ph idx="1"/>
          </p:nvPr>
        </p:nvSpPr>
        <p:spPr>
          <a:xfrm>
            <a:off x="4231037" y="1825625"/>
            <a:ext cx="7423688" cy="2498402"/>
          </a:xfrm>
        </p:spPr>
        <p:txBody>
          <a:bodyPr>
            <a:normAutofit fontScale="85000" lnSpcReduction="20000"/>
          </a:bodyPr>
          <a:lstStyle/>
          <a:p>
            <a:pPr marL="0" indent="0">
              <a:buNone/>
            </a:pPr>
            <a:r>
              <a:rPr lang="en-US" dirty="0" smtClean="0"/>
              <a:t>Jonathan Duncan (1799-1865) wrote about the monetary science.  No information on him is available via the internet.  Professor Yamaguchi has saved his book online at:</a:t>
            </a:r>
          </a:p>
          <a:p>
            <a:pPr marL="0" indent="0">
              <a:buNone/>
            </a:pPr>
            <a:r>
              <a:rPr lang="en-US" dirty="0" smtClean="0">
                <a:hlinkClick r:id="rId2"/>
              </a:rPr>
              <a:t>www.yamaguchy.com/library/duncan/</a:t>
            </a:r>
            <a:r>
              <a:rPr lang="en-US" b="1" dirty="0" smtClean="0">
                <a:hlinkClick r:id="rId2"/>
              </a:rPr>
              <a:t>charter</a:t>
            </a:r>
            <a:r>
              <a:rPr lang="en-US" dirty="0" smtClean="0">
                <a:hlinkClick r:id="rId2"/>
              </a:rPr>
              <a:t>_index.html</a:t>
            </a:r>
            <a:endParaRPr lang="en-US" dirty="0" smtClean="0"/>
          </a:p>
          <a:p>
            <a:pPr marL="0" indent="0">
              <a:buNone/>
            </a:pPr>
            <a:endParaRPr lang="en-US" dirty="0"/>
          </a:p>
          <a:p>
            <a:pPr marL="0" indent="0">
              <a:buNone/>
            </a:pPr>
            <a:r>
              <a:rPr lang="en-US" dirty="0" smtClean="0"/>
              <a:t>It is also scanned on my website.</a:t>
            </a:r>
            <a:endParaRPr lang="en-US" dirty="0"/>
          </a:p>
        </p:txBody>
      </p:sp>
      <p:pic>
        <p:nvPicPr>
          <p:cNvPr id="1026" name="Picture 2" descr="http://www.yamaguchy.com/library/duncan/bank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
            <a:ext cx="4060556" cy="652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755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The Monetary Reforms of 1844</a:t>
            </a:r>
          </a:p>
        </p:txBody>
      </p:sp>
      <p:sp>
        <p:nvSpPr>
          <p:cNvPr id="6" name="Rectangle 3"/>
          <p:cNvSpPr>
            <a:spLocks noGrp="1" noChangeArrowheads="1"/>
          </p:cNvSpPr>
          <p:nvPr>
            <p:ph idx="1"/>
          </p:nvPr>
        </p:nvSpPr>
        <p:spPr bwMode="auto">
          <a:xfrm>
            <a:off x="681695" y="1373746"/>
            <a:ext cx="10828605"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“In all the efforts made by philanthropists to remove or mitigate the evils of society,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question of money has been ignored;  and hence their lamentable failures.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It has never occurred to them that money is the half of every bargain, or that modern usury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is extorted, not for the </a:t>
            </a:r>
            <a:r>
              <a:rPr kumimoji="0" lang="en-US" altLang="en-US" sz="1800" b="0" i="1" u="none" strike="noStrike" cap="none" normalizeH="0" baseline="0" dirty="0" smtClean="0">
                <a:ln>
                  <a:noFill/>
                </a:ln>
                <a:solidFill>
                  <a:schemeClr val="tx1"/>
                </a:solidFill>
                <a:effectLst/>
                <a:latin typeface="Arial" panose="020B0604020202020204" pitchFamily="34" charset="0"/>
              </a:rPr>
              <a:t>legitimate use</a:t>
            </a:r>
            <a:r>
              <a:rPr kumimoji="0" lang="en-US" altLang="en-US" sz="1800" b="0" i="0" u="none" strike="noStrike" cap="none" normalizeH="0" baseline="0" dirty="0" smtClean="0">
                <a:ln>
                  <a:noFill/>
                </a:ln>
                <a:solidFill>
                  <a:schemeClr val="tx1"/>
                </a:solidFill>
                <a:effectLst/>
                <a:latin typeface="Arial" panose="020B0604020202020204" pitchFamily="34" charset="0"/>
              </a:rPr>
              <a:t> of money, but for its </a:t>
            </a:r>
            <a:r>
              <a:rPr kumimoji="0" lang="en-US" altLang="en-US" sz="1800" b="0" i="1" u="none" strike="noStrike" cap="none" normalizeH="0" baseline="0" dirty="0" smtClean="0">
                <a:ln>
                  <a:noFill/>
                </a:ln>
                <a:solidFill>
                  <a:schemeClr val="tx1"/>
                </a:solidFill>
                <a:effectLst/>
                <a:latin typeface="Arial" panose="020B0604020202020204" pitchFamily="34" charset="0"/>
              </a:rPr>
              <a:t>artificial scarcity</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Interest at 3 per cent. replaces capital in 33 years.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1" dirty="0">
                <a:solidFill>
                  <a:srgbClr val="0070C0"/>
                </a:solidFill>
                <a:latin typeface="Times New Roman" panose="02020603050405020304" pitchFamily="18" charset="0"/>
                <a:cs typeface="Times New Roman" panose="02020603050405020304" pitchFamily="18" charset="0"/>
              </a:rPr>
              <a:t> </a:t>
            </a:r>
            <a:r>
              <a:rPr lang="en-US" altLang="en-US" sz="1800" b="1" dirty="0" smtClean="0">
                <a:solidFill>
                  <a:srgbClr val="0070C0"/>
                </a:solidFill>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4                                                 25</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1" dirty="0">
                <a:solidFill>
                  <a:srgbClr val="0070C0"/>
                </a:solidFill>
                <a:latin typeface="Times New Roman" panose="02020603050405020304" pitchFamily="18" charset="0"/>
                <a:cs typeface="Times New Roman" panose="02020603050405020304" pitchFamily="18" charset="0"/>
              </a:rPr>
              <a:t> </a:t>
            </a:r>
            <a:r>
              <a:rPr lang="en-US" altLang="en-US" sz="1800" b="1" dirty="0" smtClean="0">
                <a:solidFill>
                  <a:srgbClr val="0070C0"/>
                </a:solidFill>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5                                                 20</a:t>
            </a:r>
          </a:p>
          <a:p>
            <a:pPr marL="0" marR="0" lvl="0" indent="0" algn="l" defTabSz="914400" rtl="0" eaLnBrk="0" fontAlgn="base" latinLnBrk="0" hangingPunct="0">
              <a:lnSpc>
                <a:spcPct val="100000"/>
              </a:lnSpc>
              <a:spcBef>
                <a:spcPts val="0"/>
              </a:spcBef>
              <a:spcAft>
                <a:spcPct val="0"/>
              </a:spcAft>
              <a:buClrTx/>
              <a:buSzTx/>
              <a:buFontTx/>
              <a:buNone/>
              <a:tabLst/>
            </a:pPr>
            <a:r>
              <a:rPr lang="en-US" altLang="en-US" sz="1800" b="1" dirty="0">
                <a:solidFill>
                  <a:srgbClr val="0070C0"/>
                </a:solidFill>
                <a:latin typeface="Times New Roman" panose="02020603050405020304" pitchFamily="18" charset="0"/>
                <a:cs typeface="Times New Roman" panose="02020603050405020304" pitchFamily="18" charset="0"/>
              </a:rPr>
              <a:t> </a:t>
            </a:r>
            <a:r>
              <a:rPr lang="en-US" altLang="en-US" sz="1800" b="1" dirty="0" smtClean="0">
                <a:solidFill>
                  <a:srgbClr val="0070C0"/>
                </a:solidFill>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10                                                 10</a:t>
            </a:r>
          </a:p>
          <a:p>
            <a:pPr marL="0" marR="0" lvl="0" indent="0" algn="l" defTabSz="914400" rtl="0" eaLnBrk="0" fontAlgn="base" latinLnBrk="0" hangingPunct="0">
              <a:lnSpc>
                <a:spcPct val="100000"/>
              </a:lnSpc>
              <a:spcBef>
                <a:spcPts val="0"/>
              </a:spcBef>
              <a:spcAft>
                <a:spcPct val="0"/>
              </a:spcAft>
              <a:buClrTx/>
              <a:buSzTx/>
              <a:buFontTx/>
              <a:buNone/>
              <a:tabLst/>
            </a:pPr>
            <a:r>
              <a:rPr lang="en-US" altLang="en-US" sz="1800" b="1" dirty="0">
                <a:solidFill>
                  <a:srgbClr val="0070C0"/>
                </a:solidFill>
                <a:latin typeface="Times New Roman" panose="02020603050405020304" pitchFamily="18" charset="0"/>
                <a:cs typeface="Times New Roman" panose="02020603050405020304" pitchFamily="18" charset="0"/>
              </a:rPr>
              <a:t> </a:t>
            </a:r>
            <a:r>
              <a:rPr lang="en-US" altLang="en-US" sz="1800" b="1" dirty="0" smtClean="0">
                <a:solidFill>
                  <a:srgbClr val="0070C0"/>
                </a:solidFill>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20                                                   5 </a:t>
            </a:r>
          </a:p>
          <a:p>
            <a:pPr marL="0" marR="0" lvl="0" indent="0" algn="l" defTabSz="914400" rtl="0" eaLnBrk="0" fontAlgn="base" latinLnBrk="0" hangingPunct="0">
              <a:lnSpc>
                <a:spcPct val="100000"/>
              </a:lnSpc>
              <a:spcBef>
                <a:spcPts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Is it surprising, then, under the Acts of 1819 and 1844, that the rich grew richer, and the poor poorer?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people should be made to understand that their labour alone supplies the country with gold,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and that cupidity exports that gold to foreign nations, in loans to governments, or to sustain foreign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speculations, that usurious interest may be perpetuated at home.  The currency question is emphatically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 labour question, and till the working classes study it, and master it, they will never obtain any efficient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relief from social evils or political grievances.  It would be well also for the rich to study and to master 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for all history proves to those who can look beneath the surface, that usury is the precursor of revolution,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and extinguishes nationality.”</a:t>
            </a:r>
          </a:p>
        </p:txBody>
      </p:sp>
      <p:sp>
        <p:nvSpPr>
          <p:cNvPr id="8" name="Title 1"/>
          <p:cNvSpPr txBox="1">
            <a:spLocks/>
          </p:cNvSpPr>
          <p:nvPr/>
        </p:nvSpPr>
        <p:spPr>
          <a:xfrm>
            <a:off x="1" y="351052"/>
            <a:ext cx="12191999" cy="855299"/>
          </a:xfrm>
          <a:prstGeom prst="rect">
            <a:avLst/>
          </a:prstGeom>
          <a:solidFill>
            <a:srgbClr val="FFC000"/>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From Jonathan Duncan, </a:t>
            </a:r>
            <a:r>
              <a:rPr lang="en-US" sz="2800" b="1" i="1" dirty="0" smtClean="0"/>
              <a:t>The Bank Charter Act of 1844: </a:t>
            </a:r>
          </a:p>
          <a:p>
            <a:pPr algn="ctr"/>
            <a:r>
              <a:rPr lang="en-US" sz="2800" b="1" i="1" dirty="0" smtClean="0"/>
              <a:t>Ought the Bank of England or the People of England  to Receive the Profits of the National Circulation?</a:t>
            </a:r>
            <a:endParaRPr lang="en-US" sz="2800" b="1" i="1" dirty="0"/>
          </a:p>
        </p:txBody>
      </p:sp>
    </p:spTree>
    <p:extLst>
      <p:ext uri="{BB962C8B-B14F-4D97-AF65-F5344CB8AC3E}">
        <p14:creationId xmlns:p14="http://schemas.microsoft.com/office/powerpoint/2010/main" val="468022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12012</TotalTime>
  <Words>3369</Words>
  <Application>Microsoft Office PowerPoint</Application>
  <PresentationFormat>Widescreen</PresentationFormat>
  <Paragraphs>402</Paragraphs>
  <Slides>48</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Times New Roman</vt:lpstr>
      <vt:lpstr>Office Theme</vt:lpstr>
      <vt:lpstr>    The Lost Science of Money   </vt:lpstr>
      <vt:lpstr>THEMES OF LOST SCIENCE OF MONEY BOOK</vt:lpstr>
      <vt:lpstr>MEMO</vt:lpstr>
      <vt:lpstr>PARTS OF PRESENTATION</vt:lpstr>
      <vt:lpstr>PART 1</vt:lpstr>
      <vt:lpstr>The Monetary Reforms of 1844</vt:lpstr>
      <vt:lpstr>The Monetary Reforms of 1844</vt:lpstr>
      <vt:lpstr>The Monetary Reforms of 1844</vt:lpstr>
      <vt:lpstr>The Monetary Reforms of 1844</vt:lpstr>
      <vt:lpstr>The Monetary Reforms of 1844</vt:lpstr>
      <vt:lpstr>PART 2</vt:lpstr>
      <vt:lpstr>Thesis, Antithesis and Synthesis</vt:lpstr>
      <vt:lpstr>PART 3</vt:lpstr>
      <vt:lpstr>Marx and Anti-Thesis Appear</vt:lpstr>
      <vt:lpstr>Marx and Anti-Thesis Appear:   3.1 Marx in Tradition of English Political Economy</vt:lpstr>
      <vt:lpstr>Marx and Anti-Thesis Appear:   3.2  Marx’s Concept of Money Mirrors Adam Smith’s</vt:lpstr>
      <vt:lpstr>Marx and Anti-Thesis Appear:   3.2  Marx’s Concept of Money Mirrors Adam Smith’s</vt:lpstr>
      <vt:lpstr>Marx and Anti-Thesis Appear:   3.2  Marx’s Concept of Money Mirrors Adam Smith’s</vt:lpstr>
      <vt:lpstr>Marx and Anti-Thesis Appear:   3.3 On the Quantity of Money</vt:lpstr>
      <vt:lpstr>Marx and Anti-Thesis Appear:   3.3 On the Quantity of Money</vt:lpstr>
      <vt:lpstr>Marx and Anti-Thesis Appear:   3.4  On Central Banking and the Public Debt</vt:lpstr>
      <vt:lpstr>Marx and Anti-Thesis Appear:   3.5  On Private Control of Money Creation</vt:lpstr>
      <vt:lpstr>Marx and Anti-Thesis Appear:   3.6  The War Between Industry and Labor</vt:lpstr>
      <vt:lpstr>Marx and Anti-Thesis Appear:   3.6  The War Between Industry and Labor</vt:lpstr>
      <vt:lpstr>Marx and Anti-Thesis Appear:   3.6  The War Between Industry and Labor</vt:lpstr>
      <vt:lpstr>Marx and Anti-Thesis Appear:   3.7  Marx’s Historical Progression to Socialism</vt:lpstr>
      <vt:lpstr>Marx and Anti-Thesis Appear:   3.7  Marx’s Historical Progression to Socialism</vt:lpstr>
      <vt:lpstr>Marx and Anti-Thesis Appear:   3.7  Marx’s Historical Progression to Socialism</vt:lpstr>
      <vt:lpstr>Marx and Anti-Thesis Appear:   3.7  Marx’s Historical Progression to Socialism</vt:lpstr>
      <vt:lpstr>PART 4</vt:lpstr>
      <vt:lpstr>PowerPoint Presentation</vt:lpstr>
      <vt:lpstr>PowerPoint Presentation</vt:lpstr>
      <vt:lpstr>PowerPoint Presentation</vt:lpstr>
      <vt:lpstr>PART 5</vt:lpstr>
      <vt:lpstr>PowerPoint Presentation</vt:lpstr>
      <vt:lpstr>PART 6</vt:lpstr>
      <vt:lpstr>Jevons tooks pain to obscure the nature of money</vt:lpstr>
      <vt:lpstr>Jevons ignored the legal concept of money discussed in detail by Aristotle, Plato, Paulus, Locke, Berkeley, Franklin, Raithby and others.</vt:lpstr>
      <vt:lpstr>Just like Adam Smith, Jevons influenced his readers to think of money as a commodity, when he was aware that the private banks were issuing abstract money.  This trick, used repeatedly, is how the nomisma concept of money has come to be erased from the collective memory of mankind – from the dominant written works on money.</vt:lpstr>
      <vt:lpstr>PART 7</vt:lpstr>
      <vt:lpstr>The Right Quantity of Money</vt:lpstr>
      <vt:lpstr>PART 8</vt:lpstr>
      <vt:lpstr>THE MONEY POWER SUPPORTS THOSE THEORIES BENEFICIAL TO ITS ACTIVITIES</vt:lpstr>
      <vt:lpstr>PART 9</vt:lpstr>
      <vt:lpstr>Summary</vt:lpstr>
      <vt:lpstr>Summary</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1874</cp:revision>
  <dcterms:created xsi:type="dcterms:W3CDTF">2014-02-01T13:58:07Z</dcterms:created>
  <dcterms:modified xsi:type="dcterms:W3CDTF">2014-05-26T03:20:33Z</dcterms:modified>
</cp:coreProperties>
</file>