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29" r:id="rId5"/>
    <p:sldId id="332" r:id="rId6"/>
    <p:sldId id="313" r:id="rId7"/>
    <p:sldId id="331" r:id="rId8"/>
    <p:sldId id="335" r:id="rId9"/>
    <p:sldId id="281" r:id="rId10"/>
    <p:sldId id="323" r:id="rId11"/>
    <p:sldId id="291" r:id="rId12"/>
    <p:sldId id="336" r:id="rId13"/>
    <p:sldId id="337" r:id="rId14"/>
    <p:sldId id="341" r:id="rId15"/>
    <p:sldId id="342" r:id="rId16"/>
    <p:sldId id="338" r:id="rId17"/>
    <p:sldId id="344" r:id="rId18"/>
    <p:sldId id="343" r:id="rId19"/>
    <p:sldId id="339" r:id="rId20"/>
    <p:sldId id="340" r:id="rId21"/>
    <p:sldId id="345" r:id="rId22"/>
    <p:sldId id="348" r:id="rId23"/>
    <p:sldId id="346" r:id="rId24"/>
    <p:sldId id="347" r:id="rId25"/>
    <p:sldId id="349" r:id="rId26"/>
    <p:sldId id="352" r:id="rId27"/>
    <p:sldId id="353" r:id="rId28"/>
    <p:sldId id="354" r:id="rId29"/>
    <p:sldId id="355" r:id="rId30"/>
    <p:sldId id="356" r:id="rId31"/>
    <p:sldId id="367" r:id="rId32"/>
    <p:sldId id="357" r:id="rId33"/>
    <p:sldId id="358" r:id="rId34"/>
    <p:sldId id="359" r:id="rId35"/>
    <p:sldId id="361" r:id="rId36"/>
    <p:sldId id="360" r:id="rId37"/>
    <p:sldId id="362" r:id="rId38"/>
    <p:sldId id="363" r:id="rId39"/>
    <p:sldId id="365" r:id="rId40"/>
    <p:sldId id="366" r:id="rId41"/>
    <p:sldId id="368" r:id="rId42"/>
    <p:sldId id="369" r:id="rId43"/>
    <p:sldId id="371" r:id="rId44"/>
    <p:sldId id="372" r:id="rId45"/>
    <p:sldId id="370" r:id="rId46"/>
    <p:sldId id="373" r:id="rId47"/>
    <p:sldId id="375" r:id="rId48"/>
    <p:sldId id="374" r:id="rId49"/>
    <p:sldId id="376" r:id="rId50"/>
    <p:sldId id="377" r:id="rId51"/>
    <p:sldId id="378" r:id="rId52"/>
    <p:sldId id="379" r:id="rId53"/>
    <p:sldId id="380" r:id="rId54"/>
    <p:sldId id="381" r:id="rId55"/>
    <p:sldId id="382" r:id="rId56"/>
    <p:sldId id="383" r:id="rId57"/>
    <p:sldId id="384" r:id="rId58"/>
    <p:sldId id="385" r:id="rId59"/>
    <p:sldId id="32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99FF"/>
    <a:srgbClr val="33CCFF"/>
    <a:srgbClr val="00FFFF"/>
    <a:srgbClr val="99FF33"/>
    <a:srgbClr val="CCFF99"/>
    <a:srgbClr val="FFFF99"/>
    <a:srgbClr val="CCFFFF"/>
    <a:srgbClr val="FFCC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62" d="100"/>
          <a:sy n="62"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2/16/2014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Radhanites"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41763" y="1215603"/>
            <a:ext cx="5434737" cy="1370336"/>
          </a:xfrm>
          <a:solidFill>
            <a:srgbClr val="FFFFCC"/>
          </a:solidFill>
        </p:spPr>
        <p:txBody>
          <a:bodyPr>
            <a:normAutofit/>
          </a:bodyPr>
          <a:lstStyle/>
          <a:p>
            <a:pPr algn="r"/>
            <a:r>
              <a:rPr lang="en-US" sz="2800" b="1" dirty="0" smtClean="0"/>
              <a:t>CHAPTER 9 (Part 2):</a:t>
            </a:r>
          </a:p>
          <a:p>
            <a:pPr algn="r"/>
            <a:r>
              <a:rPr lang="en-US" b="1" dirty="0" smtClean="0"/>
              <a:t>THE RISE OF CAPITALISM IN AMSTERDAM</a:t>
            </a:r>
          </a:p>
          <a:p>
            <a:endParaRPr lang="en-US" sz="2800" b="1" dirty="0"/>
          </a:p>
        </p:txBody>
      </p:sp>
      <p:sp>
        <p:nvSpPr>
          <p:cNvPr id="4" name="Title 3"/>
          <p:cNvSpPr>
            <a:spLocks noGrp="1"/>
          </p:cNvSpPr>
          <p:nvPr>
            <p:ph type="ctrTitle"/>
          </p:nvPr>
        </p:nvSpPr>
        <p:spPr>
          <a:xfrm>
            <a:off x="0" y="0"/>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2" name="Picture 2" descr="http://upload.wikimedia.org/wikipedia/commons/8/8e/Panorama_of_La_Habana_%28Amsterdam%2C_17th_century%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5603"/>
            <a:ext cx="6757259" cy="564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edia-cache-ec0.pinimg.com/736x/eb/3a/23/eb3a2307d20d0eee0d313900b2f68f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49" y="2585939"/>
            <a:ext cx="3110060" cy="427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475" y="666427"/>
            <a:ext cx="11577233" cy="5510536"/>
          </a:xfrm>
        </p:spPr>
        <p:txBody>
          <a:bodyPr/>
          <a:lstStyle/>
          <a:p>
            <a:pPr marL="0" indent="0">
              <a:buNone/>
            </a:pPr>
            <a:r>
              <a:rPr lang="en-US" dirty="0" smtClean="0"/>
              <a:t>Sir Josiah Child, an Englishman, commenting on Amsterdam’s success:</a:t>
            </a:r>
          </a:p>
          <a:p>
            <a:pPr marL="0" indent="0">
              <a:buNone/>
            </a:pPr>
            <a:r>
              <a:rPr lang="en-US" dirty="0"/>
              <a:t> </a:t>
            </a:r>
            <a:r>
              <a:rPr lang="en-US" dirty="0" smtClean="0"/>
              <a:t>    Most miraculous of all, however, they had succeeded in reducing their</a:t>
            </a:r>
          </a:p>
          <a:p>
            <a:pPr marL="0" indent="0">
              <a:buNone/>
            </a:pPr>
            <a:r>
              <a:rPr lang="en-US" dirty="0" smtClean="0"/>
              <a:t>rate of interest to three per cent (as against six per cent. In England).</a:t>
            </a:r>
          </a:p>
          <a:p>
            <a:pPr marL="0" indent="0">
              <a:buNone/>
            </a:pPr>
            <a:endParaRPr lang="en-US" dirty="0"/>
          </a:p>
          <a:p>
            <a:pPr marL="0" indent="0">
              <a:buNone/>
            </a:pPr>
            <a:endParaRPr lang="en-US" sz="5400" dirty="0" smtClean="0"/>
          </a:p>
          <a:p>
            <a:pPr marL="0" indent="0">
              <a:buNone/>
            </a:pPr>
            <a:endParaRPr lang="en-US" sz="5400" dirty="0"/>
          </a:p>
          <a:p>
            <a:pPr marL="0" indent="0">
              <a:buNone/>
            </a:pPr>
            <a:r>
              <a:rPr lang="en-US" sz="5400" dirty="0" smtClean="0"/>
              <a:t>         How?</a:t>
            </a:r>
            <a:endParaRPr lang="en-US" sz="5400" dirty="0"/>
          </a:p>
        </p:txBody>
      </p:sp>
      <p:pic>
        <p:nvPicPr>
          <p:cNvPr id="4098" name="Picture 2" descr="http://ts4.mm.bing.net/th?id=H.4873547890296923&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691" y="3419675"/>
            <a:ext cx="4323435" cy="32425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ansteadpark.org.uk/wp-content/uploads/2013/01/mw07199-Sir-Josiah-Child-Bt-attributed-to-John-Riley-enh-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549" y="2737953"/>
            <a:ext cx="3333750" cy="39243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Nature of Capitalism</a:t>
            </a:r>
            <a:endParaRPr lang="en-US" sz="3600" dirty="0"/>
          </a:p>
        </p:txBody>
      </p:sp>
    </p:spTree>
    <p:extLst>
      <p:ext uri="{BB962C8B-B14F-4D97-AF65-F5344CB8AC3E}">
        <p14:creationId xmlns:p14="http://schemas.microsoft.com/office/powerpoint/2010/main" val="4085132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588" y="1069383"/>
            <a:ext cx="11388823" cy="461665"/>
          </a:xfrm>
          <a:prstGeom prst="rect">
            <a:avLst/>
          </a:prstGeom>
          <a:noFill/>
        </p:spPr>
        <p:txBody>
          <a:bodyPr wrap="none" rtlCol="0">
            <a:spAutoFit/>
          </a:bodyPr>
          <a:lstStyle/>
          <a:p>
            <a:r>
              <a:rPr lang="en-US" sz="2400" dirty="0" smtClean="0"/>
              <a:t>THE DUTCH FINANCIAL APPARATUS HAD ALL BEEN USED EARLIER BY ITALY, ANTWERP, ETC.</a:t>
            </a:r>
            <a:endParaRPr lang="en-US" sz="2400" dirty="0"/>
          </a:p>
        </p:txBody>
      </p:sp>
      <p:sp>
        <p:nvSpPr>
          <p:cNvPr id="8" name="TextBox 7"/>
          <p:cNvSpPr txBox="1"/>
          <p:nvPr/>
        </p:nvSpPr>
        <p:spPr>
          <a:xfrm>
            <a:off x="401588" y="2634712"/>
            <a:ext cx="3174908" cy="2677656"/>
          </a:xfrm>
          <a:prstGeom prst="rect">
            <a:avLst/>
          </a:prstGeom>
          <a:noFill/>
        </p:spPr>
        <p:txBody>
          <a:bodyPr wrap="none" rtlCol="0">
            <a:spAutoFit/>
          </a:bodyPr>
          <a:lstStyle/>
          <a:p>
            <a:r>
              <a:rPr lang="en-US" sz="2400" dirty="0" smtClean="0"/>
              <a:t>BOURSE</a:t>
            </a:r>
          </a:p>
          <a:p>
            <a:r>
              <a:rPr lang="en-US" sz="2400" dirty="0" smtClean="0"/>
              <a:t>JOINT-STOCK COMPANY</a:t>
            </a:r>
          </a:p>
          <a:p>
            <a:r>
              <a:rPr lang="en-US" sz="2400" dirty="0" smtClean="0"/>
              <a:t>CARTEL</a:t>
            </a:r>
          </a:p>
          <a:p>
            <a:r>
              <a:rPr lang="en-US" sz="2400" dirty="0" smtClean="0"/>
              <a:t>BANKING</a:t>
            </a:r>
          </a:p>
          <a:p>
            <a:r>
              <a:rPr lang="en-US" sz="2400" dirty="0" smtClean="0"/>
              <a:t>EXCHANGE</a:t>
            </a:r>
          </a:p>
          <a:p>
            <a:r>
              <a:rPr lang="en-US" sz="2400" dirty="0" smtClean="0"/>
              <a:t>BROKERAGE</a:t>
            </a:r>
          </a:p>
          <a:p>
            <a:r>
              <a:rPr lang="en-US" sz="2400" dirty="0" smtClean="0"/>
              <a:t>INSURANCE</a:t>
            </a:r>
            <a:endParaRPr lang="en-US" sz="2400" dirty="0"/>
          </a:p>
        </p:txBody>
      </p:sp>
      <p:pic>
        <p:nvPicPr>
          <p:cNvPr id="15362" name="Picture 2" descr="http://amsterdamming.files.wordpress.com/2011/03/oude_kerk_amster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147" y="2334351"/>
            <a:ext cx="6762750" cy="39338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Nature of Capitalism</a:t>
            </a:r>
            <a:endParaRPr lang="en-US" sz="3600" dirty="0"/>
          </a:p>
        </p:txBody>
      </p:sp>
    </p:spTree>
    <p:extLst>
      <p:ext uri="{BB962C8B-B14F-4D97-AF65-F5344CB8AC3E}">
        <p14:creationId xmlns:p14="http://schemas.microsoft.com/office/powerpoint/2010/main" val="3585000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t>Merchant Jews of Amsterdam</a:t>
            </a:r>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PART 2</a:t>
            </a:r>
            <a:endParaRPr lang="en-US" sz="3600" dirty="0"/>
          </a:p>
        </p:txBody>
      </p:sp>
    </p:spTree>
    <p:extLst>
      <p:ext uri="{BB962C8B-B14F-4D97-AF65-F5344CB8AC3E}">
        <p14:creationId xmlns:p14="http://schemas.microsoft.com/office/powerpoint/2010/main" val="4251451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2" name="TextBox 1"/>
          <p:cNvSpPr txBox="1"/>
          <p:nvPr/>
        </p:nvSpPr>
        <p:spPr>
          <a:xfrm>
            <a:off x="0" y="797247"/>
            <a:ext cx="12191999" cy="954107"/>
          </a:xfrm>
          <a:prstGeom prst="rect">
            <a:avLst/>
          </a:prstGeom>
          <a:solidFill>
            <a:srgbClr val="FFFF00"/>
          </a:solidFill>
        </p:spPr>
        <p:txBody>
          <a:bodyPr wrap="square" rtlCol="0">
            <a:spAutoFit/>
          </a:bodyPr>
          <a:lstStyle/>
          <a:p>
            <a:pPr algn="ctr"/>
            <a:r>
              <a:rPr lang="en-US" sz="2800" dirty="0" smtClean="0"/>
              <a:t>Amsterdam’s Jews played key roles in developing the present form</a:t>
            </a:r>
          </a:p>
          <a:p>
            <a:pPr algn="ctr"/>
            <a:r>
              <a:rPr lang="en-US" sz="2800" dirty="0" smtClean="0"/>
              <a:t> of capitalism and spreading it westward to England.</a:t>
            </a:r>
            <a:endParaRPr lang="en-US" sz="2800" dirty="0"/>
          </a:p>
        </p:txBody>
      </p:sp>
      <p:sp>
        <p:nvSpPr>
          <p:cNvPr id="5" name="TextBox 4"/>
          <p:cNvSpPr txBox="1"/>
          <p:nvPr/>
        </p:nvSpPr>
        <p:spPr>
          <a:xfrm>
            <a:off x="108488" y="2107769"/>
            <a:ext cx="5310172" cy="1200329"/>
          </a:xfrm>
          <a:prstGeom prst="rect">
            <a:avLst/>
          </a:prstGeom>
          <a:noFill/>
        </p:spPr>
        <p:txBody>
          <a:bodyPr wrap="none" rtlCol="0">
            <a:spAutoFit/>
          </a:bodyPr>
          <a:lstStyle/>
          <a:p>
            <a:r>
              <a:rPr lang="en-US" dirty="0" smtClean="0"/>
              <a:t>The merchant from earliest times was not attached </a:t>
            </a:r>
          </a:p>
          <a:p>
            <a:r>
              <a:rPr lang="en-US" dirty="0" smtClean="0"/>
              <a:t>to the ethical sanctions of any given community, but</a:t>
            </a:r>
          </a:p>
          <a:p>
            <a:r>
              <a:rPr lang="en-US" dirty="0" smtClean="0"/>
              <a:t>was free to carry on trade for profit in an impersonal</a:t>
            </a:r>
          </a:p>
          <a:p>
            <a:r>
              <a:rPr lang="en-US" dirty="0" smtClean="0"/>
              <a:t>‘capitalistic’ way.</a:t>
            </a:r>
            <a:endParaRPr lang="en-US" dirty="0"/>
          </a:p>
        </p:txBody>
      </p:sp>
      <p:sp>
        <p:nvSpPr>
          <p:cNvPr id="6" name="TextBox 5"/>
          <p:cNvSpPr txBox="1"/>
          <p:nvPr/>
        </p:nvSpPr>
        <p:spPr>
          <a:xfrm>
            <a:off x="108488" y="3591378"/>
            <a:ext cx="5489516" cy="1200329"/>
          </a:xfrm>
          <a:prstGeom prst="rect">
            <a:avLst/>
          </a:prstGeom>
          <a:noFill/>
        </p:spPr>
        <p:txBody>
          <a:bodyPr wrap="none" rtlCol="0">
            <a:spAutoFit/>
          </a:bodyPr>
          <a:lstStyle/>
          <a:p>
            <a:r>
              <a:rPr lang="en-US" dirty="0" smtClean="0"/>
              <a:t>Prior to the Reformation, many Christians entered upon </a:t>
            </a:r>
          </a:p>
          <a:p>
            <a:r>
              <a:rPr lang="en-US" dirty="0" smtClean="0"/>
              <a:t>great trading enterprises.  Italian merchant-bankers </a:t>
            </a:r>
          </a:p>
          <a:p>
            <a:r>
              <a:rPr lang="en-US" dirty="0" smtClean="0"/>
              <a:t>developed complex banking and credit mechanisms that</a:t>
            </a:r>
          </a:p>
          <a:p>
            <a:r>
              <a:rPr lang="en-US" dirty="0" smtClean="0"/>
              <a:t>fostered large-scale trade.</a:t>
            </a:r>
            <a:endParaRPr lang="en-US" dirty="0"/>
          </a:p>
        </p:txBody>
      </p:sp>
      <p:sp>
        <p:nvSpPr>
          <p:cNvPr id="8" name="TextBox 7"/>
          <p:cNvSpPr txBox="1"/>
          <p:nvPr/>
        </p:nvSpPr>
        <p:spPr>
          <a:xfrm>
            <a:off x="108488" y="5074988"/>
            <a:ext cx="6364306" cy="1477328"/>
          </a:xfrm>
          <a:prstGeom prst="rect">
            <a:avLst/>
          </a:prstGeom>
          <a:noFill/>
        </p:spPr>
        <p:txBody>
          <a:bodyPr wrap="none" rtlCol="0">
            <a:spAutoFit/>
          </a:bodyPr>
          <a:lstStyle/>
          <a:p>
            <a:r>
              <a:rPr lang="en-US" dirty="0" smtClean="0"/>
              <a:t>In Amsterdam in the 16</a:t>
            </a:r>
            <a:r>
              <a:rPr lang="en-US" baseline="30000" dirty="0" smtClean="0"/>
              <a:t>th</a:t>
            </a:r>
            <a:r>
              <a:rPr lang="en-US" dirty="0" smtClean="0"/>
              <a:t> century, international trade and</a:t>
            </a:r>
          </a:p>
          <a:p>
            <a:r>
              <a:rPr lang="en-US" dirty="0" smtClean="0"/>
              <a:t>business dominated.    Holland was a stronghold of Protestantism,</a:t>
            </a:r>
          </a:p>
          <a:p>
            <a:r>
              <a:rPr lang="en-US" dirty="0" smtClean="0"/>
              <a:t>and the Church no longer dictated commercial policies.</a:t>
            </a:r>
          </a:p>
          <a:p>
            <a:r>
              <a:rPr lang="en-US" dirty="0" smtClean="0"/>
              <a:t>Persecuted Jews were welcomed.  Many Jews were traders with </a:t>
            </a:r>
          </a:p>
          <a:p>
            <a:r>
              <a:rPr lang="en-US" dirty="0" smtClean="0"/>
              <a:t>wide international connections.</a:t>
            </a:r>
            <a:endParaRPr lang="en-US" dirty="0"/>
          </a:p>
        </p:txBody>
      </p:sp>
      <p:pic>
        <p:nvPicPr>
          <p:cNvPr id="1028" name="Picture 4" descr="http://3.bp.blogspot.com/-O-CAEpghFz4/TpzsnfsyKsI/AAAAAAAAAFU/ao3Z4Enhbdc/s1600/bridgman_persianmerch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372" y="1751355"/>
            <a:ext cx="2217584" cy="15567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omepages.se.edu/library/files/2013/01/europevenice800px-1496_Gentile_Bellini_Procession_in_St__Marks_Square_Tempera_on_canvas_367x745cm_Galleria_dellAccademia_Ven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506" y="3308099"/>
            <a:ext cx="3652485" cy="17668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xenoart.org/collection/images/14348?240,240,0,100,80,249086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6441" y="5031031"/>
            <a:ext cx="2505558" cy="182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066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jacksonbbrown.com/ss/wp-content/uploads/2012/09/Commercial-rout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7397" y="1813302"/>
            <a:ext cx="6674603" cy="5044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337057"/>
            <a:ext cx="6096000" cy="2862322"/>
          </a:xfrm>
          <a:prstGeom prst="rect">
            <a:avLst/>
          </a:prstGeom>
        </p:spPr>
        <p:txBody>
          <a:bodyPr>
            <a:spAutoFit/>
          </a:bodyPr>
          <a:lstStyle/>
          <a:p>
            <a:r>
              <a:rPr lang="en-US" dirty="0"/>
              <a:t>Jewish medieval merchants were known as “</a:t>
            </a:r>
            <a:r>
              <a:rPr lang="en-US" dirty="0" err="1"/>
              <a:t>Radanites</a:t>
            </a:r>
            <a:r>
              <a:rPr lang="en-US" dirty="0" smtClean="0"/>
              <a:t>.”</a:t>
            </a:r>
          </a:p>
          <a:p>
            <a:r>
              <a:rPr lang="en-US" dirty="0" smtClean="0"/>
              <a:t>They </a:t>
            </a:r>
            <a:r>
              <a:rPr lang="en-US" dirty="0"/>
              <a:t>included western European Jews from France and Germany, as well as those from Arab Spain.</a:t>
            </a:r>
            <a:br>
              <a:rPr lang="en-US" dirty="0"/>
            </a:br>
            <a:r>
              <a:rPr lang="en-US" dirty="0"/>
              <a:t/>
            </a:r>
            <a:br>
              <a:rPr lang="en-US" dirty="0"/>
            </a:br>
            <a:r>
              <a:rPr lang="en-US" dirty="0"/>
              <a:t>The term “</a:t>
            </a:r>
            <a:r>
              <a:rPr lang="en-US" dirty="0" err="1"/>
              <a:t>Radanites</a:t>
            </a:r>
            <a:r>
              <a:rPr lang="en-US" dirty="0"/>
              <a:t>” was derived from the name of </a:t>
            </a:r>
            <a:r>
              <a:rPr lang="en-US" dirty="0" smtClean="0"/>
              <a:t>the</a:t>
            </a:r>
          </a:p>
          <a:p>
            <a:r>
              <a:rPr lang="en-US" dirty="0" smtClean="0"/>
              <a:t>Arab-Christian </a:t>
            </a:r>
            <a:r>
              <a:rPr lang="en-US" dirty="0"/>
              <a:t>border along the river Rhone </a:t>
            </a:r>
            <a:r>
              <a:rPr lang="en-US" dirty="0" smtClean="0"/>
              <a:t>because </a:t>
            </a:r>
            <a:r>
              <a:rPr lang="en-US" dirty="0"/>
              <a:t>of an intense slave trade which was conducted across it. </a:t>
            </a:r>
            <a:endParaRPr lang="en-US" dirty="0" smtClean="0"/>
          </a:p>
          <a:p>
            <a:r>
              <a:rPr lang="en-US" dirty="0" smtClean="0"/>
              <a:t>The </a:t>
            </a:r>
            <a:r>
              <a:rPr lang="en-US" dirty="0"/>
              <a:t>slaves were castrated in Verdun, Venice, and </a:t>
            </a:r>
            <a:r>
              <a:rPr lang="en-US" dirty="0" smtClean="0"/>
              <a:t>Lyon</a:t>
            </a:r>
          </a:p>
          <a:p>
            <a:r>
              <a:rPr lang="en-US" dirty="0" smtClean="0"/>
              <a:t>and </a:t>
            </a:r>
            <a:r>
              <a:rPr lang="en-US" dirty="0"/>
              <a:t>sold by Jewish </a:t>
            </a:r>
            <a:r>
              <a:rPr lang="en-US" dirty="0" err="1"/>
              <a:t>Radanite</a:t>
            </a:r>
            <a:r>
              <a:rPr lang="en-US" dirty="0"/>
              <a:t> </a:t>
            </a:r>
            <a:r>
              <a:rPr lang="en-US" dirty="0" smtClean="0"/>
              <a:t>slave-traders</a:t>
            </a:r>
          </a:p>
          <a:p>
            <a:r>
              <a:rPr lang="en-US" dirty="0" smtClean="0"/>
              <a:t>to </a:t>
            </a:r>
            <a:r>
              <a:rPr lang="en-US" dirty="0"/>
              <a:t>the Arabs of Spain. </a:t>
            </a:r>
          </a:p>
        </p:txBody>
      </p:sp>
      <p:sp>
        <p:nvSpPr>
          <p:cNvPr id="6"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5" name="TextBox 4"/>
          <p:cNvSpPr txBox="1"/>
          <p:nvPr/>
        </p:nvSpPr>
        <p:spPr>
          <a:xfrm>
            <a:off x="2479728" y="712362"/>
            <a:ext cx="6793911" cy="369332"/>
          </a:xfrm>
          <a:prstGeom prst="rect">
            <a:avLst/>
          </a:prstGeom>
          <a:solidFill>
            <a:srgbClr val="FFFF00"/>
          </a:solidFill>
        </p:spPr>
        <p:txBody>
          <a:bodyPr wrap="square" rtlCol="0">
            <a:spAutoFit/>
          </a:bodyPr>
          <a:lstStyle/>
          <a:p>
            <a:pPr algn="ctr"/>
            <a:r>
              <a:rPr lang="en-US" dirty="0"/>
              <a:t>8</a:t>
            </a:r>
            <a:r>
              <a:rPr lang="en-US" baseline="30000" dirty="0"/>
              <a:t>TH</a:t>
            </a:r>
            <a:r>
              <a:rPr lang="en-US" dirty="0"/>
              <a:t> – 11</a:t>
            </a:r>
            <a:r>
              <a:rPr lang="en-US" baseline="30000" dirty="0"/>
              <a:t>TH</a:t>
            </a:r>
            <a:r>
              <a:rPr lang="en-US" dirty="0"/>
              <a:t> CENTURIES – SLAVE TRADE WITH MOSLEMS</a:t>
            </a:r>
          </a:p>
        </p:txBody>
      </p:sp>
    </p:spTree>
    <p:extLst>
      <p:ext uri="{BB962C8B-B14F-4D97-AF65-F5344CB8AC3E}">
        <p14:creationId xmlns:p14="http://schemas.microsoft.com/office/powerpoint/2010/main" val="3176177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http://upload.wikimedia.org/wikipedia/commons/e/eb/Radhani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0012"/>
            <a:ext cx="9753600" cy="48768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5977" y="6276813"/>
            <a:ext cx="6476260" cy="369332"/>
          </a:xfrm>
          <a:prstGeom prst="rect">
            <a:avLst/>
          </a:prstGeom>
          <a:noFill/>
        </p:spPr>
        <p:txBody>
          <a:bodyPr wrap="none" rtlCol="0">
            <a:spAutoFit/>
          </a:bodyPr>
          <a:lstStyle/>
          <a:p>
            <a:r>
              <a:rPr lang="en-US" dirty="0"/>
              <a:t>Map of Eurasia showing the trade network of </a:t>
            </a:r>
            <a:r>
              <a:rPr lang="en-US" dirty="0" err="1" smtClean="0">
                <a:hlinkClick r:id="rId3" tooltip="w:Radhanites"/>
              </a:rPr>
              <a:t>Radhanites</a:t>
            </a:r>
            <a:r>
              <a:rPr lang="en-US" dirty="0"/>
              <a:t>, c. 870 CE</a:t>
            </a:r>
          </a:p>
        </p:txBody>
      </p:sp>
      <p:sp>
        <p:nvSpPr>
          <p:cNvPr id="8" name="TextBox 7"/>
          <p:cNvSpPr txBox="1"/>
          <p:nvPr/>
        </p:nvSpPr>
        <p:spPr>
          <a:xfrm>
            <a:off x="9753600" y="1875295"/>
            <a:ext cx="2442143" cy="1754326"/>
          </a:xfrm>
          <a:prstGeom prst="rect">
            <a:avLst/>
          </a:prstGeom>
          <a:noFill/>
        </p:spPr>
        <p:txBody>
          <a:bodyPr wrap="none" rtlCol="0">
            <a:spAutoFit/>
          </a:bodyPr>
          <a:lstStyle/>
          <a:p>
            <a:r>
              <a:rPr lang="en-US" dirty="0" smtClean="0"/>
              <a:t>All along the </a:t>
            </a:r>
            <a:r>
              <a:rPr lang="en-US" dirty="0" err="1" smtClean="0"/>
              <a:t>Radhanite</a:t>
            </a:r>
            <a:endParaRPr lang="en-US" dirty="0" smtClean="0"/>
          </a:p>
          <a:p>
            <a:r>
              <a:rPr lang="en-US" dirty="0" smtClean="0"/>
              <a:t>trade route were Jewish</a:t>
            </a:r>
          </a:p>
          <a:p>
            <a:r>
              <a:rPr lang="en-US" dirty="0" smtClean="0"/>
              <a:t>culture and the credit</a:t>
            </a:r>
          </a:p>
          <a:p>
            <a:r>
              <a:rPr lang="en-US" dirty="0" smtClean="0"/>
              <a:t>that made trade</a:t>
            </a:r>
          </a:p>
          <a:p>
            <a:r>
              <a:rPr lang="en-US" dirty="0" smtClean="0"/>
              <a:t>possible.</a:t>
            </a:r>
          </a:p>
          <a:p>
            <a:endParaRPr lang="en-US" dirty="0"/>
          </a:p>
        </p:txBody>
      </p:sp>
      <p:sp>
        <p:nvSpPr>
          <p:cNvPr id="6"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10" name="TextBox 9"/>
          <p:cNvSpPr txBox="1"/>
          <p:nvPr/>
        </p:nvSpPr>
        <p:spPr>
          <a:xfrm>
            <a:off x="2479728" y="712362"/>
            <a:ext cx="6793911" cy="646331"/>
          </a:xfrm>
          <a:prstGeom prst="rect">
            <a:avLst/>
          </a:prstGeom>
          <a:solidFill>
            <a:srgbClr val="FFFF00"/>
          </a:solidFill>
        </p:spPr>
        <p:txBody>
          <a:bodyPr wrap="square" rtlCol="0">
            <a:spAutoFit/>
          </a:bodyPr>
          <a:lstStyle/>
          <a:p>
            <a:pPr algn="ctr"/>
            <a:r>
              <a:rPr lang="en-US" dirty="0"/>
              <a:t>8</a:t>
            </a:r>
            <a:r>
              <a:rPr lang="en-US" baseline="30000" dirty="0"/>
              <a:t>TH</a:t>
            </a:r>
            <a:r>
              <a:rPr lang="en-US" dirty="0"/>
              <a:t> – 11</a:t>
            </a:r>
            <a:r>
              <a:rPr lang="en-US" baseline="30000" dirty="0"/>
              <a:t>TH</a:t>
            </a:r>
            <a:r>
              <a:rPr lang="en-US" dirty="0"/>
              <a:t> CENTURIES </a:t>
            </a:r>
            <a:endParaRPr lang="en-US" dirty="0" smtClean="0"/>
          </a:p>
          <a:p>
            <a:pPr algn="ctr"/>
            <a:r>
              <a:rPr lang="en-US" dirty="0" smtClean="0"/>
              <a:t>THE JEWS HAD A LONG HISTORY OF BEING TRADERS AND MERCHANTS</a:t>
            </a:r>
            <a:endParaRPr lang="en-US" dirty="0"/>
          </a:p>
        </p:txBody>
      </p:sp>
    </p:spTree>
    <p:extLst>
      <p:ext uri="{BB962C8B-B14F-4D97-AF65-F5344CB8AC3E}">
        <p14:creationId xmlns:p14="http://schemas.microsoft.com/office/powerpoint/2010/main" val="1930680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7940"/>
            <a:ext cx="12191999" cy="836907"/>
          </a:xfrm>
          <a:solidFill>
            <a:srgbClr val="FFFF00"/>
          </a:solidFill>
        </p:spPr>
        <p:txBody>
          <a:bodyPr>
            <a:normAutofit/>
          </a:bodyPr>
          <a:lstStyle/>
          <a:p>
            <a:pPr marL="0" indent="0" algn="ctr">
              <a:buNone/>
            </a:pPr>
            <a:r>
              <a:rPr lang="en-US" sz="2000" b="1" dirty="0" smtClean="0"/>
              <a:t>1290 &amp; 1306   Jews expulsed from England and France</a:t>
            </a:r>
          </a:p>
          <a:p>
            <a:pPr marL="0" indent="0" algn="ctr">
              <a:buNone/>
            </a:pPr>
            <a:r>
              <a:rPr lang="en-US" sz="2000" b="1" dirty="0" smtClean="0"/>
              <a:t>Some went to Flanders and </a:t>
            </a:r>
            <a:r>
              <a:rPr lang="en-US" sz="2000" b="1" dirty="0" err="1" smtClean="0"/>
              <a:t>Brabent</a:t>
            </a:r>
            <a:r>
              <a:rPr lang="en-US" sz="2000" b="1" dirty="0" smtClean="0"/>
              <a:t> where commerce left to foreign merchants.</a:t>
            </a:r>
            <a:endParaRPr lang="en-US" sz="2000" b="1" dirty="0"/>
          </a:p>
          <a:p>
            <a:pPr marL="0" indent="0" algn="ctr">
              <a:buNone/>
            </a:pPr>
            <a:endParaRPr lang="en-US" sz="2000" b="1"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pic>
        <p:nvPicPr>
          <p:cNvPr id="6148" name="Picture 4" descr="http://gallery802.com/Images/Tapestry_BannerImages/Flanders_tapest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4847"/>
            <a:ext cx="3542362" cy="546315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media-cache-ak0.pinimg.com/736x/16/3c/f9/163cf9ede2f127bcf212730e36997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091" y="3789336"/>
            <a:ext cx="2669738" cy="306866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ts1.mm.bing.net/th?id=H.4658898334255392&amp;pid=15.1&amp;H=175&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091" y="1394847"/>
            <a:ext cx="1927104" cy="210777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3-eu-west-1.amazonaws.com/lookandlearn-preview/XB/XB154/XB1546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6341" y="2392873"/>
            <a:ext cx="4876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0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939"/>
            <a:ext cx="12192000" cy="666427"/>
          </a:xfrm>
          <a:solidFill>
            <a:srgbClr val="FFFF00"/>
          </a:solidFill>
        </p:spPr>
        <p:txBody>
          <a:bodyPr>
            <a:noAutofit/>
          </a:bodyPr>
          <a:lstStyle/>
          <a:p>
            <a:pPr algn="ctr"/>
            <a:r>
              <a:rPr lang="en-US" sz="2000" b="1" dirty="0" smtClean="0"/>
              <a:t>NEW CHRISTIANS and SEPHARDIC JEWS flee from Portugal to Antwerp, Hamburg, Amsterdam</a:t>
            </a:r>
            <a:endParaRPr lang="en-US" sz="2000" b="1" dirty="0"/>
          </a:p>
        </p:txBody>
      </p:sp>
      <p:sp>
        <p:nvSpPr>
          <p:cNvPr id="3" name="Content Placeholder 2"/>
          <p:cNvSpPr>
            <a:spLocks noGrp="1"/>
          </p:cNvSpPr>
          <p:nvPr>
            <p:ph idx="1"/>
          </p:nvPr>
        </p:nvSpPr>
        <p:spPr>
          <a:xfrm>
            <a:off x="-30997" y="1414220"/>
            <a:ext cx="7933841" cy="5443780"/>
          </a:xfrm>
        </p:spPr>
        <p:txBody>
          <a:bodyPr>
            <a:normAutofit fontScale="70000" lnSpcReduction="20000"/>
          </a:bodyPr>
          <a:lstStyle/>
          <a:p>
            <a:pPr marL="0" indent="0">
              <a:buNone/>
            </a:pPr>
            <a:r>
              <a:rPr lang="en-US" dirty="0" smtClean="0"/>
              <a:t>… Jewish </a:t>
            </a:r>
            <a:r>
              <a:rPr lang="en-US" dirty="0"/>
              <a:t>involvement in banking proper really begins with the activities of those </a:t>
            </a:r>
            <a:r>
              <a:rPr lang="en-US" dirty="0" err="1"/>
              <a:t>Conversos</a:t>
            </a:r>
            <a:r>
              <a:rPr lang="en-US" dirty="0"/>
              <a:t> who, fleeing the Inquisition in Portugal and Spain, settled in *Antwerp, *Hamburg, and *Amsterdam, some remaining nominally Christian and some openly returning to Judaism</a:t>
            </a:r>
            <a:r>
              <a:rPr lang="en-US" dirty="0" smtClean="0"/>
              <a:t>.</a:t>
            </a:r>
          </a:p>
          <a:p>
            <a:pPr marL="0" indent="0">
              <a:buNone/>
            </a:pPr>
            <a:r>
              <a:rPr lang="en-US" dirty="0" smtClean="0"/>
              <a:t>In </a:t>
            </a:r>
            <a:r>
              <a:rPr lang="en-US" dirty="0"/>
              <a:t>Antwerp the </a:t>
            </a:r>
            <a:r>
              <a:rPr lang="en-US" dirty="0" err="1"/>
              <a:t>Ximenes</a:t>
            </a:r>
            <a:r>
              <a:rPr lang="en-US" dirty="0"/>
              <a:t> and Rodrigues </a:t>
            </a:r>
            <a:r>
              <a:rPr lang="en-US" dirty="0" err="1"/>
              <a:t>d'Evora</a:t>
            </a:r>
            <a:r>
              <a:rPr lang="en-US" dirty="0"/>
              <a:t> families were outstanding among an important group of merchant bankers who had commercial relations extending as far as the East Indies and Brazil. </a:t>
            </a:r>
            <a:r>
              <a:rPr lang="en-US" dirty="0" smtClean="0"/>
              <a:t>  While </a:t>
            </a:r>
            <a:r>
              <a:rPr lang="en-US" dirty="0"/>
              <a:t>they remained Catholics (like the Mendes de </a:t>
            </a:r>
            <a:r>
              <a:rPr lang="en-US" dirty="0" err="1"/>
              <a:t>Brito</a:t>
            </a:r>
            <a:r>
              <a:rPr lang="en-US" dirty="0"/>
              <a:t> group in Portugal), those who emigrated to Hamburg and Amsterdam formed Sephardi communities</a:t>
            </a:r>
            <a:r>
              <a:rPr lang="en-US" dirty="0" smtClean="0"/>
              <a:t>.</a:t>
            </a:r>
          </a:p>
          <a:p>
            <a:pPr marL="0" indent="0">
              <a:buNone/>
            </a:pPr>
            <a:r>
              <a:rPr lang="en-US" dirty="0" smtClean="0"/>
              <a:t>In </a:t>
            </a:r>
            <a:r>
              <a:rPr lang="en-US" dirty="0"/>
              <a:t>Hamburg they participated in the founding of the bank in 1619; 30 (by 1623, 46) local Jews were among its first shareholders, and some of them were financial agents for various North European courts, especially those of Denmark and </a:t>
            </a:r>
            <a:r>
              <a:rPr lang="en-US" dirty="0" smtClean="0"/>
              <a:t>Schleswig-Holstein</a:t>
            </a:r>
          </a:p>
          <a:p>
            <a:pPr marL="0" indent="0">
              <a:buNone/>
            </a:pPr>
            <a:r>
              <a:rPr lang="en-US" dirty="0" smtClean="0"/>
              <a:t>Most </a:t>
            </a:r>
            <a:r>
              <a:rPr lang="en-US" dirty="0"/>
              <a:t>famous in Antwerp were Diego Teixeira de </a:t>
            </a:r>
            <a:r>
              <a:rPr lang="en-US" dirty="0" err="1"/>
              <a:t>Sampaio</a:t>
            </a:r>
            <a:r>
              <a:rPr lang="en-US" dirty="0"/>
              <a:t> (Abraham *Senior), consul and paymaster general for the Spanish government, and his son Manuel (Isaac </a:t>
            </a:r>
            <a:r>
              <a:rPr lang="en-US" dirty="0" err="1"/>
              <a:t>Ḥayyim</a:t>
            </a:r>
            <a:r>
              <a:rPr lang="en-US" dirty="0"/>
              <a:t> Senior), who succeeded him as financial agent of Christina of Sweden</a:t>
            </a:r>
            <a:r>
              <a:rPr lang="en-US" dirty="0" smtClean="0"/>
              <a:t>.   </a:t>
            </a:r>
            <a:r>
              <a:rPr lang="en-US" dirty="0"/>
              <a:t>Manuel Teixeira was an outstanding member of the Hamburg exchange and participated actively in the transfer of Western European subsidies to the German or Scandinavian courts</a:t>
            </a:r>
            <a:r>
              <a:rPr lang="en-US" dirty="0" smtClean="0"/>
              <a:t>.</a:t>
            </a:r>
          </a:p>
          <a:p>
            <a:pPr marL="0" indent="0">
              <a:buNone/>
            </a:pPr>
            <a:r>
              <a:rPr lang="en-US" b="1" dirty="0" smtClean="0"/>
              <a:t>JEWISH VIRTUAL LIBRARY, Banks and Banking</a:t>
            </a:r>
            <a:endParaRPr lang="en-US" dirty="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5" name="TextBox 4"/>
          <p:cNvSpPr txBox="1"/>
          <p:nvPr/>
        </p:nvSpPr>
        <p:spPr>
          <a:xfrm>
            <a:off x="8865030" y="5206184"/>
            <a:ext cx="2820692" cy="369332"/>
          </a:xfrm>
          <a:prstGeom prst="rect">
            <a:avLst/>
          </a:prstGeom>
          <a:noFill/>
        </p:spPr>
        <p:txBody>
          <a:bodyPr wrap="square" rtlCol="0">
            <a:spAutoFit/>
          </a:bodyPr>
          <a:lstStyle/>
          <a:p>
            <a:r>
              <a:rPr lang="en-US" b="1" dirty="0" smtClean="0"/>
              <a:t>Portuguese Inquisition</a:t>
            </a:r>
            <a:endParaRPr lang="en-US" b="1" dirty="0"/>
          </a:p>
        </p:txBody>
      </p:sp>
      <p:pic>
        <p:nvPicPr>
          <p:cNvPr id="2052" name="Picture 4" descr="http://www.jhm.nl/beeld/cultuurgeschiedenis/nederland/_350/038b087-inl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073" y="1782304"/>
            <a:ext cx="4434927" cy="342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26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0247" y="708964"/>
            <a:ext cx="8183104" cy="400110"/>
          </a:xfrm>
          <a:prstGeom prst="rect">
            <a:avLst/>
          </a:prstGeom>
          <a:solidFill>
            <a:srgbClr val="FFC000"/>
          </a:solidFill>
        </p:spPr>
        <p:txBody>
          <a:bodyPr wrap="square" rtlCol="0">
            <a:spAutoFit/>
          </a:bodyPr>
          <a:lstStyle/>
          <a:p>
            <a:pPr algn="ctr"/>
            <a:r>
              <a:rPr lang="en-US" sz="2000" dirty="0" smtClean="0"/>
              <a:t>JEWS IN ANTWERP &amp; PORTUGUESE SPICE TRADE</a:t>
            </a:r>
            <a:endParaRPr lang="en-US" sz="2000" dirty="0"/>
          </a:p>
        </p:txBody>
      </p:sp>
      <p:sp>
        <p:nvSpPr>
          <p:cNvPr id="6" name="TextBox 5"/>
          <p:cNvSpPr txBox="1"/>
          <p:nvPr/>
        </p:nvSpPr>
        <p:spPr>
          <a:xfrm>
            <a:off x="4912961" y="1360598"/>
            <a:ext cx="6969071" cy="2031325"/>
          </a:xfrm>
          <a:prstGeom prst="rect">
            <a:avLst/>
          </a:prstGeom>
          <a:solidFill>
            <a:srgbClr val="FFFF00"/>
          </a:solidFill>
        </p:spPr>
        <p:txBody>
          <a:bodyPr wrap="square" rtlCol="0">
            <a:spAutoFit/>
          </a:bodyPr>
          <a:lstStyle/>
          <a:p>
            <a:r>
              <a:rPr lang="en-US" dirty="0" smtClean="0"/>
              <a:t>…for the period, 1548-58, which are preserved in the Municipal Archives of Antwerp, furnish some details on the spice trade in Antwerp, because the Affaitadi together with the Portuguese Jew, Diego Mendes and few other merchants had the monopoly in Antwerp of the spices brought by the Portuguese fleets during most of the first half of the sixteenth century.</a:t>
            </a:r>
          </a:p>
          <a:p>
            <a:r>
              <a:rPr lang="en-US" b="1" dirty="0"/>
              <a:t>The Market for Spices in Antwerp, </a:t>
            </a:r>
            <a:r>
              <a:rPr lang="en-US" b="1" dirty="0" smtClean="0"/>
              <a:t>1538-1544, Florence </a:t>
            </a:r>
            <a:r>
              <a:rPr lang="en-US" b="1" dirty="0" err="1" smtClean="0"/>
              <a:t>Edler</a:t>
            </a:r>
            <a:r>
              <a:rPr lang="en-US" b="1" dirty="0" smtClean="0"/>
              <a:t>-De </a:t>
            </a:r>
            <a:r>
              <a:rPr lang="en-US" b="1" dirty="0" err="1" smtClean="0"/>
              <a:t>Roover</a:t>
            </a:r>
            <a:endParaRPr lang="en-US" dirty="0"/>
          </a:p>
        </p:txBody>
      </p:sp>
      <p:pic>
        <p:nvPicPr>
          <p:cNvPr id="3078" name="Picture 6" descr="http://4.bp.blogspot.com/-v5fIYOdAs4w/TbReKM_Kp1I/AAAAAAAAAIo/l3bAikzmfEI/s320/The+Stone+Church+and+Linschoten%2527s+Fleet%252C+May+1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09" y="2471036"/>
            <a:ext cx="3302677" cy="203321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7" name="Rectangle 6"/>
          <p:cNvSpPr/>
          <p:nvPr/>
        </p:nvSpPr>
        <p:spPr>
          <a:xfrm>
            <a:off x="4912961" y="3643447"/>
            <a:ext cx="6096000" cy="3139321"/>
          </a:xfrm>
          <a:prstGeom prst="rect">
            <a:avLst/>
          </a:prstGeom>
          <a:solidFill>
            <a:srgbClr val="CCFF99"/>
          </a:solidFill>
        </p:spPr>
        <p:txBody>
          <a:bodyPr>
            <a:spAutoFit/>
          </a:bodyPr>
          <a:lstStyle/>
          <a:p>
            <a:r>
              <a:rPr lang="en-US" dirty="0">
                <a:latin typeface="Times New Roman" panose="02020603050405020304" pitchFamily="18" charset="0"/>
              </a:rPr>
              <a:t>The Rodrigues </a:t>
            </a:r>
            <a:r>
              <a:rPr lang="en-US" dirty="0" err="1">
                <a:latin typeface="Times New Roman" panose="02020603050405020304" pitchFamily="18" charset="0"/>
              </a:rPr>
              <a:t>d’Evora</a:t>
            </a:r>
            <a:r>
              <a:rPr lang="en-US" dirty="0">
                <a:latin typeface="Times New Roman" panose="02020603050405020304" pitchFamily="18" charset="0"/>
              </a:rPr>
              <a:t> dynasty </a:t>
            </a:r>
            <a:r>
              <a:rPr lang="en-US" dirty="0" smtClean="0">
                <a:latin typeface="Times New Roman" panose="02020603050405020304" pitchFamily="18" charset="0"/>
              </a:rPr>
              <a:t>is an </a:t>
            </a:r>
            <a:r>
              <a:rPr lang="en-US" dirty="0">
                <a:latin typeface="Times New Roman" panose="02020603050405020304" pitchFamily="18" charset="0"/>
              </a:rPr>
              <a:t>example of such a New Christian merchant family with a worldwide network centred in</a:t>
            </a:r>
          </a:p>
          <a:p>
            <a:r>
              <a:rPr lang="en-US" dirty="0">
                <a:latin typeface="Times New Roman" panose="02020603050405020304" pitchFamily="18" charset="0"/>
              </a:rPr>
              <a:t>Antwerp. In the late sixteenth century, Manuel Rodrigues d’ </a:t>
            </a:r>
            <a:r>
              <a:rPr lang="en-US" dirty="0" err="1">
                <a:latin typeface="Times New Roman" panose="02020603050405020304" pitchFamily="18" charset="0"/>
              </a:rPr>
              <a:t>Evora</a:t>
            </a:r>
            <a:r>
              <a:rPr lang="en-US" dirty="0">
                <a:latin typeface="Times New Roman" panose="02020603050405020304" pitchFamily="18" charset="0"/>
              </a:rPr>
              <a:t> settled in Antwerp, </a:t>
            </a:r>
            <a:r>
              <a:rPr lang="en-US" dirty="0" smtClean="0">
                <a:latin typeface="Times New Roman" panose="02020603050405020304" pitchFamily="18" charset="0"/>
              </a:rPr>
              <a:t>where he </a:t>
            </a:r>
            <a:r>
              <a:rPr lang="en-US" dirty="0">
                <a:latin typeface="Times New Roman" panose="02020603050405020304" pitchFamily="18" charset="0"/>
              </a:rPr>
              <a:t>traded in pepper and spice. His son </a:t>
            </a:r>
            <a:r>
              <a:rPr lang="en-US" dirty="0" err="1" smtClean="0">
                <a:latin typeface="Times New Roman" panose="02020603050405020304" pitchFamily="18" charset="0"/>
              </a:rPr>
              <a:t>Simao</a:t>
            </a:r>
            <a:r>
              <a:rPr lang="en-US" dirty="0" smtClean="0">
                <a:latin typeface="Times New Roman" panose="02020603050405020304" pitchFamily="18" charset="0"/>
              </a:rPr>
              <a:t> </a:t>
            </a:r>
            <a:r>
              <a:rPr lang="en-US" dirty="0">
                <a:latin typeface="Times New Roman" panose="02020603050405020304" pitchFamily="18" charset="0"/>
              </a:rPr>
              <a:t>established a trading company in Antwerp with</a:t>
            </a:r>
          </a:p>
          <a:p>
            <a:r>
              <a:rPr lang="en-US" dirty="0">
                <a:latin typeface="Times New Roman" panose="02020603050405020304" pitchFamily="18" charset="0"/>
              </a:rPr>
              <a:t>his son-in-law Francisco. They dealt with local agents in Goa (these agents included </a:t>
            </a:r>
            <a:r>
              <a:rPr lang="en-US" dirty="0" smtClean="0">
                <a:latin typeface="Times New Roman" panose="02020603050405020304" pitchFamily="18" charset="0"/>
              </a:rPr>
              <a:t>various New </a:t>
            </a:r>
            <a:r>
              <a:rPr lang="en-US" dirty="0">
                <a:latin typeface="Times New Roman" panose="02020603050405020304" pitchFamily="18" charset="0"/>
              </a:rPr>
              <a:t>Christians and Hindus) and shipped their cargo with </a:t>
            </a:r>
            <a:r>
              <a:rPr lang="en-US" dirty="0" smtClean="0">
                <a:latin typeface="Times New Roman" panose="02020603050405020304" pitchFamily="18" charset="0"/>
              </a:rPr>
              <a:t>the </a:t>
            </a:r>
            <a:r>
              <a:rPr lang="en-US" dirty="0" err="1" smtClean="0">
                <a:latin typeface="Arial" panose="020B0604020202020204" pitchFamily="34" charset="0"/>
              </a:rPr>
              <a:t>Carreira</a:t>
            </a:r>
            <a:r>
              <a:rPr lang="en-US" dirty="0" smtClean="0">
                <a:latin typeface="Arial" panose="020B0604020202020204" pitchFamily="34" charset="0"/>
              </a:rPr>
              <a:t> </a:t>
            </a:r>
            <a:r>
              <a:rPr lang="en-US" dirty="0" smtClean="0">
                <a:latin typeface="Times New Roman" panose="02020603050405020304" pitchFamily="18" charset="0"/>
              </a:rPr>
              <a:t>ships.</a:t>
            </a:r>
          </a:p>
          <a:p>
            <a:r>
              <a:rPr lang="en-US" b="1" dirty="0"/>
              <a:t>Shifting trajectories of </a:t>
            </a:r>
            <a:r>
              <a:rPr lang="en-US" b="1" dirty="0" smtClean="0"/>
              <a:t>diamond processing</a:t>
            </a:r>
            <a:r>
              <a:rPr lang="en-US" b="1" dirty="0"/>
              <a:t>: from India to </a:t>
            </a:r>
            <a:r>
              <a:rPr lang="en-US" b="1" dirty="0" smtClean="0"/>
              <a:t>Europe and </a:t>
            </a:r>
            <a:r>
              <a:rPr lang="en-US" b="1" dirty="0"/>
              <a:t>back, from the </a:t>
            </a:r>
            <a:r>
              <a:rPr lang="en-US" b="1" dirty="0" smtClean="0"/>
              <a:t>fifteenth century </a:t>
            </a:r>
            <a:r>
              <a:rPr lang="en-US" b="1" dirty="0"/>
              <a:t>to the twentieth</a:t>
            </a:r>
            <a:r>
              <a:rPr lang="en-US" b="1" dirty="0" smtClean="0"/>
              <a:t>*,  </a:t>
            </a:r>
            <a:r>
              <a:rPr lang="en-US" b="1" dirty="0"/>
              <a:t>Karin </a:t>
            </a:r>
            <a:r>
              <a:rPr lang="en-US" b="1" dirty="0" err="1" smtClean="0"/>
              <a:t>Hofmeester</a:t>
            </a:r>
            <a:endParaRPr lang="en-US" dirty="0">
              <a:effectLst/>
              <a:latin typeface="Times New Roman" panose="02020603050405020304" pitchFamily="18" charset="0"/>
            </a:endParaRPr>
          </a:p>
        </p:txBody>
      </p:sp>
    </p:spTree>
    <p:extLst>
      <p:ext uri="{BB962C8B-B14F-4D97-AF65-F5344CB8AC3E}">
        <p14:creationId xmlns:p14="http://schemas.microsoft.com/office/powerpoint/2010/main" val="1366555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714" y="8407329"/>
            <a:ext cx="8458286" cy="2120597"/>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2" name="TextBox 1"/>
          <p:cNvSpPr txBox="1"/>
          <p:nvPr/>
        </p:nvSpPr>
        <p:spPr>
          <a:xfrm>
            <a:off x="1952786" y="867905"/>
            <a:ext cx="8442311" cy="1477328"/>
          </a:xfrm>
          <a:prstGeom prst="rect">
            <a:avLst/>
          </a:prstGeom>
          <a:solidFill>
            <a:srgbClr val="FFFF00"/>
          </a:solidFill>
        </p:spPr>
        <p:txBody>
          <a:bodyPr wrap="none" rtlCol="0">
            <a:spAutoFit/>
          </a:bodyPr>
          <a:lstStyle/>
          <a:p>
            <a:r>
              <a:rPr lang="en-US" dirty="0" smtClean="0"/>
              <a:t>1579 – the northern Dutch provinces united with the Treaty of Utrecht.</a:t>
            </a:r>
          </a:p>
          <a:p>
            <a:endParaRPr lang="en-US" dirty="0"/>
          </a:p>
          <a:p>
            <a:r>
              <a:rPr lang="en-US" dirty="0" smtClean="0"/>
              <a:t>             Article XIII was revolutionary – no one was to be persecuted for religious reasons.</a:t>
            </a:r>
          </a:p>
          <a:p>
            <a:endParaRPr lang="en-US" dirty="0"/>
          </a:p>
          <a:p>
            <a:r>
              <a:rPr lang="en-US" dirty="0" smtClean="0"/>
              <a:t>1585 – Antwerp fell.   19,000 merchants (some </a:t>
            </a:r>
            <a:r>
              <a:rPr lang="en-US" dirty="0" err="1" smtClean="0"/>
              <a:t>Marrano</a:t>
            </a:r>
            <a:r>
              <a:rPr lang="en-US" dirty="0" smtClean="0"/>
              <a:t> Jews) fled to Amsterdam </a:t>
            </a:r>
            <a:endParaRPr lang="en-US" dirty="0"/>
          </a:p>
        </p:txBody>
      </p:sp>
      <p:pic>
        <p:nvPicPr>
          <p:cNvPr id="7170" name="Picture 2" descr="http://europeanhistory.boisestate.edu/images/cityscapes/antwer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693" y="2655199"/>
            <a:ext cx="5485808" cy="4001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464" y="3657600"/>
            <a:ext cx="2585131" cy="369332"/>
          </a:xfrm>
          <a:prstGeom prst="rect">
            <a:avLst/>
          </a:prstGeom>
          <a:noFill/>
        </p:spPr>
        <p:txBody>
          <a:bodyPr wrap="none" rtlCol="0">
            <a:spAutoFit/>
          </a:bodyPr>
          <a:lstStyle/>
          <a:p>
            <a:r>
              <a:rPr lang="en-US" dirty="0" smtClean="0"/>
              <a:t>SIEGE OF ANTWERP, 1585</a:t>
            </a:r>
            <a:endParaRPr lang="en-US" dirty="0"/>
          </a:p>
        </p:txBody>
      </p:sp>
    </p:spTree>
    <p:extLst>
      <p:ext uri="{BB962C8B-B14F-4D97-AF65-F5344CB8AC3E}">
        <p14:creationId xmlns:p14="http://schemas.microsoft.com/office/powerpoint/2010/main" val="45352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0" y="1949611"/>
            <a:ext cx="9648987" cy="4249711"/>
          </a:xfrm>
          <a:solidFill>
            <a:schemeClr val="accent2">
              <a:lumMod val="20000"/>
              <a:lumOff val="80000"/>
            </a:schemeClr>
          </a:solidFill>
        </p:spPr>
        <p:txBody>
          <a:bodyPr>
            <a:normAutofit lnSpcReduction="10000"/>
          </a:bodyPr>
          <a:lstStyle/>
          <a:p>
            <a:pPr marL="514350" indent="-514350">
              <a:buFont typeface="+mj-lt"/>
              <a:buAutoNum type="arabicPeriod"/>
            </a:pPr>
            <a:r>
              <a:rPr lang="en-US" sz="2400" dirty="0" smtClean="0"/>
              <a:t>Primary importance of the money power</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a:t>
            </a:r>
            <a:r>
              <a:rPr lang="en-US" sz="2400" dirty="0" smtClean="0"/>
              <a:t>tremendous misery and suffering </a:t>
            </a:r>
            <a:r>
              <a:rPr lang="en-US" sz="2400" smtClean="0"/>
              <a:t>for the ordinary </a:t>
            </a:r>
            <a:r>
              <a:rPr lang="en-US" sz="2400" dirty="0" smtClean="0"/>
              <a:t>working people.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17" y="1568096"/>
            <a:ext cx="11396421" cy="4239701"/>
          </a:xfrm>
        </p:spPr>
        <p:txBody>
          <a:bodyPr>
            <a:normAutofit/>
          </a:bodyPr>
          <a:lstStyle/>
          <a:p>
            <a:r>
              <a:rPr lang="en-US" dirty="0" smtClean="0"/>
              <a:t>Jurist Hugo Grotius set out rules for Jews, which were adopted but not binding to Dutch counties</a:t>
            </a:r>
          </a:p>
          <a:p>
            <a:pPr lvl="2"/>
            <a:r>
              <a:rPr lang="en-US" dirty="0" smtClean="0"/>
              <a:t>Jews should be tolerated in Holland</a:t>
            </a:r>
          </a:p>
          <a:p>
            <a:pPr lvl="2"/>
            <a:r>
              <a:rPr lang="en-US" dirty="0" smtClean="0"/>
              <a:t>Jews should be granted freedom of religion</a:t>
            </a:r>
          </a:p>
          <a:p>
            <a:pPr lvl="2"/>
            <a:r>
              <a:rPr lang="en-US" dirty="0" smtClean="0"/>
              <a:t>To avoid difficulties:</a:t>
            </a:r>
          </a:p>
          <a:p>
            <a:pPr lvl="3">
              <a:buFont typeface="Wingdings" panose="05000000000000000000" pitchFamily="2" charset="2"/>
              <a:buChar char="ü"/>
            </a:pPr>
            <a:r>
              <a:rPr lang="en-US" dirty="0" smtClean="0"/>
              <a:t>No distinguishing marks</a:t>
            </a:r>
          </a:p>
          <a:p>
            <a:pPr lvl="3">
              <a:buFont typeface="Wingdings" panose="05000000000000000000" pitchFamily="2" charset="2"/>
              <a:buChar char="ü"/>
            </a:pPr>
            <a:r>
              <a:rPr lang="en-US" dirty="0" smtClean="0"/>
              <a:t>No more than 300 families of Jews</a:t>
            </a:r>
          </a:p>
          <a:p>
            <a:pPr lvl="3">
              <a:buFont typeface="Wingdings" panose="05000000000000000000" pitchFamily="2" charset="2"/>
              <a:buChar char="ü"/>
            </a:pPr>
            <a:r>
              <a:rPr lang="en-US" dirty="0" smtClean="0"/>
              <a:t>Not hold political or judicial office</a:t>
            </a:r>
          </a:p>
          <a:p>
            <a:pPr lvl="3">
              <a:buFont typeface="Wingdings" panose="05000000000000000000" pitchFamily="2" charset="2"/>
              <a:buChar char="ü"/>
            </a:pPr>
            <a:r>
              <a:rPr lang="en-US" dirty="0" smtClean="0"/>
              <a:t>Not to intermarry</a:t>
            </a:r>
          </a:p>
          <a:p>
            <a:r>
              <a:rPr lang="en-US" dirty="0" smtClean="0"/>
              <a:t>Right to live in any part of the city</a:t>
            </a:r>
          </a:p>
          <a:p>
            <a:r>
              <a:rPr lang="en-US" dirty="0" smtClean="0"/>
              <a:t>Could not carry on retail business or join retail guilds</a:t>
            </a: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2" name="TextBox 1"/>
          <p:cNvSpPr txBox="1"/>
          <p:nvPr/>
        </p:nvSpPr>
        <p:spPr>
          <a:xfrm>
            <a:off x="3227010" y="739852"/>
            <a:ext cx="5737981" cy="707886"/>
          </a:xfrm>
          <a:prstGeom prst="rect">
            <a:avLst/>
          </a:prstGeom>
          <a:solidFill>
            <a:srgbClr val="FFFF00"/>
          </a:solidFill>
        </p:spPr>
        <p:txBody>
          <a:bodyPr wrap="none" rtlCol="0">
            <a:spAutoFit/>
          </a:bodyPr>
          <a:lstStyle/>
          <a:p>
            <a:pPr algn="ctr"/>
            <a:r>
              <a:rPr lang="en-US" sz="2000" b="1" dirty="0" smtClean="0"/>
              <a:t>AMSTERDAM ENCOURAGED JEWS TO COME THERE, </a:t>
            </a:r>
          </a:p>
          <a:p>
            <a:pPr algn="ctr"/>
            <a:r>
              <a:rPr lang="en-US" sz="2000" b="1" dirty="0" smtClean="0"/>
              <a:t>FOR THEIR WEALTH AND INFLUENCE</a:t>
            </a:r>
            <a:endParaRPr lang="en-US" sz="2000" b="1" dirty="0"/>
          </a:p>
        </p:txBody>
      </p:sp>
      <p:pic>
        <p:nvPicPr>
          <p:cNvPr id="8194" name="Picture 2" descr="http://gateway.ntpl.org.uk/hppa-zooms/00000000689/cms_pcf_436014.b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900" y="2571750"/>
            <a:ext cx="384810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19389" y="2202418"/>
            <a:ext cx="1897122" cy="369332"/>
          </a:xfrm>
          <a:prstGeom prst="rect">
            <a:avLst/>
          </a:prstGeom>
          <a:noFill/>
        </p:spPr>
        <p:txBody>
          <a:bodyPr wrap="none" rtlCol="0">
            <a:spAutoFit/>
          </a:bodyPr>
          <a:lstStyle/>
          <a:p>
            <a:r>
              <a:rPr lang="en-US" b="1" dirty="0"/>
              <a:t>Rodrigues </a:t>
            </a:r>
            <a:r>
              <a:rPr lang="en-US" b="1" dirty="0" err="1"/>
              <a:t>d’Evora</a:t>
            </a:r>
            <a:endParaRPr lang="en-US" b="1" dirty="0"/>
          </a:p>
        </p:txBody>
      </p:sp>
    </p:spTree>
    <p:extLst>
      <p:ext uri="{BB962C8B-B14F-4D97-AF65-F5344CB8AC3E}">
        <p14:creationId xmlns:p14="http://schemas.microsoft.com/office/powerpoint/2010/main" val="1009411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7356" y="1866630"/>
            <a:ext cx="9825925" cy="3681763"/>
          </a:xfrm>
        </p:spPr>
        <p:txBody>
          <a:bodyPr>
            <a:normAutofit/>
          </a:bodyPr>
          <a:lstStyle/>
          <a:p>
            <a:pPr marL="0" indent="0">
              <a:buNone/>
            </a:pPr>
            <a:r>
              <a:rPr lang="en-US" dirty="0" smtClean="0"/>
              <a:t>Growth of Amsterdam’s Jewish Population:</a:t>
            </a:r>
          </a:p>
          <a:p>
            <a:pPr marL="0" indent="0">
              <a:buNone/>
            </a:pPr>
            <a:endParaRPr lang="en-US" dirty="0"/>
          </a:p>
          <a:p>
            <a:pPr marL="0" indent="0">
              <a:buNone/>
            </a:pPr>
            <a:r>
              <a:rPr lang="en-US" dirty="0" smtClean="0"/>
              <a:t>                           1609     1630     1655       1674      1743*         1780</a:t>
            </a:r>
          </a:p>
          <a:p>
            <a:pPr marL="0" indent="0">
              <a:buNone/>
            </a:pPr>
            <a:endParaRPr lang="en-US" dirty="0"/>
          </a:p>
          <a:p>
            <a:pPr marL="0" indent="0">
              <a:buNone/>
            </a:pPr>
            <a:r>
              <a:rPr lang="en-US" dirty="0" smtClean="0"/>
              <a:t>Sephardic            200     1,000    1,800     2,500     3,000*        3,000</a:t>
            </a:r>
          </a:p>
          <a:p>
            <a:pPr marL="0" indent="0">
              <a:buNone/>
            </a:pPr>
            <a:r>
              <a:rPr lang="en-US" dirty="0" smtClean="0"/>
              <a:t>Ashkenazi                 0            0            0     5,000   10,000*      19,000</a:t>
            </a:r>
          </a:p>
          <a:p>
            <a:pPr marL="0" indent="0">
              <a:buNone/>
            </a:pPr>
            <a:r>
              <a:rPr lang="en-US" dirty="0" smtClean="0"/>
              <a:t>Amsterdam Totals     115,000                              241,000      217,000</a:t>
            </a:r>
          </a:p>
          <a:p>
            <a:pPr marL="0" indent="0" algn="ctr">
              <a:buNone/>
            </a:pP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2" name="TextBox 1"/>
          <p:cNvSpPr txBox="1"/>
          <p:nvPr/>
        </p:nvSpPr>
        <p:spPr>
          <a:xfrm>
            <a:off x="4169044" y="557939"/>
            <a:ext cx="2933752" cy="461665"/>
          </a:xfrm>
          <a:prstGeom prst="rect">
            <a:avLst/>
          </a:prstGeom>
          <a:solidFill>
            <a:srgbClr val="FFFF00"/>
          </a:solidFill>
        </p:spPr>
        <p:txBody>
          <a:bodyPr wrap="none" rtlCol="0">
            <a:spAutoFit/>
          </a:bodyPr>
          <a:lstStyle/>
          <a:p>
            <a:r>
              <a:rPr lang="en-US" sz="2400" dirty="0" smtClean="0"/>
              <a:t>JEWS IN AMSTERDAM</a:t>
            </a:r>
            <a:endParaRPr lang="en-US" sz="2400" dirty="0"/>
          </a:p>
        </p:txBody>
      </p:sp>
    </p:spTree>
    <p:extLst>
      <p:ext uri="{BB962C8B-B14F-4D97-AF65-F5344CB8AC3E}">
        <p14:creationId xmlns:p14="http://schemas.microsoft.com/office/powerpoint/2010/main" val="377885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9" y="2309706"/>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5" name="Content Placeholder 2"/>
          <p:cNvSpPr txBox="1">
            <a:spLocks/>
          </p:cNvSpPr>
          <p:nvPr/>
        </p:nvSpPr>
        <p:spPr>
          <a:xfrm>
            <a:off x="0" y="557939"/>
            <a:ext cx="12192000" cy="1193829"/>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t>In 1631 the Bank of Amsterdam had a total of </a:t>
            </a:r>
            <a:r>
              <a:rPr lang="en-US" sz="2000" u="sng" dirty="0" smtClean="0"/>
              <a:t>1,348 accounts, representing 1.1% of the population</a:t>
            </a:r>
            <a:r>
              <a:rPr lang="en-US" sz="2000" dirty="0" smtClean="0"/>
              <a:t>.</a:t>
            </a:r>
          </a:p>
          <a:p>
            <a:pPr marL="0" indent="0" algn="ctr">
              <a:buFont typeface="Arial" panose="020B0604020202020204" pitchFamily="34" charset="0"/>
              <a:buNone/>
            </a:pPr>
            <a:endParaRPr lang="en-US" sz="2000" dirty="0"/>
          </a:p>
          <a:p>
            <a:pPr marL="0" indent="0" algn="ctr">
              <a:buFont typeface="Arial" panose="020B0604020202020204" pitchFamily="34" charset="0"/>
              <a:buNone/>
            </a:pPr>
            <a:r>
              <a:rPr lang="en-US" sz="2000" u="sng" dirty="0" smtClean="0"/>
              <a:t>89 accounts were held by Jews, 9% of the Jewish population</a:t>
            </a:r>
            <a:r>
              <a:rPr lang="en-US" sz="2000" dirty="0" smtClean="0"/>
              <a:t>, underscoring their economic activity.</a:t>
            </a:r>
            <a:endParaRPr lang="en-US" sz="3600" dirty="0" smtClean="0"/>
          </a:p>
        </p:txBody>
      </p:sp>
      <p:pic>
        <p:nvPicPr>
          <p:cNvPr id="9220" name="Picture 4" descr="http://upload.wikimedia.org/wikipedia/commons/thumb/2/28/Saenredam_-_Het_oude_stadhuis_te_Amsterdam.jpeg/220px-Saenredam_-_Het_oude_stadhuis_te_Amsterd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867" y="2743658"/>
            <a:ext cx="3989632" cy="31010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0834" y="2929180"/>
            <a:ext cx="5426678" cy="2308324"/>
          </a:xfrm>
          <a:prstGeom prst="rect">
            <a:avLst/>
          </a:prstGeom>
          <a:solidFill>
            <a:srgbClr val="FFFF00"/>
          </a:solidFill>
        </p:spPr>
        <p:txBody>
          <a:bodyPr wrap="none" rtlCol="0">
            <a:spAutoFit/>
          </a:bodyPr>
          <a:lstStyle/>
          <a:p>
            <a:r>
              <a:rPr lang="en-US" dirty="0" smtClean="0"/>
              <a:t>The indigenous families of Amsterdam included the</a:t>
            </a:r>
          </a:p>
          <a:p>
            <a:r>
              <a:rPr lang="en-US" dirty="0" smtClean="0"/>
              <a:t>regents and patricians.  They had the largest fortunes</a:t>
            </a:r>
          </a:p>
          <a:p>
            <a:r>
              <a:rPr lang="en-US" dirty="0" smtClean="0"/>
              <a:t>or largest financial transactions.</a:t>
            </a:r>
          </a:p>
          <a:p>
            <a:endParaRPr lang="en-US" dirty="0"/>
          </a:p>
          <a:p>
            <a:r>
              <a:rPr lang="en-US" dirty="0" smtClean="0"/>
              <a:t>But Portuguese Jews’ percent in the economic life</a:t>
            </a:r>
          </a:p>
          <a:p>
            <a:r>
              <a:rPr lang="en-US" dirty="0" smtClean="0"/>
              <a:t>was greater in the population than other ethnic groups.</a:t>
            </a:r>
          </a:p>
          <a:p>
            <a:endParaRPr lang="en-US" dirty="0"/>
          </a:p>
          <a:p>
            <a:endParaRPr lang="en-US" dirty="0"/>
          </a:p>
        </p:txBody>
      </p:sp>
    </p:spTree>
    <p:extLst>
      <p:ext uri="{BB962C8B-B14F-4D97-AF65-F5344CB8AC3E}">
        <p14:creationId xmlns:p14="http://schemas.microsoft.com/office/powerpoint/2010/main" val="1008635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40" y="1386183"/>
            <a:ext cx="2169762" cy="5471817"/>
          </a:xfrm>
        </p:spPr>
        <p:txBody>
          <a:bodyPr>
            <a:noAutofit/>
          </a:bodyPr>
          <a:lstStyle/>
          <a:p>
            <a:pPr marL="0" indent="0">
              <a:buNone/>
            </a:pPr>
            <a:r>
              <a:rPr lang="en-US" sz="1200" b="1" u="sng" dirty="0" smtClean="0"/>
              <a:t>110 living on income from</a:t>
            </a:r>
          </a:p>
          <a:p>
            <a:pPr marL="0" indent="0">
              <a:buNone/>
            </a:pPr>
            <a:r>
              <a:rPr lang="en-US" sz="1200" b="1" dirty="0"/>
              <a:t> </a:t>
            </a:r>
            <a:r>
              <a:rPr lang="en-US" sz="1200" b="1" dirty="0" smtClean="0"/>
              <a:t>      </a:t>
            </a:r>
            <a:r>
              <a:rPr lang="en-US" sz="1200" b="1" u="sng" dirty="0" smtClean="0"/>
              <a:t>interest on capital</a:t>
            </a:r>
          </a:p>
          <a:p>
            <a:pPr marL="0" indent="0">
              <a:buNone/>
            </a:pPr>
            <a:endParaRPr lang="en-US" sz="1200" dirty="0" smtClean="0"/>
          </a:p>
          <a:p>
            <a:pPr marL="0" indent="0">
              <a:buNone/>
            </a:pPr>
            <a:r>
              <a:rPr lang="en-US" sz="1200" b="1" u="sng" dirty="0" smtClean="0"/>
              <a:t>96 merchants</a:t>
            </a:r>
          </a:p>
          <a:p>
            <a:pPr marL="0" indent="0">
              <a:buNone/>
            </a:pPr>
            <a:r>
              <a:rPr lang="en-US" sz="1200" dirty="0" smtClean="0"/>
              <a:t> 6 clothing </a:t>
            </a:r>
            <a:r>
              <a:rPr lang="en-US" sz="1200" b="1" u="sng" dirty="0" smtClean="0"/>
              <a:t>merchants</a:t>
            </a:r>
          </a:p>
          <a:p>
            <a:pPr marL="0" indent="0">
              <a:buNone/>
            </a:pPr>
            <a:r>
              <a:rPr lang="en-US" sz="1200" dirty="0" smtClean="0"/>
              <a:t>16 cotton </a:t>
            </a:r>
            <a:r>
              <a:rPr lang="en-US" sz="1200" b="1" u="sng" dirty="0" smtClean="0"/>
              <a:t>merchants</a:t>
            </a:r>
          </a:p>
          <a:p>
            <a:pPr marL="0" indent="0">
              <a:buNone/>
            </a:pPr>
            <a:r>
              <a:rPr lang="en-US" sz="1200" dirty="0" smtClean="0"/>
              <a:t>10 tea </a:t>
            </a:r>
            <a:r>
              <a:rPr lang="en-US" sz="1200" b="1" u="sng" dirty="0" smtClean="0"/>
              <a:t>merchants</a:t>
            </a:r>
          </a:p>
          <a:p>
            <a:pPr marL="0" indent="0">
              <a:buNone/>
            </a:pPr>
            <a:r>
              <a:rPr lang="en-US" sz="1200" dirty="0" smtClean="0"/>
              <a:t> 6 tobacco </a:t>
            </a:r>
            <a:r>
              <a:rPr lang="en-US" sz="1200" b="1" u="sng" dirty="0" smtClean="0"/>
              <a:t>merchants</a:t>
            </a:r>
          </a:p>
          <a:p>
            <a:pPr marL="0" indent="0">
              <a:buNone/>
            </a:pPr>
            <a:r>
              <a:rPr lang="en-US" sz="1200" dirty="0" smtClean="0"/>
              <a:t> 1 bamboo </a:t>
            </a:r>
            <a:r>
              <a:rPr lang="en-US" sz="1200" b="1" u="sng" dirty="0" smtClean="0"/>
              <a:t>merchant</a:t>
            </a:r>
          </a:p>
          <a:p>
            <a:pPr marL="0" indent="0">
              <a:buNone/>
            </a:pPr>
            <a:r>
              <a:rPr lang="en-US" sz="1200" dirty="0" smtClean="0"/>
              <a:t> 1 </a:t>
            </a:r>
            <a:r>
              <a:rPr lang="en-US" sz="1200" b="1" u="sng" dirty="0" smtClean="0"/>
              <a:t>merchant</a:t>
            </a:r>
            <a:r>
              <a:rPr lang="en-US" sz="1200" dirty="0" smtClean="0"/>
              <a:t> in cottonthread</a:t>
            </a:r>
          </a:p>
          <a:p>
            <a:pPr marL="0" indent="0">
              <a:buNone/>
            </a:pPr>
            <a:endParaRPr lang="en-US" sz="1200" dirty="0"/>
          </a:p>
          <a:p>
            <a:pPr marL="0" indent="0">
              <a:buNone/>
            </a:pPr>
            <a:endParaRPr lang="en-US" sz="1200" dirty="0" smtClean="0"/>
          </a:p>
          <a:p>
            <a:pPr marL="0" indent="0">
              <a:buNone/>
            </a:pPr>
            <a:r>
              <a:rPr lang="en-US" sz="1200" dirty="0" smtClean="0"/>
              <a:t>10 owners of tobacco stores</a:t>
            </a:r>
          </a:p>
          <a:p>
            <a:pPr marL="0" indent="0">
              <a:buNone/>
            </a:pPr>
            <a:r>
              <a:rPr lang="en-US" sz="1200" dirty="0"/>
              <a:t> </a:t>
            </a:r>
            <a:r>
              <a:rPr lang="en-US" sz="1200" dirty="0" smtClean="0"/>
              <a:t>6 owners of clothing stores</a:t>
            </a:r>
          </a:p>
          <a:p>
            <a:pPr marL="0" indent="0">
              <a:buNone/>
            </a:pPr>
            <a:r>
              <a:rPr lang="en-US" sz="1200" dirty="0"/>
              <a:t> </a:t>
            </a:r>
            <a:r>
              <a:rPr lang="en-US" sz="1200" dirty="0" smtClean="0"/>
              <a:t>3 owners of cotton goods stores</a:t>
            </a:r>
          </a:p>
          <a:p>
            <a:pPr marL="0" indent="0">
              <a:buNone/>
            </a:pPr>
            <a:r>
              <a:rPr lang="en-US" sz="1200" dirty="0"/>
              <a:t> </a:t>
            </a:r>
            <a:r>
              <a:rPr lang="en-US" sz="1200" dirty="0" smtClean="0"/>
              <a:t>2 owners of textile stores</a:t>
            </a:r>
          </a:p>
          <a:p>
            <a:pPr marL="0" indent="0">
              <a:buNone/>
            </a:pPr>
            <a:r>
              <a:rPr lang="en-US" sz="1200" dirty="0"/>
              <a:t> </a:t>
            </a:r>
            <a:r>
              <a:rPr lang="en-US" sz="1200" dirty="0" smtClean="0"/>
              <a:t>3 owners of carpet and rug stores</a:t>
            </a:r>
          </a:p>
          <a:p>
            <a:pPr marL="0" indent="0">
              <a:buNone/>
            </a:pPr>
            <a:r>
              <a:rPr lang="en-US" sz="1200" dirty="0"/>
              <a:t> </a:t>
            </a:r>
            <a:r>
              <a:rPr lang="en-US" sz="1200" dirty="0" smtClean="0"/>
              <a:t>2 owners of lace stores</a:t>
            </a:r>
            <a:endParaRPr lang="en-US" sz="1200" dirty="0"/>
          </a:p>
          <a:p>
            <a:pPr marL="0" indent="0" algn="ctr">
              <a:buNone/>
            </a:pPr>
            <a:endParaRPr lang="en-US" sz="1200" dirty="0" smtClean="0"/>
          </a:p>
          <a:p>
            <a:pPr marL="0" indent="0">
              <a:buNone/>
            </a:pPr>
            <a:endParaRPr lang="en-US" sz="1200"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5" name="TextBox 4"/>
          <p:cNvSpPr txBox="1"/>
          <p:nvPr/>
        </p:nvSpPr>
        <p:spPr>
          <a:xfrm>
            <a:off x="1361609" y="648895"/>
            <a:ext cx="9954392" cy="646331"/>
          </a:xfrm>
          <a:prstGeom prst="rect">
            <a:avLst/>
          </a:prstGeom>
          <a:solidFill>
            <a:srgbClr val="FFC000"/>
          </a:solidFill>
        </p:spPr>
        <p:txBody>
          <a:bodyPr wrap="none" rtlCol="0">
            <a:spAutoFit/>
          </a:bodyPr>
          <a:lstStyle/>
          <a:p>
            <a:r>
              <a:rPr lang="en-US" dirty="0" smtClean="0"/>
              <a:t>*Although large numbers of Jews lived in poverty, there was an appreciable number of well-off.</a:t>
            </a:r>
          </a:p>
          <a:p>
            <a:r>
              <a:rPr lang="en-US" dirty="0" smtClean="0"/>
              <a:t>Of the total 13,000 Jews living in Amsterdam in 1743, 442 had an annual income exceeding 800 guilders.</a:t>
            </a:r>
            <a:endParaRPr lang="en-US" dirty="0"/>
          </a:p>
        </p:txBody>
      </p:sp>
      <p:sp>
        <p:nvSpPr>
          <p:cNvPr id="6" name="Content Placeholder 2"/>
          <p:cNvSpPr txBox="1">
            <a:spLocks/>
          </p:cNvSpPr>
          <p:nvPr/>
        </p:nvSpPr>
        <p:spPr>
          <a:xfrm>
            <a:off x="5421825" y="1386182"/>
            <a:ext cx="2169762" cy="5471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u="sng" dirty="0" smtClean="0"/>
              <a:t>23 jewelers</a:t>
            </a:r>
          </a:p>
          <a:p>
            <a:pPr marL="0" indent="0">
              <a:buFont typeface="Arial" panose="020B0604020202020204" pitchFamily="34" charset="0"/>
              <a:buNone/>
            </a:pPr>
            <a:r>
              <a:rPr lang="en-US" sz="1200" b="1" u="sng" dirty="0"/>
              <a:t> </a:t>
            </a:r>
            <a:r>
              <a:rPr lang="en-US" sz="1200" b="1" u="sng" dirty="0" smtClean="0"/>
              <a:t>7 diamond polishers</a:t>
            </a:r>
          </a:p>
          <a:p>
            <a:pPr marL="0" indent="0">
              <a:buFont typeface="Arial" panose="020B0604020202020204" pitchFamily="34" charset="0"/>
              <a:buNone/>
            </a:pPr>
            <a:r>
              <a:rPr lang="en-US" sz="1200" dirty="0"/>
              <a:t> </a:t>
            </a:r>
            <a:r>
              <a:rPr lang="en-US" sz="1200" dirty="0" smtClean="0"/>
              <a:t>1 distiller</a:t>
            </a:r>
          </a:p>
          <a:p>
            <a:pPr marL="0" indent="0">
              <a:buFont typeface="Arial" panose="020B0604020202020204" pitchFamily="34" charset="0"/>
              <a:buNone/>
            </a:pPr>
            <a:r>
              <a:rPr lang="en-US" sz="1200" dirty="0"/>
              <a:t> </a:t>
            </a:r>
            <a:r>
              <a:rPr lang="en-US" sz="1200" dirty="0" smtClean="0"/>
              <a:t>1 </a:t>
            </a:r>
            <a:r>
              <a:rPr lang="en-US" sz="1200" dirty="0" err="1" smtClean="0"/>
              <a:t>woolwasher</a:t>
            </a:r>
            <a:endParaRPr lang="en-US" sz="1200" dirty="0" smtClean="0"/>
          </a:p>
          <a:p>
            <a:pPr marL="0" indent="0">
              <a:buFont typeface="Arial" panose="020B0604020202020204" pitchFamily="34" charset="0"/>
              <a:buNone/>
            </a:pPr>
            <a:r>
              <a:rPr lang="en-US" sz="1200" dirty="0"/>
              <a:t> </a:t>
            </a:r>
            <a:r>
              <a:rPr lang="en-US" sz="1200" dirty="0" smtClean="0"/>
              <a:t>1 lacquer worker</a:t>
            </a:r>
          </a:p>
          <a:p>
            <a:pPr marL="0" indent="0">
              <a:buFont typeface="Arial" panose="020B0604020202020204" pitchFamily="34" charset="0"/>
              <a:buNone/>
            </a:pPr>
            <a:r>
              <a:rPr lang="en-US" sz="1200" dirty="0"/>
              <a:t> </a:t>
            </a:r>
            <a:r>
              <a:rPr lang="en-US" sz="1200" dirty="0" smtClean="0"/>
              <a:t>2 wigmakers</a:t>
            </a:r>
          </a:p>
          <a:p>
            <a:pPr marL="0" indent="0">
              <a:buFont typeface="Arial" panose="020B0604020202020204" pitchFamily="34" charset="0"/>
              <a:buNone/>
            </a:pPr>
            <a:r>
              <a:rPr lang="en-US" sz="1200" dirty="0"/>
              <a:t> </a:t>
            </a:r>
            <a:r>
              <a:rPr lang="en-US" sz="1200" dirty="0" smtClean="0"/>
              <a:t>1 printer</a:t>
            </a:r>
          </a:p>
          <a:p>
            <a:pPr marL="0" indent="0">
              <a:buFont typeface="Arial" panose="020B0604020202020204" pitchFamily="34" charset="0"/>
              <a:buNone/>
            </a:pPr>
            <a:r>
              <a:rPr lang="en-US" sz="1200" b="1" u="sng" dirty="0" smtClean="0"/>
              <a:t>12 medical doctors</a:t>
            </a:r>
          </a:p>
          <a:p>
            <a:pPr marL="0" indent="0">
              <a:buFont typeface="Arial" panose="020B0604020202020204" pitchFamily="34" charset="0"/>
              <a:buNone/>
            </a:pPr>
            <a:r>
              <a:rPr lang="en-US" sz="1200" b="1" u="sng" dirty="0"/>
              <a:t> </a:t>
            </a:r>
            <a:r>
              <a:rPr lang="en-US" sz="1200" b="1" u="sng" dirty="0" smtClean="0"/>
              <a:t>5 surgeons</a:t>
            </a:r>
          </a:p>
          <a:p>
            <a:pPr marL="0" indent="0">
              <a:buFont typeface="Arial" panose="020B0604020202020204" pitchFamily="34" charset="0"/>
              <a:buNone/>
            </a:pPr>
            <a:r>
              <a:rPr lang="en-US" sz="1200" b="1" u="sng" dirty="0"/>
              <a:t> </a:t>
            </a:r>
            <a:r>
              <a:rPr lang="en-US" sz="1200" b="1" u="sng" dirty="0" smtClean="0"/>
              <a:t>5 apothecaries</a:t>
            </a:r>
          </a:p>
          <a:p>
            <a:pPr marL="0" indent="0">
              <a:buFont typeface="Arial" panose="020B0604020202020204" pitchFamily="34" charset="0"/>
              <a:buNone/>
            </a:pPr>
            <a:r>
              <a:rPr lang="en-US" sz="1200" dirty="0"/>
              <a:t> </a:t>
            </a:r>
            <a:r>
              <a:rPr lang="en-US" sz="1200" dirty="0" smtClean="0"/>
              <a:t>3 teachers</a:t>
            </a:r>
          </a:p>
          <a:p>
            <a:pPr marL="0" indent="0">
              <a:buFont typeface="Arial" panose="020B0604020202020204" pitchFamily="34" charset="0"/>
              <a:buNone/>
            </a:pPr>
            <a:r>
              <a:rPr lang="en-US" sz="1200" dirty="0"/>
              <a:t> </a:t>
            </a:r>
            <a:r>
              <a:rPr lang="en-US" sz="1200" dirty="0" smtClean="0"/>
              <a:t>6 cantors</a:t>
            </a:r>
          </a:p>
          <a:p>
            <a:pPr marL="0" indent="0">
              <a:buFont typeface="Arial" panose="020B0604020202020204" pitchFamily="34" charset="0"/>
              <a:buNone/>
            </a:pPr>
            <a:r>
              <a:rPr lang="en-US" sz="1200" dirty="0"/>
              <a:t> </a:t>
            </a:r>
            <a:r>
              <a:rPr lang="en-US" sz="1200" dirty="0" smtClean="0"/>
              <a:t>1 ritual butcher</a:t>
            </a:r>
          </a:p>
          <a:p>
            <a:pPr marL="0" indent="0">
              <a:buFont typeface="Arial" panose="020B0604020202020204" pitchFamily="34" charset="0"/>
              <a:buNone/>
            </a:pPr>
            <a:r>
              <a:rPr lang="en-US" sz="1200" dirty="0"/>
              <a:t> </a:t>
            </a:r>
            <a:r>
              <a:rPr lang="en-US" sz="1200" dirty="0" smtClean="0"/>
              <a:t>1 instructor</a:t>
            </a:r>
          </a:p>
          <a:p>
            <a:pPr marL="0" indent="0" algn="ctr">
              <a:buFont typeface="Arial" panose="020B0604020202020204" pitchFamily="34" charset="0"/>
              <a:buNone/>
            </a:pPr>
            <a:endParaRPr lang="en-US" dirty="0" smtClean="0"/>
          </a:p>
          <a:p>
            <a:pPr marL="0" indent="0" algn="ctr">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7" name="Content Placeholder 2"/>
          <p:cNvSpPr txBox="1">
            <a:spLocks/>
          </p:cNvSpPr>
          <p:nvPr/>
        </p:nvSpPr>
        <p:spPr>
          <a:xfrm>
            <a:off x="2926599" y="1386183"/>
            <a:ext cx="2169762" cy="5471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t> 1 owner of china store</a:t>
            </a:r>
          </a:p>
          <a:p>
            <a:pPr marL="0" indent="0">
              <a:buFont typeface="Arial" panose="020B0604020202020204" pitchFamily="34" charset="0"/>
              <a:buNone/>
            </a:pPr>
            <a:r>
              <a:rPr lang="en-US" sz="1200" dirty="0"/>
              <a:t> </a:t>
            </a:r>
            <a:r>
              <a:rPr lang="en-US" sz="1200" dirty="0" smtClean="0"/>
              <a:t>2 owners of cheese stores</a:t>
            </a:r>
          </a:p>
          <a:p>
            <a:pPr marL="0" indent="0">
              <a:buFont typeface="Arial" panose="020B0604020202020204" pitchFamily="34" charset="0"/>
              <a:buNone/>
            </a:pPr>
            <a:r>
              <a:rPr lang="en-US" sz="1200" dirty="0"/>
              <a:t> </a:t>
            </a:r>
            <a:r>
              <a:rPr lang="en-US" sz="1200" dirty="0" smtClean="0"/>
              <a:t>2 owners of coffee shops</a:t>
            </a:r>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10 brewers</a:t>
            </a:r>
          </a:p>
          <a:p>
            <a:pPr marL="0" indent="0">
              <a:buFont typeface="Arial" panose="020B0604020202020204" pitchFamily="34" charset="0"/>
              <a:buNone/>
            </a:pPr>
            <a:r>
              <a:rPr lang="en-US" sz="1200" dirty="0"/>
              <a:t> </a:t>
            </a:r>
            <a:r>
              <a:rPr lang="en-US" sz="1200" dirty="0" smtClean="0"/>
              <a:t>6 wine cellar proprietors</a:t>
            </a:r>
          </a:p>
          <a:p>
            <a:pPr marL="0" indent="0">
              <a:buFont typeface="Arial" panose="020B0604020202020204" pitchFamily="34" charset="0"/>
              <a:buNone/>
            </a:pPr>
            <a:r>
              <a:rPr lang="en-US" sz="1200" dirty="0"/>
              <a:t> </a:t>
            </a:r>
            <a:r>
              <a:rPr lang="en-US" sz="1200" dirty="0" smtClean="0"/>
              <a:t>2 butchers</a:t>
            </a:r>
          </a:p>
          <a:p>
            <a:pPr marL="0" indent="0">
              <a:buFont typeface="Arial" panose="020B0604020202020204" pitchFamily="34" charset="0"/>
              <a:buNone/>
            </a:pPr>
            <a:r>
              <a:rPr lang="en-US" sz="1200" dirty="0"/>
              <a:t> </a:t>
            </a:r>
            <a:r>
              <a:rPr lang="en-US" sz="1200" dirty="0" smtClean="0"/>
              <a:t>9 booksellers</a:t>
            </a:r>
          </a:p>
          <a:p>
            <a:pPr marL="0" indent="0">
              <a:buFont typeface="Arial" panose="020B0604020202020204" pitchFamily="34" charset="0"/>
              <a:buNone/>
            </a:pPr>
            <a:r>
              <a:rPr lang="en-US" sz="1200" dirty="0"/>
              <a:t> </a:t>
            </a:r>
            <a:r>
              <a:rPr lang="en-US" sz="1200" dirty="0" smtClean="0"/>
              <a:t>5 porters</a:t>
            </a:r>
          </a:p>
          <a:p>
            <a:pPr marL="0" indent="0">
              <a:buFont typeface="Arial" panose="020B0604020202020204" pitchFamily="34" charset="0"/>
              <a:buNone/>
            </a:pPr>
            <a:r>
              <a:rPr lang="en-US" sz="1200" b="1" u="sng" dirty="0" smtClean="0"/>
              <a:t>20 brokers</a:t>
            </a:r>
          </a:p>
          <a:p>
            <a:pPr marL="0" indent="0">
              <a:buFont typeface="Arial" panose="020B0604020202020204" pitchFamily="34" charset="0"/>
              <a:buNone/>
            </a:pPr>
            <a:r>
              <a:rPr lang="en-US" sz="1200" b="1" u="sng" dirty="0" smtClean="0"/>
              <a:t>100 unsworn brokers</a:t>
            </a:r>
          </a:p>
          <a:p>
            <a:pPr marL="0" indent="0">
              <a:buFont typeface="Arial" panose="020B0604020202020204" pitchFamily="34" charset="0"/>
              <a:buNone/>
            </a:pPr>
            <a:r>
              <a:rPr lang="en-US" sz="1200" b="1" u="sng" dirty="0" smtClean="0"/>
              <a:t>40 money changers</a:t>
            </a:r>
          </a:p>
          <a:p>
            <a:pPr marL="0" indent="0">
              <a:buFont typeface="Arial" panose="020B0604020202020204" pitchFamily="34" charset="0"/>
              <a:buNone/>
            </a:pPr>
            <a:r>
              <a:rPr lang="en-US" sz="1200" dirty="0"/>
              <a:t> </a:t>
            </a:r>
            <a:r>
              <a:rPr lang="en-US" sz="1200" dirty="0" smtClean="0"/>
              <a:t>5 bankers</a:t>
            </a:r>
          </a:p>
          <a:p>
            <a:pPr marL="0" indent="0">
              <a:buFont typeface="Arial" panose="020B0604020202020204" pitchFamily="34" charset="0"/>
              <a:buNone/>
            </a:pPr>
            <a:r>
              <a:rPr lang="en-US" sz="1200" dirty="0"/>
              <a:t> </a:t>
            </a:r>
            <a:r>
              <a:rPr lang="en-US" sz="1200" dirty="0" smtClean="0"/>
              <a:t>2 commission agents</a:t>
            </a:r>
          </a:p>
          <a:p>
            <a:pPr marL="0" indent="0">
              <a:buFont typeface="Arial" panose="020B0604020202020204" pitchFamily="34" charset="0"/>
              <a:buNone/>
            </a:pPr>
            <a:r>
              <a:rPr lang="en-US" sz="1200" dirty="0"/>
              <a:t> </a:t>
            </a:r>
            <a:r>
              <a:rPr lang="en-US" sz="1200" dirty="0" smtClean="0"/>
              <a:t>1 shipping broker</a:t>
            </a:r>
          </a:p>
          <a:p>
            <a:pPr marL="0" indent="0">
              <a:buFont typeface="Arial" panose="020B0604020202020204" pitchFamily="34" charset="0"/>
              <a:buNone/>
            </a:pPr>
            <a:r>
              <a:rPr lang="en-US" sz="1200" dirty="0"/>
              <a:t> </a:t>
            </a:r>
            <a:r>
              <a:rPr lang="en-US" sz="1200" dirty="0" smtClean="0"/>
              <a:t>4 tobacco brokers</a:t>
            </a:r>
          </a:p>
          <a:p>
            <a:pPr marL="0" indent="0">
              <a:buFont typeface="Arial" panose="020B0604020202020204" pitchFamily="34" charset="0"/>
              <a:buNone/>
            </a:pPr>
            <a:r>
              <a:rPr lang="en-US" sz="1200" dirty="0"/>
              <a:t> </a:t>
            </a:r>
            <a:r>
              <a:rPr lang="en-US" sz="1200" dirty="0" smtClean="0"/>
              <a:t>2 solicitors</a:t>
            </a:r>
          </a:p>
          <a:p>
            <a:pPr marL="0" indent="0">
              <a:buFont typeface="Arial" panose="020B0604020202020204" pitchFamily="34" charset="0"/>
              <a:buNone/>
            </a:pPr>
            <a:endParaRPr lang="en-US" dirty="0" smtClean="0"/>
          </a:p>
          <a:p>
            <a:pPr marL="0" indent="0" algn="ctr">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8" name="Content Placeholder 2"/>
          <p:cNvSpPr txBox="1">
            <a:spLocks/>
          </p:cNvSpPr>
          <p:nvPr/>
        </p:nvSpPr>
        <p:spPr>
          <a:xfrm>
            <a:off x="7697148" y="2145141"/>
            <a:ext cx="3618853" cy="1496502"/>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This list shows that the ruling which prohibited Jews from carrying on retail trade was not strictly enforced.  Besides these 442 on this list, there were many more store-keepers and artisans with incomes below 800 guilders.</a:t>
            </a:r>
          </a:p>
          <a:p>
            <a:pPr marL="0" indent="0" algn="ctr">
              <a:buFont typeface="Arial" panose="020B0604020202020204" pitchFamily="34" charset="0"/>
              <a:buNone/>
            </a:pPr>
            <a:endParaRPr lang="en-US" dirty="0" smtClean="0"/>
          </a:p>
          <a:p>
            <a:pPr marL="0" indent="0" algn="ctr">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9" name="Content Placeholder 2"/>
          <p:cNvSpPr txBox="1">
            <a:spLocks/>
          </p:cNvSpPr>
          <p:nvPr/>
        </p:nvSpPr>
        <p:spPr>
          <a:xfrm>
            <a:off x="7710063" y="4122090"/>
            <a:ext cx="3618853" cy="1496502"/>
          </a:xfrm>
          <a:prstGeom prst="rect">
            <a:avLst/>
          </a:prstGeom>
          <a:solidFill>
            <a:srgbClr val="FFFF99"/>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In 1631 the Bank of Amsterdam had a total of 1,348 accounts, representing 1.1% of the population.</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smtClean="0"/>
              <a:t>89 accounts were held by Jews, 9% of the Jewish population, underscoring their economic activity.</a:t>
            </a:r>
          </a:p>
          <a:p>
            <a:pPr marL="0" indent="0" algn="ctr">
              <a:buFont typeface="Arial" panose="020B0604020202020204" pitchFamily="34" charset="0"/>
              <a:buNone/>
            </a:pPr>
            <a:endParaRPr lang="en-US" dirty="0" smtClean="0"/>
          </a:p>
          <a:p>
            <a:pPr marL="0" indent="0" algn="ctr">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1212267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107" y="6089849"/>
            <a:ext cx="11396421" cy="635430"/>
          </a:xfrm>
        </p:spPr>
        <p:txBody>
          <a:bodyPr>
            <a:normAutofit/>
          </a:bodyPr>
          <a:lstStyle/>
          <a:p>
            <a:pPr marL="0" indent="0">
              <a:buNone/>
            </a:pPr>
            <a:endParaRPr lang="en-US" sz="1400" dirty="0" smtClean="0"/>
          </a:p>
          <a:p>
            <a:pPr marL="0" indent="0" algn="ctr">
              <a:buNone/>
            </a:pP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2" name="TextBox 1"/>
          <p:cNvSpPr txBox="1"/>
          <p:nvPr/>
        </p:nvSpPr>
        <p:spPr>
          <a:xfrm>
            <a:off x="100191" y="1796246"/>
            <a:ext cx="6040500" cy="3416320"/>
          </a:xfrm>
          <a:prstGeom prst="rect">
            <a:avLst/>
          </a:prstGeom>
          <a:noFill/>
        </p:spPr>
        <p:txBody>
          <a:bodyPr wrap="none" rtlCol="0">
            <a:spAutoFit/>
          </a:bodyPr>
          <a:lstStyle/>
          <a:p>
            <a:r>
              <a:rPr lang="en-US" dirty="0" smtClean="0"/>
              <a:t>Jewish merchants had established relations with Levant trade.</a:t>
            </a:r>
          </a:p>
          <a:p>
            <a:r>
              <a:rPr lang="en-US" dirty="0" smtClean="0"/>
              <a:t>However, after first using the Jews as mentors, the Christians </a:t>
            </a:r>
          </a:p>
          <a:p>
            <a:r>
              <a:rPr lang="en-US" dirty="0" smtClean="0"/>
              <a:t>took over the business.</a:t>
            </a:r>
          </a:p>
          <a:p>
            <a:endParaRPr lang="en-US" dirty="0"/>
          </a:p>
          <a:p>
            <a:r>
              <a:rPr lang="en-US" dirty="0" smtClean="0"/>
              <a:t>Probably the most important economic activity of Dutch Jewry</a:t>
            </a:r>
          </a:p>
          <a:p>
            <a:r>
              <a:rPr lang="en-US" dirty="0" smtClean="0"/>
              <a:t>was that in the West Indies.  The Jewish community did</a:t>
            </a:r>
          </a:p>
          <a:p>
            <a:r>
              <a:rPr lang="en-US" dirty="0" smtClean="0"/>
              <a:t>dominate New Holland, the Dutch colony in Brazil </a:t>
            </a:r>
            <a:r>
              <a:rPr lang="en-US" dirty="0"/>
              <a:t>1630–1654</a:t>
            </a:r>
            <a:r>
              <a:rPr lang="en-US" dirty="0" smtClean="0"/>
              <a:t>.</a:t>
            </a:r>
          </a:p>
          <a:p>
            <a:r>
              <a:rPr lang="en-US" dirty="0" smtClean="0"/>
              <a:t>Jews acquired much personal wealth, fostered the sugar</a:t>
            </a:r>
          </a:p>
          <a:p>
            <a:r>
              <a:rPr lang="en-US" dirty="0" smtClean="0"/>
              <a:t>industry, stimulated international trade.</a:t>
            </a:r>
          </a:p>
          <a:p>
            <a:endParaRPr lang="en-US" dirty="0" smtClean="0"/>
          </a:p>
          <a:p>
            <a:r>
              <a:rPr lang="en-US" dirty="0" smtClean="0"/>
              <a:t>The Jewish merchants participated in the slave trade</a:t>
            </a:r>
          </a:p>
          <a:p>
            <a:r>
              <a:rPr lang="en-US" dirty="0" smtClean="0"/>
              <a:t>with the Dutch West India Company.</a:t>
            </a:r>
            <a:endParaRPr lang="en-US" dirty="0"/>
          </a:p>
        </p:txBody>
      </p:sp>
      <p:sp>
        <p:nvSpPr>
          <p:cNvPr id="5" name="TextBox 4"/>
          <p:cNvSpPr txBox="1"/>
          <p:nvPr/>
        </p:nvSpPr>
        <p:spPr>
          <a:xfrm>
            <a:off x="9608357" y="1257082"/>
            <a:ext cx="1689950" cy="646331"/>
          </a:xfrm>
          <a:prstGeom prst="rect">
            <a:avLst/>
          </a:prstGeom>
          <a:noFill/>
        </p:spPr>
        <p:txBody>
          <a:bodyPr wrap="none" rtlCol="0">
            <a:spAutoFit/>
          </a:bodyPr>
          <a:lstStyle/>
          <a:p>
            <a:r>
              <a:rPr lang="en-US" dirty="0" smtClean="0"/>
              <a:t>NEW HOLLAND</a:t>
            </a:r>
          </a:p>
          <a:p>
            <a:r>
              <a:rPr lang="en-US" dirty="0" smtClean="0"/>
              <a:t>(DUTCH BRAZIL)</a:t>
            </a:r>
            <a:endParaRPr lang="en-US" dirty="0"/>
          </a:p>
        </p:txBody>
      </p:sp>
      <p:pic>
        <p:nvPicPr>
          <p:cNvPr id="10244" name="Picture 4" descr="http://rabbel.nl/Warehouse/XYIZNWSK/Brslavestreetrecife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368" y="3541773"/>
            <a:ext cx="4338933" cy="2769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65750" y="6407564"/>
            <a:ext cx="3554114" cy="369332"/>
          </a:xfrm>
          <a:prstGeom prst="rect">
            <a:avLst/>
          </a:prstGeom>
          <a:noFill/>
        </p:spPr>
        <p:txBody>
          <a:bodyPr wrap="none" rtlCol="0">
            <a:spAutoFit/>
          </a:bodyPr>
          <a:lstStyle/>
          <a:p>
            <a:r>
              <a:rPr lang="en-US" dirty="0" smtClean="0"/>
              <a:t>Slavemarket in Recife, New Holland.</a:t>
            </a:r>
            <a:endParaRPr lang="en-US" dirty="0"/>
          </a:p>
        </p:txBody>
      </p:sp>
      <p:pic>
        <p:nvPicPr>
          <p:cNvPr id="10246" name="Picture 6" descr="http://www.colonialvoyage.com/wordpress/wp-content/uploads/2014/01/Map-of-Dutch-Brazil-in-1641.-Author-Marco-Ramer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368" y="889577"/>
            <a:ext cx="2857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76025" y="895939"/>
            <a:ext cx="2174121" cy="461665"/>
          </a:xfrm>
          <a:prstGeom prst="rect">
            <a:avLst/>
          </a:prstGeom>
          <a:solidFill>
            <a:srgbClr val="FFFF00"/>
          </a:solidFill>
        </p:spPr>
        <p:txBody>
          <a:bodyPr wrap="none" rtlCol="0">
            <a:spAutoFit/>
          </a:bodyPr>
          <a:lstStyle/>
          <a:p>
            <a:r>
              <a:rPr lang="en-US" sz="2400" b="1" dirty="0" smtClean="0"/>
              <a:t>JEWS IN BRAZIL</a:t>
            </a:r>
            <a:endParaRPr lang="en-US" sz="2400" b="1" dirty="0"/>
          </a:p>
        </p:txBody>
      </p:sp>
    </p:spTree>
    <p:extLst>
      <p:ext uri="{BB962C8B-B14F-4D97-AF65-F5344CB8AC3E}">
        <p14:creationId xmlns:p14="http://schemas.microsoft.com/office/powerpoint/2010/main" val="3774894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9" y="1556664"/>
            <a:ext cx="11396421" cy="4921628"/>
          </a:xfrm>
        </p:spPr>
        <p:txBody>
          <a:bodyPr>
            <a:normAutofit/>
          </a:bodyPr>
          <a:lstStyle/>
          <a:p>
            <a:pPr marL="0" indent="0">
              <a:buNone/>
            </a:pPr>
            <a:r>
              <a:rPr lang="en-US" sz="2000" dirty="0" smtClean="0"/>
              <a:t>In the early days of the East India Company the Jewish investments were very small, but by 1652 a Jewish community tax in Amsterdam on Jewish incomes from East India Company shares was so considerable that it formed one of the principal sources of revenues to the community both at that time and for long afterwards.  </a:t>
            </a:r>
            <a:r>
              <a:rPr lang="en-US" sz="2000" b="1" dirty="0" smtClean="0"/>
              <a:t>HUMBLE ADDRESSES, </a:t>
            </a:r>
            <a:r>
              <a:rPr lang="en-US" sz="2000" b="1" dirty="0" err="1" smtClean="0"/>
              <a:t>Menasseh</a:t>
            </a:r>
            <a:r>
              <a:rPr lang="en-US" sz="2000" b="1" dirty="0" smtClean="0"/>
              <a:t> ben Israel</a:t>
            </a:r>
          </a:p>
          <a:p>
            <a:pPr marL="0" indent="0">
              <a:buNone/>
            </a:pPr>
            <a:endParaRPr lang="en-US" sz="2000" b="1" dirty="0"/>
          </a:p>
          <a:p>
            <a:pPr marL="0" indent="0">
              <a:buNone/>
            </a:pPr>
            <a:r>
              <a:rPr lang="en-US" sz="2000" dirty="0" smtClean="0"/>
              <a:t>In the eighteenth century, the period of greatest speculation, one-quarter of all the Company’s stockholders were Jews.</a:t>
            </a:r>
          </a:p>
          <a:p>
            <a:pPr marL="0" indent="0" algn="ctr">
              <a:buNone/>
            </a:pP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Merchant Jews of Amsterdam</a:t>
            </a:r>
          </a:p>
        </p:txBody>
      </p:sp>
      <p:sp>
        <p:nvSpPr>
          <p:cNvPr id="2" name="TextBox 1"/>
          <p:cNvSpPr txBox="1"/>
          <p:nvPr/>
        </p:nvSpPr>
        <p:spPr>
          <a:xfrm>
            <a:off x="2947556" y="710451"/>
            <a:ext cx="6782498" cy="523220"/>
          </a:xfrm>
          <a:prstGeom prst="rect">
            <a:avLst/>
          </a:prstGeom>
          <a:solidFill>
            <a:srgbClr val="FFFF99"/>
          </a:solidFill>
        </p:spPr>
        <p:txBody>
          <a:bodyPr wrap="none" rtlCol="0">
            <a:spAutoFit/>
          </a:bodyPr>
          <a:lstStyle/>
          <a:p>
            <a:r>
              <a:rPr lang="en-US" sz="2800" dirty="0" smtClean="0"/>
              <a:t>JEWS AND THE DUTCH EAST INDIA COMPANY</a:t>
            </a:r>
            <a:endParaRPr lang="en-US" sz="2800" dirty="0"/>
          </a:p>
        </p:txBody>
      </p:sp>
      <p:pic>
        <p:nvPicPr>
          <p:cNvPr id="11266" name="Picture 2" descr="http://upload.wikimedia.org/wikipedia/commons/5/52/Overwinningh_van_de_Stadt_Cotchin_op_de_Kust_van_Mallabaer_-_Victory_over_Kochi_on_the_coast_of_Malab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433" y="3590667"/>
            <a:ext cx="4113132" cy="326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080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a:t>Amsterdam Stock Exchange</a:t>
            </a:r>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66FFC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PART 3</a:t>
            </a:r>
            <a:endParaRPr lang="en-US" sz="3600" dirty="0"/>
          </a:p>
        </p:txBody>
      </p:sp>
    </p:spTree>
    <p:extLst>
      <p:ext uri="{BB962C8B-B14F-4D97-AF65-F5344CB8AC3E}">
        <p14:creationId xmlns:p14="http://schemas.microsoft.com/office/powerpoint/2010/main" val="1157440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557938"/>
          </a:xfrm>
          <a:prstGeom prst="rect">
            <a:avLst/>
          </a:prstGeom>
          <a:solidFill>
            <a:srgbClr val="66FFC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Amsterdam Stock </a:t>
            </a:r>
            <a:r>
              <a:rPr lang="en-US" sz="3200" dirty="0" smtClean="0"/>
              <a:t>Exchange</a:t>
            </a:r>
            <a:endParaRPr lang="en-US" sz="3200" dirty="0"/>
          </a:p>
        </p:txBody>
      </p:sp>
      <p:sp>
        <p:nvSpPr>
          <p:cNvPr id="2" name="TextBox 1"/>
          <p:cNvSpPr txBox="1"/>
          <p:nvPr/>
        </p:nvSpPr>
        <p:spPr>
          <a:xfrm>
            <a:off x="1380332" y="772006"/>
            <a:ext cx="9913740" cy="707886"/>
          </a:xfrm>
          <a:prstGeom prst="rect">
            <a:avLst/>
          </a:prstGeom>
          <a:noFill/>
        </p:spPr>
        <p:txBody>
          <a:bodyPr wrap="none" rtlCol="0">
            <a:spAutoFit/>
          </a:bodyPr>
          <a:lstStyle/>
          <a:p>
            <a:r>
              <a:rPr lang="en-US" sz="2000" b="1" dirty="0" smtClean="0"/>
              <a:t>The Amsterdam Exchange was built in 1611.  It was modeled on that of Antwerp from 1531,</a:t>
            </a:r>
          </a:p>
          <a:p>
            <a:r>
              <a:rPr lang="en-US" sz="2000" b="1" dirty="0" smtClean="0"/>
              <a:t>which is said to have gotten it from the Levant.</a:t>
            </a:r>
            <a:endParaRPr lang="en-US" sz="2000" b="1" dirty="0"/>
          </a:p>
        </p:txBody>
      </p:sp>
      <p:pic>
        <p:nvPicPr>
          <p:cNvPr id="12290" name="Picture 2" descr="http://www.iscra.nl/U2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49" y="1485900"/>
            <a:ext cx="6343650" cy="5372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80332" y="2920250"/>
            <a:ext cx="1928670" cy="369332"/>
          </a:xfrm>
          <a:prstGeom prst="rect">
            <a:avLst/>
          </a:prstGeom>
          <a:noFill/>
        </p:spPr>
        <p:txBody>
          <a:bodyPr wrap="none" rtlCol="0">
            <a:spAutoFit/>
          </a:bodyPr>
          <a:lstStyle/>
          <a:p>
            <a:r>
              <a:rPr lang="en-US" dirty="0" smtClean="0"/>
              <a:t>Antwerp Exchange</a:t>
            </a:r>
            <a:endParaRPr lang="en-US" dirty="0"/>
          </a:p>
        </p:txBody>
      </p:sp>
      <p:sp>
        <p:nvSpPr>
          <p:cNvPr id="8" name="TextBox 7"/>
          <p:cNvSpPr txBox="1"/>
          <p:nvPr/>
        </p:nvSpPr>
        <p:spPr>
          <a:xfrm>
            <a:off x="7594170" y="1535144"/>
            <a:ext cx="2206758" cy="369332"/>
          </a:xfrm>
          <a:prstGeom prst="rect">
            <a:avLst/>
          </a:prstGeom>
          <a:noFill/>
        </p:spPr>
        <p:txBody>
          <a:bodyPr wrap="none" rtlCol="0">
            <a:spAutoFit/>
          </a:bodyPr>
          <a:lstStyle/>
          <a:p>
            <a:r>
              <a:rPr lang="en-US" dirty="0" smtClean="0"/>
              <a:t>Amsterdam Exchange</a:t>
            </a:r>
            <a:endParaRPr lang="en-US" dirty="0"/>
          </a:p>
        </p:txBody>
      </p:sp>
      <p:pic>
        <p:nvPicPr>
          <p:cNvPr id="12294" name="Picture 6" descr="http://www.antiquaprintgallery.com/ekmps/shops/richben90/images/belgium-antwerp.bourse.-antique-art-print.1858-wdjb--126259-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7883"/>
            <a:ext cx="5549733" cy="352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63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557938"/>
          </a:xfrm>
          <a:prstGeom prst="rect">
            <a:avLst/>
          </a:prstGeom>
          <a:solidFill>
            <a:srgbClr val="66FFC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Amsterdam Stock </a:t>
            </a:r>
            <a:r>
              <a:rPr lang="en-US" sz="3200" dirty="0" smtClean="0"/>
              <a:t>Exchange</a:t>
            </a:r>
            <a:endParaRPr lang="en-US" sz="3200" dirty="0"/>
          </a:p>
        </p:txBody>
      </p:sp>
      <p:sp>
        <p:nvSpPr>
          <p:cNvPr id="2" name="TextBox 1"/>
          <p:cNvSpPr txBox="1"/>
          <p:nvPr/>
        </p:nvSpPr>
        <p:spPr>
          <a:xfrm>
            <a:off x="600237" y="557939"/>
            <a:ext cx="11537261" cy="5632311"/>
          </a:xfrm>
          <a:prstGeom prst="rect">
            <a:avLst/>
          </a:prstGeom>
          <a:noFill/>
        </p:spPr>
        <p:txBody>
          <a:bodyPr wrap="none" rtlCol="0">
            <a:spAutoFit/>
          </a:bodyPr>
          <a:lstStyle/>
          <a:p>
            <a:r>
              <a:rPr lang="en-US" sz="2400" dirty="0" smtClean="0"/>
              <a:t>The Amsterdam Bourse shows the nature and scope of this world-wide economy.</a:t>
            </a:r>
          </a:p>
          <a:p>
            <a:endParaRPr lang="en-US" sz="2400" dirty="0"/>
          </a:p>
          <a:p>
            <a:r>
              <a:rPr lang="en-US" sz="2400" dirty="0" smtClean="0"/>
              <a:t>…each of the many pillars round Neville’s Court represents the meeting-place </a:t>
            </a:r>
          </a:p>
          <a:p>
            <a:r>
              <a:rPr lang="en-US" sz="2400" dirty="0" smtClean="0"/>
              <a:t>of a particular group of merchants – the Russia merchants congregating round one,</a:t>
            </a:r>
          </a:p>
          <a:p>
            <a:r>
              <a:rPr lang="en-US" sz="2400" dirty="0" smtClean="0"/>
              <a:t>the Levant traders round the next, the East India merchants round a third, and so on,</a:t>
            </a:r>
          </a:p>
          <a:p>
            <a:r>
              <a:rPr lang="en-US" sz="2400" dirty="0" smtClean="0"/>
              <a:t>while in the open Court the brokers and financiers haggle over the day’s share quotations –</a:t>
            </a:r>
          </a:p>
          <a:p>
            <a:endParaRPr lang="en-US" sz="2400" dirty="0"/>
          </a:p>
          <a:p>
            <a:r>
              <a:rPr lang="en-US" sz="2400" dirty="0" smtClean="0"/>
              <a:t>The Bourse was …  the hub of a gigantic network of world trade, shipping and finance.</a:t>
            </a:r>
          </a:p>
          <a:p>
            <a:endParaRPr lang="en-US" sz="2400" dirty="0"/>
          </a:p>
          <a:p>
            <a:endParaRPr lang="en-US" sz="2400" dirty="0" smtClean="0"/>
          </a:p>
          <a:p>
            <a:r>
              <a:rPr lang="en-US" sz="2400" dirty="0" smtClean="0"/>
              <a:t>The official brokers were ‘sworn’.  There were</a:t>
            </a:r>
          </a:p>
          <a:p>
            <a:r>
              <a:rPr lang="en-US" sz="2400" dirty="0" smtClean="0"/>
              <a:t>375 Christians and 20 Jews.  They could not trade on</a:t>
            </a:r>
          </a:p>
          <a:p>
            <a:r>
              <a:rPr lang="en-US" sz="2400" dirty="0" smtClean="0"/>
              <a:t>their own account.  There were 700 ‘unsworn’ brokers</a:t>
            </a:r>
          </a:p>
          <a:p>
            <a:r>
              <a:rPr lang="en-US" sz="2400" dirty="0" smtClean="0"/>
              <a:t>-  mainly Jewish.  They were not prohibited from</a:t>
            </a:r>
          </a:p>
          <a:p>
            <a:r>
              <a:rPr lang="en-US" sz="2400" dirty="0" smtClean="0"/>
              <a:t>trading on their own account.</a:t>
            </a:r>
            <a:endParaRPr lang="en-US" sz="2400" dirty="0"/>
          </a:p>
        </p:txBody>
      </p:sp>
      <p:pic>
        <p:nvPicPr>
          <p:cNvPr id="13314" name="Picture 2" descr="http://upload.wikimedia.org/wikipedia/commons/thumb/b/bf/Emanuel_de_Witte_-_De_binnenplaats_van_de_beurs_te_Amsterdam.jpg/300px-Emanuel_de_Witte_-_De_binnenplaats_van_de_beurs_te_Amster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672" y="3857624"/>
            <a:ext cx="2857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723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5540" y="3054875"/>
            <a:ext cx="7656162" cy="3008595"/>
          </a:xfrm>
        </p:spPr>
        <p:txBody>
          <a:bodyPr>
            <a:normAutofit fontScale="77500" lnSpcReduction="20000"/>
          </a:bodyPr>
          <a:lstStyle/>
          <a:p>
            <a:pPr marL="0" indent="0">
              <a:buNone/>
            </a:pPr>
            <a:r>
              <a:rPr lang="en-US" dirty="0" smtClean="0"/>
              <a:t>Types of transactions:</a:t>
            </a:r>
          </a:p>
          <a:p>
            <a:pPr marL="514350" indent="-514350">
              <a:buFont typeface="+mj-lt"/>
              <a:buAutoNum type="arabicPeriod"/>
            </a:pPr>
            <a:r>
              <a:rPr lang="en-US" dirty="0" smtClean="0"/>
              <a:t>Stock sold for immediate cash</a:t>
            </a:r>
          </a:p>
          <a:p>
            <a:pPr marL="514350" indent="-514350">
              <a:buFont typeface="+mj-lt"/>
              <a:buAutoNum type="arabicPeriod"/>
            </a:pPr>
            <a:r>
              <a:rPr lang="en-US" dirty="0" smtClean="0"/>
              <a:t>Stock sold on margin up to 80%</a:t>
            </a:r>
          </a:p>
          <a:p>
            <a:pPr marL="514350" indent="-514350">
              <a:buFont typeface="+mj-lt"/>
              <a:buAutoNum type="arabicPeriod"/>
            </a:pPr>
            <a:r>
              <a:rPr lang="en-US" dirty="0" smtClean="0"/>
              <a:t>Monthly settlement dates</a:t>
            </a:r>
          </a:p>
          <a:p>
            <a:pPr marL="514350" indent="-514350">
              <a:buFont typeface="+mj-lt"/>
              <a:buAutoNum type="arabicPeriod"/>
            </a:pPr>
            <a:r>
              <a:rPr lang="en-US" dirty="0" smtClean="0"/>
              <a:t>Future settlement dates</a:t>
            </a:r>
          </a:p>
          <a:p>
            <a:pPr marL="514350" indent="-514350">
              <a:buFont typeface="+mj-lt"/>
              <a:buAutoNum type="arabicPeriod"/>
            </a:pPr>
            <a:r>
              <a:rPr lang="en-US" dirty="0" smtClean="0"/>
              <a:t>Put and call options, premiums payable immediately at Bank of Amsterdam</a:t>
            </a:r>
          </a:p>
          <a:p>
            <a:pPr marL="514350" indent="-514350">
              <a:buFont typeface="+mj-lt"/>
              <a:buAutoNum type="arabicPeriod"/>
            </a:pPr>
            <a:r>
              <a:rPr lang="en-US" dirty="0" smtClean="0"/>
              <a:t>The </a:t>
            </a:r>
            <a:r>
              <a:rPr lang="en-US" dirty="0" err="1" smtClean="0"/>
              <a:t>Ducatoon</a:t>
            </a:r>
            <a:r>
              <a:rPr lang="en-US" dirty="0" smtClean="0"/>
              <a:t>, imaginary share representing 1/10 of Dutch East India Co Share, with monthly settlement date</a:t>
            </a:r>
          </a:p>
        </p:txBody>
      </p:sp>
      <p:sp>
        <p:nvSpPr>
          <p:cNvPr id="4" name="Title 1"/>
          <p:cNvSpPr txBox="1">
            <a:spLocks/>
          </p:cNvSpPr>
          <p:nvPr/>
        </p:nvSpPr>
        <p:spPr>
          <a:xfrm>
            <a:off x="0" y="1"/>
            <a:ext cx="12192000" cy="557938"/>
          </a:xfrm>
          <a:prstGeom prst="rect">
            <a:avLst/>
          </a:prstGeom>
          <a:solidFill>
            <a:srgbClr val="66FFC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Amsterdam Stock </a:t>
            </a:r>
            <a:r>
              <a:rPr lang="en-US" sz="3200" dirty="0" smtClean="0"/>
              <a:t>Exchange</a:t>
            </a:r>
            <a:endParaRPr lang="en-US" sz="3200" dirty="0"/>
          </a:p>
        </p:txBody>
      </p:sp>
      <p:sp>
        <p:nvSpPr>
          <p:cNvPr id="2" name="TextBox 1"/>
          <p:cNvSpPr txBox="1"/>
          <p:nvPr/>
        </p:nvSpPr>
        <p:spPr>
          <a:xfrm>
            <a:off x="0" y="598828"/>
            <a:ext cx="12192000" cy="1938992"/>
          </a:xfrm>
          <a:prstGeom prst="rect">
            <a:avLst/>
          </a:prstGeom>
          <a:noFill/>
        </p:spPr>
        <p:txBody>
          <a:bodyPr wrap="square" rtlCol="0">
            <a:spAutoFit/>
          </a:bodyPr>
          <a:lstStyle/>
          <a:p>
            <a:pPr algn="ctr"/>
            <a:r>
              <a:rPr lang="en-US" sz="2000" dirty="0" smtClean="0"/>
              <a:t>The Amsterdam Stock Exchange was the direct origin of our present exchange mechanisms and procedures.</a:t>
            </a:r>
          </a:p>
          <a:p>
            <a:pPr algn="ctr"/>
            <a:endParaRPr lang="en-US" sz="2000" dirty="0"/>
          </a:p>
          <a:p>
            <a:pPr algn="ctr"/>
            <a:r>
              <a:rPr lang="en-US" sz="2000" dirty="0" smtClean="0"/>
              <a:t>The Derivative Innovations from today were all practiced on the Amsterdam Exchange:</a:t>
            </a:r>
          </a:p>
          <a:p>
            <a:pPr marL="342900" indent="-342900" algn="ctr">
              <a:buFont typeface="Arial" panose="020B0604020202020204" pitchFamily="34" charset="0"/>
              <a:buChar char="•"/>
            </a:pPr>
            <a:r>
              <a:rPr lang="en-US" sz="2000" dirty="0" smtClean="0"/>
              <a:t>Same contracts</a:t>
            </a:r>
          </a:p>
          <a:p>
            <a:pPr marL="342900" indent="-342900" algn="ctr">
              <a:buFont typeface="Arial" panose="020B0604020202020204" pitchFamily="34" charset="0"/>
              <a:buChar char="•"/>
            </a:pPr>
            <a:r>
              <a:rPr lang="en-US" sz="2000" dirty="0" smtClean="0"/>
              <a:t>Same rules of trading</a:t>
            </a:r>
          </a:p>
          <a:p>
            <a:pPr marL="342900" indent="-342900" algn="ctr">
              <a:buFont typeface="Arial" panose="020B0604020202020204" pitchFamily="34" charset="0"/>
              <a:buChar char="•"/>
            </a:pPr>
            <a:r>
              <a:rPr lang="en-US" sz="2000" b="1" dirty="0" smtClean="0"/>
              <a:t>Same cheating of public and manipulating markets</a:t>
            </a:r>
            <a:endParaRPr lang="en-US" sz="2000" b="1" dirty="0"/>
          </a:p>
        </p:txBody>
      </p:sp>
      <p:pic>
        <p:nvPicPr>
          <p:cNvPr id="14338" name="Picture 2" descr="http://ts1.mm.bing.net/th?id=H.4724121687361960&amp;pid=15.1&amp;H=105&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48" y="3318345"/>
            <a:ext cx="3657951" cy="2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369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625097" y="1742644"/>
            <a:ext cx="11396421" cy="4239701"/>
          </a:xfrm>
        </p:spPr>
        <p:txBody>
          <a:bodyPr>
            <a:normAutofit/>
          </a:bodyPr>
          <a:lstStyle/>
          <a:p>
            <a:pPr marL="514350" indent="-514350">
              <a:buFont typeface="+mj-lt"/>
              <a:buAutoNum type="arabicPeriod"/>
            </a:pPr>
            <a:r>
              <a:rPr lang="en-US" dirty="0" smtClean="0"/>
              <a:t>Nature of Capitalism</a:t>
            </a:r>
          </a:p>
          <a:p>
            <a:pPr marL="514350" indent="-514350">
              <a:buFont typeface="+mj-lt"/>
              <a:buAutoNum type="arabicPeriod"/>
            </a:pPr>
            <a:r>
              <a:rPr lang="en-US" dirty="0" smtClean="0"/>
              <a:t>Merchant Jews of Amsterdam</a:t>
            </a:r>
          </a:p>
          <a:p>
            <a:pPr marL="514350" indent="-514350">
              <a:buFont typeface="+mj-lt"/>
              <a:buAutoNum type="arabicPeriod"/>
            </a:pPr>
            <a:r>
              <a:rPr lang="en-US" dirty="0" smtClean="0"/>
              <a:t>Amsterdam Stock Exchange</a:t>
            </a:r>
          </a:p>
          <a:p>
            <a:pPr marL="514350" indent="-514350">
              <a:buFont typeface="+mj-lt"/>
              <a:buAutoNum type="arabicPeriod"/>
            </a:pPr>
            <a:r>
              <a:rPr lang="en-US" dirty="0" smtClean="0"/>
              <a:t>Manipulations on the Stock Exchange</a:t>
            </a:r>
          </a:p>
          <a:p>
            <a:pPr marL="514350" indent="-514350">
              <a:buFont typeface="+mj-lt"/>
              <a:buAutoNum type="arabicPeriod"/>
            </a:pPr>
            <a:r>
              <a:rPr lang="en-US" dirty="0" smtClean="0"/>
              <a:t>Timeline of Wars with the Dutch</a:t>
            </a:r>
          </a:p>
          <a:p>
            <a:pPr marL="514350" indent="-514350">
              <a:buFont typeface="+mj-lt"/>
              <a:buAutoNum type="arabicPeriod"/>
            </a:pPr>
            <a:r>
              <a:rPr lang="en-US" dirty="0" smtClean="0"/>
              <a:t>Dutch neglected real economy for Speculation and Financial Economy</a:t>
            </a:r>
          </a:p>
          <a:p>
            <a:pPr marL="514350" indent="-514350">
              <a:buFont typeface="+mj-lt"/>
              <a:buAutoNum type="arabicPeriod"/>
            </a:pPr>
            <a:r>
              <a:rPr lang="en-US" dirty="0" smtClean="0"/>
              <a:t>Holland financed England</a:t>
            </a:r>
          </a:p>
          <a:p>
            <a:pPr marL="514350" indent="-514350">
              <a:buFont typeface="+mj-lt"/>
              <a:buAutoNum type="arabicPeriod"/>
            </a:pPr>
            <a:endParaRPr lang="en-US" dirty="0" smtClean="0"/>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975" y="2122094"/>
            <a:ext cx="5879025" cy="2664256"/>
          </a:xfrm>
        </p:spPr>
        <p:txBody>
          <a:bodyPr>
            <a:normAutofit/>
          </a:bodyPr>
          <a:lstStyle/>
          <a:p>
            <a:pPr marL="0" indent="0">
              <a:buNone/>
            </a:pPr>
            <a:r>
              <a:rPr lang="en-US" sz="1800" dirty="0" smtClean="0"/>
              <a:t>1602 – company formed</a:t>
            </a:r>
          </a:p>
          <a:p>
            <a:pPr marL="0" indent="0">
              <a:buNone/>
            </a:pPr>
            <a:endParaRPr lang="en-US" sz="1800" dirty="0"/>
          </a:p>
          <a:p>
            <a:pPr marL="0" indent="0">
              <a:buNone/>
            </a:pPr>
            <a:r>
              <a:rPr lang="en-US" sz="1800" dirty="0" smtClean="0"/>
              <a:t>1607 – share price rose to 100% over their original par value</a:t>
            </a:r>
          </a:p>
          <a:p>
            <a:pPr marL="0" indent="0">
              <a:buNone/>
            </a:pPr>
            <a:endParaRPr lang="en-US" sz="1800" dirty="0"/>
          </a:p>
          <a:p>
            <a:pPr marL="0" indent="0">
              <a:buNone/>
            </a:pPr>
            <a:r>
              <a:rPr lang="en-US" sz="1800" dirty="0" smtClean="0"/>
              <a:t>1688 – share price rose to 580% over their original par value</a:t>
            </a:r>
          </a:p>
          <a:p>
            <a:pPr marL="0" indent="0">
              <a:buNone/>
            </a:pPr>
            <a:endParaRPr lang="en-US" sz="1800" dirty="0" smtClean="0"/>
          </a:p>
          <a:p>
            <a:pPr marL="0" indent="0">
              <a:buNone/>
            </a:pPr>
            <a:r>
              <a:rPr lang="en-US" sz="1800" dirty="0" smtClean="0"/>
              <a:t>Dividends paid on the stock - totaled 1,482% of the par value</a:t>
            </a:r>
            <a:endParaRPr lang="en-US" dirty="0" smtClean="0"/>
          </a:p>
        </p:txBody>
      </p:sp>
      <p:sp>
        <p:nvSpPr>
          <p:cNvPr id="4" name="Title 1"/>
          <p:cNvSpPr txBox="1">
            <a:spLocks/>
          </p:cNvSpPr>
          <p:nvPr/>
        </p:nvSpPr>
        <p:spPr>
          <a:xfrm>
            <a:off x="0" y="1"/>
            <a:ext cx="12192000" cy="557938"/>
          </a:xfrm>
          <a:prstGeom prst="rect">
            <a:avLst/>
          </a:prstGeom>
          <a:solidFill>
            <a:srgbClr val="66FFC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Amsterdam Stock </a:t>
            </a:r>
            <a:r>
              <a:rPr lang="en-US" sz="3200" dirty="0" smtClean="0"/>
              <a:t>Exchange</a:t>
            </a:r>
            <a:endParaRPr lang="en-US" sz="3200" dirty="0"/>
          </a:p>
        </p:txBody>
      </p:sp>
      <p:sp>
        <p:nvSpPr>
          <p:cNvPr id="2" name="TextBox 1"/>
          <p:cNvSpPr txBox="1"/>
          <p:nvPr/>
        </p:nvSpPr>
        <p:spPr>
          <a:xfrm>
            <a:off x="1090046" y="924518"/>
            <a:ext cx="10266850" cy="830997"/>
          </a:xfrm>
          <a:prstGeom prst="rect">
            <a:avLst/>
          </a:prstGeom>
          <a:noFill/>
        </p:spPr>
        <p:txBody>
          <a:bodyPr wrap="none" rtlCol="0">
            <a:spAutoFit/>
          </a:bodyPr>
          <a:lstStyle/>
          <a:p>
            <a:r>
              <a:rPr lang="en-US" sz="2400" dirty="0" smtClean="0"/>
              <a:t>The primary security traded in Holland was the Dutch East India Company (DEIC).</a:t>
            </a:r>
          </a:p>
          <a:p>
            <a:r>
              <a:rPr lang="en-US" sz="2400" dirty="0" smtClean="0"/>
              <a:t>This was the first company to issue stock to the public.</a:t>
            </a:r>
            <a:endParaRPr lang="en-US" sz="2400" dirty="0"/>
          </a:p>
        </p:txBody>
      </p:sp>
      <p:pic>
        <p:nvPicPr>
          <p:cNvPr id="15362" name="Picture 2" descr="http://www.solarnavigator.net/venture_capital/venture_capital_images/share_certificate_old_vereinigte_ostindische_compagnie_dutch_east_india_company_1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5" y="1755515"/>
            <a:ext cx="5895975" cy="4029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32438" y="5716677"/>
            <a:ext cx="1423147" cy="369332"/>
          </a:xfrm>
          <a:prstGeom prst="rect">
            <a:avLst/>
          </a:prstGeom>
          <a:noFill/>
        </p:spPr>
        <p:txBody>
          <a:bodyPr wrap="none" rtlCol="0">
            <a:spAutoFit/>
          </a:bodyPr>
          <a:lstStyle/>
          <a:p>
            <a:r>
              <a:rPr lang="en-US" dirty="0" smtClean="0"/>
              <a:t>Stock of DEIC</a:t>
            </a:r>
            <a:endParaRPr lang="en-US" dirty="0"/>
          </a:p>
        </p:txBody>
      </p:sp>
      <p:pic>
        <p:nvPicPr>
          <p:cNvPr id="3074" name="Picture 2" descr="http://ts1.mm.bing.net/th?id=H.4750784822577508&amp;pid=15.1&amp;H=123&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431" y="4682942"/>
            <a:ext cx="2829342" cy="217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67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a:t>Manipulations on the Stock </a:t>
            </a:r>
            <a:r>
              <a:rPr lang="en-US" sz="3600" dirty="0" smtClean="0"/>
              <a:t>Exchange</a:t>
            </a:r>
          </a:p>
          <a:p>
            <a:pPr algn="ctr"/>
            <a:r>
              <a:rPr lang="en-US" sz="2400" dirty="0" smtClean="0"/>
              <a:t>Short Selling</a:t>
            </a:r>
          </a:p>
          <a:p>
            <a:pPr algn="ctr"/>
            <a:r>
              <a:rPr lang="en-US" sz="2400" dirty="0" smtClean="0"/>
              <a:t>Dual Trading</a:t>
            </a:r>
          </a:p>
          <a:p>
            <a:pPr algn="ctr"/>
            <a:r>
              <a:rPr lang="en-US" sz="2400" dirty="0" smtClean="0"/>
              <a:t>Bear Raids</a:t>
            </a:r>
          </a:p>
          <a:p>
            <a:pPr algn="ctr"/>
            <a:r>
              <a:rPr lang="en-US" sz="2400" dirty="0" smtClean="0"/>
              <a:t>Structural Market Flaws</a:t>
            </a:r>
          </a:p>
          <a:p>
            <a:pPr algn="ctr"/>
            <a:endParaRPr lang="en-US" sz="3600" dirty="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PART 4</a:t>
            </a:r>
            <a:endParaRPr lang="en-US" sz="3600" dirty="0"/>
          </a:p>
        </p:txBody>
      </p:sp>
    </p:spTree>
    <p:extLst>
      <p:ext uri="{BB962C8B-B14F-4D97-AF65-F5344CB8AC3E}">
        <p14:creationId xmlns:p14="http://schemas.microsoft.com/office/powerpoint/2010/main" val="3190681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8" y="2006116"/>
            <a:ext cx="11396421" cy="400110"/>
          </a:xfrm>
        </p:spPr>
        <p:txBody>
          <a:bodyPr>
            <a:normAutofit fontScale="92500" lnSpcReduction="20000"/>
          </a:bodyPr>
          <a:lstStyle/>
          <a:p>
            <a:pPr marL="0" indent="0" algn="ctr">
              <a:buNone/>
            </a:pPr>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2" name="TextBox 1"/>
          <p:cNvSpPr txBox="1"/>
          <p:nvPr/>
        </p:nvSpPr>
        <p:spPr>
          <a:xfrm>
            <a:off x="1873053" y="679454"/>
            <a:ext cx="8445902" cy="954107"/>
          </a:xfrm>
          <a:prstGeom prst="rect">
            <a:avLst/>
          </a:prstGeom>
          <a:solidFill>
            <a:schemeClr val="accent2"/>
          </a:solidFill>
        </p:spPr>
        <p:txBody>
          <a:bodyPr wrap="none" rtlCol="0">
            <a:spAutoFit/>
          </a:bodyPr>
          <a:lstStyle/>
          <a:p>
            <a:pPr algn="ctr"/>
            <a:r>
              <a:rPr lang="en-US" sz="2800" dirty="0" smtClean="0"/>
              <a:t>SHORT SELLING:</a:t>
            </a:r>
          </a:p>
          <a:p>
            <a:pPr algn="ctr"/>
            <a:r>
              <a:rPr lang="en-US" sz="2800" dirty="0" smtClean="0"/>
              <a:t>Selling something you do not own… to manipulate prices</a:t>
            </a:r>
            <a:endParaRPr lang="en-US" sz="2800" dirty="0"/>
          </a:p>
        </p:txBody>
      </p:sp>
      <p:sp>
        <p:nvSpPr>
          <p:cNvPr id="5" name="TextBox 4"/>
          <p:cNvSpPr txBox="1"/>
          <p:nvPr/>
        </p:nvSpPr>
        <p:spPr>
          <a:xfrm>
            <a:off x="407582" y="2006115"/>
            <a:ext cx="11105925" cy="4093428"/>
          </a:xfrm>
          <a:prstGeom prst="rect">
            <a:avLst/>
          </a:prstGeom>
          <a:noFill/>
        </p:spPr>
        <p:txBody>
          <a:bodyPr wrap="none" rtlCol="0">
            <a:spAutoFit/>
          </a:bodyPr>
          <a:lstStyle/>
          <a:p>
            <a:r>
              <a:rPr lang="en-US" sz="2000" dirty="0" smtClean="0"/>
              <a:t>Short selling attempts </a:t>
            </a:r>
            <a:r>
              <a:rPr lang="en-US" sz="2000" dirty="0"/>
              <a:t>to drive </a:t>
            </a:r>
            <a:r>
              <a:rPr lang="en-US" sz="2000" dirty="0" smtClean="0"/>
              <a:t>the share price </a:t>
            </a:r>
            <a:r>
              <a:rPr lang="en-US" sz="2000" dirty="0"/>
              <a:t>down </a:t>
            </a:r>
            <a:r>
              <a:rPr lang="en-US" sz="2000" dirty="0" smtClean="0"/>
              <a:t>-- by </a:t>
            </a:r>
            <a:r>
              <a:rPr lang="en-US" sz="2000" dirty="0"/>
              <a:t>selling large </a:t>
            </a:r>
            <a:r>
              <a:rPr lang="en-US" sz="2000" dirty="0" smtClean="0"/>
              <a:t>quantities </a:t>
            </a:r>
            <a:r>
              <a:rPr lang="en-US" sz="2000" dirty="0"/>
              <a:t>of shares on the </a:t>
            </a:r>
            <a:r>
              <a:rPr lang="en-US" sz="2000" dirty="0" smtClean="0"/>
              <a:t>market.</a:t>
            </a:r>
          </a:p>
          <a:p>
            <a:r>
              <a:rPr lang="en-US" sz="2000" dirty="0" smtClean="0"/>
              <a:t>A larger supply will bring down the price in the market.</a:t>
            </a:r>
          </a:p>
          <a:p>
            <a:endParaRPr lang="en-US" sz="2000" dirty="0"/>
          </a:p>
          <a:p>
            <a:r>
              <a:rPr lang="en-US" sz="2000" dirty="0" smtClean="0"/>
              <a:t>1609 -  </a:t>
            </a:r>
            <a:r>
              <a:rPr lang="en-US" sz="2000" dirty="0"/>
              <a:t>a group of well-connected Dutch businessmen, led by one of the </a:t>
            </a:r>
          </a:p>
          <a:p>
            <a:r>
              <a:rPr lang="en-US" sz="2000" dirty="0"/>
              <a:t>original subscribers to the Dutch East India Company, Isaac Le </a:t>
            </a:r>
            <a:r>
              <a:rPr lang="en-US" sz="2000" dirty="0" err="1"/>
              <a:t>Maire</a:t>
            </a:r>
            <a:r>
              <a:rPr lang="en-US" sz="2000" dirty="0"/>
              <a:t>, formed a secret </a:t>
            </a:r>
          </a:p>
          <a:p>
            <a:r>
              <a:rPr lang="en-US" sz="2000" dirty="0"/>
              <a:t>association, a “Groote </a:t>
            </a:r>
            <a:r>
              <a:rPr lang="en-US" sz="2000" dirty="0" err="1"/>
              <a:t>Companie</a:t>
            </a:r>
            <a:r>
              <a:rPr lang="en-US" sz="2000" dirty="0"/>
              <a:t>, ” to short the shares in the East India Company in anticipation </a:t>
            </a:r>
          </a:p>
          <a:p>
            <a:r>
              <a:rPr lang="en-US" sz="2000" dirty="0"/>
              <a:t>of the incorporation of a rival French-chartered trading firm</a:t>
            </a:r>
            <a:r>
              <a:rPr lang="en-US" sz="2000" dirty="0" smtClean="0"/>
              <a:t>.</a:t>
            </a:r>
          </a:p>
          <a:p>
            <a:endParaRPr lang="en-US" sz="2000" dirty="0"/>
          </a:p>
          <a:p>
            <a:r>
              <a:rPr lang="en-US" sz="2000" dirty="0" smtClean="0"/>
              <a:t>Le </a:t>
            </a:r>
            <a:r>
              <a:rPr lang="en-US" sz="2000" dirty="0" err="1"/>
              <a:t>Maire</a:t>
            </a:r>
            <a:r>
              <a:rPr lang="en-US" sz="2000" dirty="0"/>
              <a:t> and his colleagues sold </a:t>
            </a:r>
            <a:r>
              <a:rPr lang="en-US" sz="2000" dirty="0" smtClean="0"/>
              <a:t>shares </a:t>
            </a:r>
            <a:r>
              <a:rPr lang="en-US" sz="2000" dirty="0"/>
              <a:t>forward in a “</a:t>
            </a:r>
            <a:r>
              <a:rPr lang="en-US" sz="2000" dirty="0" err="1"/>
              <a:t>blanco</a:t>
            </a:r>
            <a:r>
              <a:rPr lang="en-US" sz="2000" dirty="0"/>
              <a:t>” transaction promising future </a:t>
            </a:r>
            <a:r>
              <a:rPr lang="en-US" sz="2000" dirty="0" smtClean="0"/>
              <a:t>delivery</a:t>
            </a:r>
          </a:p>
          <a:p>
            <a:r>
              <a:rPr lang="en-US" sz="2000" dirty="0" smtClean="0"/>
              <a:t>in </a:t>
            </a:r>
            <a:r>
              <a:rPr lang="en-US" sz="2000" dirty="0"/>
              <a:t>one or two years. Over </a:t>
            </a:r>
            <a:r>
              <a:rPr lang="en-US" sz="2000" dirty="0" smtClean="0"/>
              <a:t>the next </a:t>
            </a:r>
            <a:r>
              <a:rPr lang="en-US" sz="2000" dirty="0"/>
              <a:t>twelve months, their profits mounted, as East India Company </a:t>
            </a:r>
            <a:r>
              <a:rPr lang="en-US" sz="2000" dirty="0" smtClean="0"/>
              <a:t>shares</a:t>
            </a:r>
          </a:p>
          <a:p>
            <a:r>
              <a:rPr lang="en-US" sz="2000" dirty="0" smtClean="0"/>
              <a:t>dropped </a:t>
            </a:r>
            <a:r>
              <a:rPr lang="en-US" sz="2000" dirty="0"/>
              <a:t>by 12</a:t>
            </a:r>
            <a:r>
              <a:rPr lang="en-US" sz="2000" dirty="0" smtClean="0"/>
              <a:t>%, angering </a:t>
            </a:r>
            <a:r>
              <a:rPr lang="en-US" sz="2000" dirty="0"/>
              <a:t>shareholders who inevitably learned of their plan. </a:t>
            </a:r>
            <a:endParaRPr lang="en-US" sz="2000" dirty="0" smtClean="0"/>
          </a:p>
          <a:p>
            <a:endParaRPr lang="en-US" sz="2000" dirty="0"/>
          </a:p>
          <a:p>
            <a:r>
              <a:rPr lang="en-US" sz="2000" dirty="0" smtClean="0"/>
              <a:t>1610 - the </a:t>
            </a:r>
            <a:r>
              <a:rPr lang="en-US" sz="2000" dirty="0"/>
              <a:t>States-General decided </a:t>
            </a:r>
            <a:r>
              <a:rPr lang="en-US" sz="2000" dirty="0" smtClean="0"/>
              <a:t>to </a:t>
            </a:r>
            <a:r>
              <a:rPr lang="en-US" sz="2000" dirty="0"/>
              <a:t>prohibit the sale of shares not in </a:t>
            </a:r>
            <a:r>
              <a:rPr lang="en-US" sz="2000" dirty="0" smtClean="0"/>
              <a:t>possession</a:t>
            </a:r>
            <a:endParaRPr lang="en-US" sz="2000" dirty="0"/>
          </a:p>
        </p:txBody>
      </p:sp>
    </p:spTree>
    <p:extLst>
      <p:ext uri="{BB962C8B-B14F-4D97-AF65-F5344CB8AC3E}">
        <p14:creationId xmlns:p14="http://schemas.microsoft.com/office/powerpoint/2010/main" val="709430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6" name="TextBox 5"/>
          <p:cNvSpPr txBox="1"/>
          <p:nvPr/>
        </p:nvSpPr>
        <p:spPr>
          <a:xfrm>
            <a:off x="3797084" y="681316"/>
            <a:ext cx="4485587" cy="523220"/>
          </a:xfrm>
          <a:prstGeom prst="rect">
            <a:avLst/>
          </a:prstGeom>
          <a:solidFill>
            <a:schemeClr val="accent2"/>
          </a:solidFill>
        </p:spPr>
        <p:txBody>
          <a:bodyPr wrap="none" rtlCol="0">
            <a:spAutoFit/>
          </a:bodyPr>
          <a:lstStyle/>
          <a:p>
            <a:r>
              <a:rPr lang="en-US" sz="2800" dirty="0" smtClean="0"/>
              <a:t>HOW SHORT SELLING WORKS</a:t>
            </a:r>
            <a:endParaRPr lang="en-US" sz="2800" dirty="0"/>
          </a:p>
        </p:txBody>
      </p:sp>
      <p:cxnSp>
        <p:nvCxnSpPr>
          <p:cNvPr id="8" name="Straight Arrow Connector 7"/>
          <p:cNvCxnSpPr/>
          <p:nvPr/>
        </p:nvCxnSpPr>
        <p:spPr>
          <a:xfrm>
            <a:off x="6431797" y="1844298"/>
            <a:ext cx="2182730" cy="20990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301139" y="1844298"/>
            <a:ext cx="2262752" cy="18431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9236178">
            <a:off x="3427593" y="2205381"/>
            <a:ext cx="1835246" cy="369332"/>
          </a:xfrm>
          <a:prstGeom prst="rect">
            <a:avLst/>
          </a:prstGeom>
          <a:noFill/>
        </p:spPr>
        <p:txBody>
          <a:bodyPr wrap="none" rtlCol="0">
            <a:spAutoFit/>
          </a:bodyPr>
          <a:lstStyle/>
          <a:p>
            <a:r>
              <a:rPr lang="en-US" dirty="0" smtClean="0"/>
              <a:t>INCREASE SUPPLY</a:t>
            </a:r>
            <a:endParaRPr lang="en-US" dirty="0"/>
          </a:p>
        </p:txBody>
      </p:sp>
      <p:sp>
        <p:nvSpPr>
          <p:cNvPr id="14" name="TextBox 13"/>
          <p:cNvSpPr txBox="1"/>
          <p:nvPr/>
        </p:nvSpPr>
        <p:spPr>
          <a:xfrm rot="2694845">
            <a:off x="6932539" y="2086895"/>
            <a:ext cx="1548694" cy="369332"/>
          </a:xfrm>
          <a:prstGeom prst="rect">
            <a:avLst/>
          </a:prstGeom>
          <a:noFill/>
        </p:spPr>
        <p:txBody>
          <a:bodyPr wrap="none" rtlCol="0">
            <a:spAutoFit/>
          </a:bodyPr>
          <a:lstStyle/>
          <a:p>
            <a:r>
              <a:rPr lang="en-US" dirty="0" smtClean="0"/>
              <a:t>FALLING PRICE</a:t>
            </a:r>
            <a:endParaRPr lang="en-US" dirty="0"/>
          </a:p>
        </p:txBody>
      </p:sp>
      <p:pic>
        <p:nvPicPr>
          <p:cNvPr id="1026" name="Picture 2" descr="http://ts4.mm.bing.net/th?id=H.4565362529730567&amp;pid=15.1&amp;H=24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872" y="5215636"/>
            <a:ext cx="6858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H.4565362529730567&amp;pid=15.1&amp;H=24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152" y="5215635"/>
            <a:ext cx="6858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4.mm.bing.net/th?id=H.4565362529730567&amp;pid=15.1&amp;H=24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5215634"/>
            <a:ext cx="6858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4.mm.bing.net/th?id=H.4565362529730567&amp;pid=15.1&amp;H=24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838" y="5194998"/>
            <a:ext cx="6858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4.mm.bing.net/th?id=H.4565362529730567&amp;pid=15.1&amp;H=24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786" y="5194997"/>
            <a:ext cx="685800" cy="104775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Callout 16"/>
          <p:cNvSpPr/>
          <p:nvPr/>
        </p:nvSpPr>
        <p:spPr>
          <a:xfrm>
            <a:off x="2259472" y="4262034"/>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373772" y="4383692"/>
            <a:ext cx="673582" cy="369332"/>
          </a:xfrm>
          <a:prstGeom prst="rect">
            <a:avLst/>
          </a:prstGeom>
          <a:noFill/>
        </p:spPr>
        <p:txBody>
          <a:bodyPr wrap="none" rtlCol="0">
            <a:spAutoFit/>
          </a:bodyPr>
          <a:lstStyle/>
          <a:p>
            <a:r>
              <a:rPr lang="en-US" dirty="0" smtClean="0"/>
              <a:t>SELL!</a:t>
            </a:r>
            <a:endParaRPr lang="en-US" dirty="0"/>
          </a:p>
        </p:txBody>
      </p:sp>
      <p:sp>
        <p:nvSpPr>
          <p:cNvPr id="24" name="Oval Callout 23"/>
          <p:cNvSpPr/>
          <p:nvPr/>
        </p:nvSpPr>
        <p:spPr>
          <a:xfrm>
            <a:off x="3830612" y="4262034"/>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944912" y="4383692"/>
            <a:ext cx="673582" cy="369332"/>
          </a:xfrm>
          <a:prstGeom prst="rect">
            <a:avLst/>
          </a:prstGeom>
          <a:noFill/>
        </p:spPr>
        <p:txBody>
          <a:bodyPr wrap="none" rtlCol="0">
            <a:spAutoFit/>
          </a:bodyPr>
          <a:lstStyle/>
          <a:p>
            <a:r>
              <a:rPr lang="en-US" dirty="0" smtClean="0"/>
              <a:t>SELL!</a:t>
            </a:r>
            <a:endParaRPr lang="en-US" dirty="0"/>
          </a:p>
        </p:txBody>
      </p:sp>
      <p:sp>
        <p:nvSpPr>
          <p:cNvPr id="26" name="Oval Callout 25"/>
          <p:cNvSpPr/>
          <p:nvPr/>
        </p:nvSpPr>
        <p:spPr>
          <a:xfrm>
            <a:off x="9706816" y="4306051"/>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821116" y="4427709"/>
            <a:ext cx="673582" cy="369332"/>
          </a:xfrm>
          <a:prstGeom prst="rect">
            <a:avLst/>
          </a:prstGeom>
          <a:noFill/>
        </p:spPr>
        <p:txBody>
          <a:bodyPr wrap="none" rtlCol="0">
            <a:spAutoFit/>
          </a:bodyPr>
          <a:lstStyle/>
          <a:p>
            <a:r>
              <a:rPr lang="en-US" dirty="0" smtClean="0"/>
              <a:t>SELL!</a:t>
            </a:r>
            <a:endParaRPr lang="en-US" dirty="0"/>
          </a:p>
        </p:txBody>
      </p:sp>
      <p:sp>
        <p:nvSpPr>
          <p:cNvPr id="28" name="Oval Callout 27"/>
          <p:cNvSpPr/>
          <p:nvPr/>
        </p:nvSpPr>
        <p:spPr>
          <a:xfrm>
            <a:off x="7826645" y="4306051"/>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940945" y="4427709"/>
            <a:ext cx="673582" cy="369332"/>
          </a:xfrm>
          <a:prstGeom prst="rect">
            <a:avLst/>
          </a:prstGeom>
          <a:noFill/>
        </p:spPr>
        <p:txBody>
          <a:bodyPr wrap="none" rtlCol="0">
            <a:spAutoFit/>
          </a:bodyPr>
          <a:lstStyle/>
          <a:p>
            <a:r>
              <a:rPr lang="en-US" dirty="0" smtClean="0"/>
              <a:t>SELL!</a:t>
            </a:r>
            <a:endParaRPr lang="en-US" dirty="0"/>
          </a:p>
        </p:txBody>
      </p:sp>
      <p:sp>
        <p:nvSpPr>
          <p:cNvPr id="30" name="Oval Callout 29"/>
          <p:cNvSpPr/>
          <p:nvPr/>
        </p:nvSpPr>
        <p:spPr>
          <a:xfrm>
            <a:off x="5856845" y="4262713"/>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971145" y="4384371"/>
            <a:ext cx="673582" cy="369332"/>
          </a:xfrm>
          <a:prstGeom prst="rect">
            <a:avLst/>
          </a:prstGeom>
          <a:noFill/>
        </p:spPr>
        <p:txBody>
          <a:bodyPr wrap="none" rtlCol="0">
            <a:spAutoFit/>
          </a:bodyPr>
          <a:lstStyle/>
          <a:p>
            <a:r>
              <a:rPr lang="en-US" dirty="0" smtClean="0"/>
              <a:t>SELL!</a:t>
            </a:r>
            <a:endParaRPr lang="en-US" dirty="0"/>
          </a:p>
        </p:txBody>
      </p:sp>
      <p:sp>
        <p:nvSpPr>
          <p:cNvPr id="19" name="TextBox 18"/>
          <p:cNvSpPr txBox="1"/>
          <p:nvPr/>
        </p:nvSpPr>
        <p:spPr>
          <a:xfrm>
            <a:off x="2555817" y="4918699"/>
            <a:ext cx="963084" cy="369332"/>
          </a:xfrm>
          <a:prstGeom prst="rect">
            <a:avLst/>
          </a:prstGeom>
          <a:noFill/>
        </p:spPr>
        <p:txBody>
          <a:bodyPr wrap="none" rtlCol="0">
            <a:spAutoFit/>
          </a:bodyPr>
          <a:lstStyle/>
          <a:p>
            <a:r>
              <a:rPr lang="en-US" dirty="0" smtClean="0"/>
              <a:t>(SHORT)</a:t>
            </a:r>
            <a:endParaRPr lang="en-US" dirty="0"/>
          </a:p>
        </p:txBody>
      </p:sp>
      <p:sp>
        <p:nvSpPr>
          <p:cNvPr id="33" name="TextBox 32"/>
          <p:cNvSpPr txBox="1"/>
          <p:nvPr/>
        </p:nvSpPr>
        <p:spPr>
          <a:xfrm>
            <a:off x="10138295" y="4918699"/>
            <a:ext cx="963084" cy="369332"/>
          </a:xfrm>
          <a:prstGeom prst="rect">
            <a:avLst/>
          </a:prstGeom>
          <a:noFill/>
        </p:spPr>
        <p:txBody>
          <a:bodyPr wrap="none" rtlCol="0">
            <a:spAutoFit/>
          </a:bodyPr>
          <a:lstStyle/>
          <a:p>
            <a:r>
              <a:rPr lang="en-US" dirty="0" smtClean="0"/>
              <a:t>(SHORT)</a:t>
            </a:r>
            <a:endParaRPr lang="en-US" dirty="0"/>
          </a:p>
        </p:txBody>
      </p:sp>
      <p:sp>
        <p:nvSpPr>
          <p:cNvPr id="34" name="TextBox 33"/>
          <p:cNvSpPr txBox="1"/>
          <p:nvPr/>
        </p:nvSpPr>
        <p:spPr>
          <a:xfrm>
            <a:off x="8335575" y="4929233"/>
            <a:ext cx="963084" cy="369332"/>
          </a:xfrm>
          <a:prstGeom prst="rect">
            <a:avLst/>
          </a:prstGeom>
          <a:noFill/>
        </p:spPr>
        <p:txBody>
          <a:bodyPr wrap="none" rtlCol="0">
            <a:spAutoFit/>
          </a:bodyPr>
          <a:lstStyle/>
          <a:p>
            <a:r>
              <a:rPr lang="en-US" dirty="0" smtClean="0"/>
              <a:t>(SHORT)</a:t>
            </a:r>
            <a:endParaRPr lang="en-US" dirty="0"/>
          </a:p>
        </p:txBody>
      </p:sp>
      <p:sp>
        <p:nvSpPr>
          <p:cNvPr id="35" name="TextBox 34"/>
          <p:cNvSpPr txBox="1"/>
          <p:nvPr/>
        </p:nvSpPr>
        <p:spPr>
          <a:xfrm>
            <a:off x="6276153" y="4918699"/>
            <a:ext cx="963084" cy="369332"/>
          </a:xfrm>
          <a:prstGeom prst="rect">
            <a:avLst/>
          </a:prstGeom>
          <a:noFill/>
        </p:spPr>
        <p:txBody>
          <a:bodyPr wrap="none" rtlCol="0">
            <a:spAutoFit/>
          </a:bodyPr>
          <a:lstStyle/>
          <a:p>
            <a:r>
              <a:rPr lang="en-US" dirty="0" smtClean="0"/>
              <a:t>(SHORT)</a:t>
            </a:r>
            <a:endParaRPr lang="en-US" dirty="0"/>
          </a:p>
        </p:txBody>
      </p:sp>
      <p:sp>
        <p:nvSpPr>
          <p:cNvPr id="36" name="TextBox 35"/>
          <p:cNvSpPr txBox="1"/>
          <p:nvPr/>
        </p:nvSpPr>
        <p:spPr>
          <a:xfrm>
            <a:off x="4211098" y="4929233"/>
            <a:ext cx="963084" cy="369332"/>
          </a:xfrm>
          <a:prstGeom prst="rect">
            <a:avLst/>
          </a:prstGeom>
          <a:noFill/>
        </p:spPr>
        <p:txBody>
          <a:bodyPr wrap="none" rtlCol="0">
            <a:spAutoFit/>
          </a:bodyPr>
          <a:lstStyle/>
          <a:p>
            <a:r>
              <a:rPr lang="en-US" dirty="0" smtClean="0"/>
              <a:t>(SHORT)</a:t>
            </a:r>
            <a:endParaRPr lang="en-US" dirty="0"/>
          </a:p>
        </p:txBody>
      </p:sp>
    </p:spTree>
    <p:extLst>
      <p:ext uri="{BB962C8B-B14F-4D97-AF65-F5344CB8AC3E}">
        <p14:creationId xmlns:p14="http://schemas.microsoft.com/office/powerpoint/2010/main" val="35275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551" y="1255362"/>
            <a:ext cx="11628897" cy="4866467"/>
          </a:xfrm>
        </p:spPr>
        <p:txBody>
          <a:bodyPr>
            <a:normAutofit/>
          </a:bodyPr>
          <a:lstStyle/>
          <a:p>
            <a:pPr marL="0" indent="0">
              <a:buNone/>
            </a:pPr>
            <a:r>
              <a:rPr lang="en-US" sz="2000" dirty="0" smtClean="0"/>
              <a:t>A broker, allowed to trade for himself at the same time as for his client, is able to sell from his account with very little risk.  This is called ‘front running’.</a:t>
            </a:r>
          </a:p>
          <a:p>
            <a:pPr marL="0" indent="0">
              <a:buNone/>
            </a:pPr>
            <a:endParaRPr lang="en-US" sz="2000" dirty="0"/>
          </a:p>
          <a:p>
            <a:pPr marL="0" indent="0">
              <a:lnSpc>
                <a:spcPct val="50000"/>
              </a:lnSpc>
              <a:buNone/>
            </a:pPr>
            <a:r>
              <a:rPr lang="en-US" sz="2000" dirty="0" smtClean="0"/>
              <a:t>Example:  a broker has an order from his customer to buy at $50 market price.  Current market price is $55.</a:t>
            </a:r>
          </a:p>
          <a:p>
            <a:pPr marL="0" indent="0">
              <a:lnSpc>
                <a:spcPct val="50000"/>
              </a:lnSpc>
              <a:buNone/>
            </a:pPr>
            <a:endParaRPr lang="en-US" dirty="0" smtClean="0"/>
          </a:p>
          <a:p>
            <a:pPr marL="0" indent="0">
              <a:lnSpc>
                <a:spcPct val="50000"/>
              </a:lnSpc>
              <a:buNone/>
            </a:pPr>
            <a:r>
              <a:rPr lang="en-US" sz="1600" dirty="0" smtClean="0"/>
              <a:t>                                                              market price </a:t>
            </a:r>
            <a:r>
              <a:rPr lang="en-US" sz="1600" b="1" u="sng" dirty="0" smtClean="0"/>
              <a:t>$55</a:t>
            </a:r>
          </a:p>
          <a:p>
            <a:pPr marL="0" indent="0">
              <a:lnSpc>
                <a:spcPct val="50000"/>
              </a:lnSpc>
              <a:buNone/>
            </a:pPr>
            <a:r>
              <a:rPr lang="en-US" sz="1600" dirty="0" smtClean="0"/>
              <a:t>                                                                         </a:t>
            </a:r>
          </a:p>
          <a:p>
            <a:pPr marL="0" indent="0">
              <a:lnSpc>
                <a:spcPct val="50000"/>
              </a:lnSpc>
              <a:buNone/>
            </a:pPr>
            <a:r>
              <a:rPr lang="en-US" sz="1600" dirty="0"/>
              <a:t> </a:t>
            </a:r>
            <a:r>
              <a:rPr lang="en-US" sz="1600" dirty="0" smtClean="0"/>
              <a:t>                                                             market starts down</a:t>
            </a:r>
          </a:p>
          <a:p>
            <a:pPr marL="0" indent="0">
              <a:lnSpc>
                <a:spcPct val="50000"/>
              </a:lnSpc>
              <a:buNone/>
            </a:pPr>
            <a:r>
              <a:rPr lang="en-US" sz="1600" dirty="0"/>
              <a:t> </a:t>
            </a:r>
            <a:r>
              <a:rPr lang="en-US" sz="1600" dirty="0" smtClean="0"/>
              <a:t>                                                                         </a:t>
            </a:r>
          </a:p>
          <a:p>
            <a:pPr marL="0" indent="0">
              <a:lnSpc>
                <a:spcPct val="50000"/>
              </a:lnSpc>
              <a:buNone/>
            </a:pPr>
            <a:r>
              <a:rPr lang="en-US" sz="1600" dirty="0"/>
              <a:t> </a:t>
            </a:r>
            <a:r>
              <a:rPr lang="en-US" sz="1600" dirty="0" smtClean="0"/>
              <a:t>    Broker makes his own order:     buy at </a:t>
            </a:r>
            <a:r>
              <a:rPr lang="en-US" sz="1800" u="sng" dirty="0" smtClean="0"/>
              <a:t>$55.01</a:t>
            </a:r>
          </a:p>
          <a:p>
            <a:pPr marL="0" indent="0">
              <a:lnSpc>
                <a:spcPct val="50000"/>
              </a:lnSpc>
              <a:buNone/>
            </a:pPr>
            <a:r>
              <a:rPr lang="en-US" sz="1600" dirty="0"/>
              <a:t> </a:t>
            </a:r>
            <a:r>
              <a:rPr lang="en-US" sz="1600" dirty="0" smtClean="0"/>
              <a:t>                                                                         </a:t>
            </a:r>
          </a:p>
          <a:p>
            <a:pPr marL="0" indent="0">
              <a:lnSpc>
                <a:spcPct val="50000"/>
              </a:lnSpc>
              <a:buNone/>
            </a:pPr>
            <a:r>
              <a:rPr lang="en-US" sz="1600" dirty="0"/>
              <a:t> </a:t>
            </a:r>
            <a:r>
              <a:rPr lang="en-US" sz="1600" dirty="0" smtClean="0"/>
              <a:t>                                                            if market starts up, broker will profit on his own account</a:t>
            </a:r>
          </a:p>
          <a:p>
            <a:pPr marL="0" indent="0">
              <a:lnSpc>
                <a:spcPct val="50000"/>
              </a:lnSpc>
              <a:buNone/>
            </a:pPr>
            <a:r>
              <a:rPr lang="en-US" sz="1600" dirty="0"/>
              <a:t> </a:t>
            </a:r>
            <a:r>
              <a:rPr lang="en-US" sz="1600" dirty="0" smtClean="0"/>
              <a:t>                                                                         </a:t>
            </a:r>
          </a:p>
          <a:p>
            <a:pPr marL="0" indent="0">
              <a:lnSpc>
                <a:spcPct val="50000"/>
              </a:lnSpc>
              <a:buNone/>
            </a:pPr>
            <a:r>
              <a:rPr lang="en-US" sz="1600" dirty="0"/>
              <a:t> </a:t>
            </a:r>
            <a:r>
              <a:rPr lang="en-US" sz="1600" dirty="0" smtClean="0"/>
              <a:t>                                                            if market continues down</a:t>
            </a:r>
          </a:p>
          <a:p>
            <a:pPr marL="0" indent="0">
              <a:lnSpc>
                <a:spcPct val="50000"/>
              </a:lnSpc>
              <a:buNone/>
            </a:pPr>
            <a:r>
              <a:rPr lang="en-US" sz="1600" dirty="0"/>
              <a:t> </a:t>
            </a:r>
            <a:r>
              <a:rPr lang="en-US" sz="1600" dirty="0" smtClean="0"/>
              <a:t>                                                                         </a:t>
            </a:r>
          </a:p>
          <a:p>
            <a:pPr marL="0" indent="0">
              <a:lnSpc>
                <a:spcPct val="50000"/>
              </a:lnSpc>
              <a:buNone/>
            </a:pPr>
            <a:r>
              <a:rPr lang="en-US" sz="1600" dirty="0"/>
              <a:t> </a:t>
            </a:r>
            <a:r>
              <a:rPr lang="en-US" sz="1600" dirty="0" smtClean="0"/>
              <a:t>   Broker executes client’s order:   broker sells his own shares (newly bought at $55.01) to his client </a:t>
            </a:r>
            <a:r>
              <a:rPr lang="en-US" sz="1600" b="1" u="sng" dirty="0" smtClean="0"/>
              <a:t>@ $55</a:t>
            </a:r>
            <a:r>
              <a:rPr lang="en-US" sz="1600" dirty="0" smtClean="0"/>
              <a:t>,</a:t>
            </a:r>
          </a:p>
          <a:p>
            <a:pPr marL="0" indent="0">
              <a:lnSpc>
                <a:spcPct val="50000"/>
              </a:lnSpc>
              <a:buNone/>
            </a:pPr>
            <a:r>
              <a:rPr lang="en-US" sz="1600" dirty="0"/>
              <a:t> </a:t>
            </a:r>
            <a:r>
              <a:rPr lang="en-US" sz="1600" dirty="0" smtClean="0"/>
              <a:t>                                                            preventing loss to himself    </a:t>
            </a:r>
          </a:p>
          <a:p>
            <a:pPr marL="0" indent="0">
              <a:lnSpc>
                <a:spcPct val="50000"/>
              </a:lnSpc>
              <a:buNone/>
            </a:pPr>
            <a:endParaRPr lang="en-US" dirty="0" smtClean="0"/>
          </a:p>
          <a:p>
            <a:pPr marL="0" indent="0" algn="ctr">
              <a:buNone/>
            </a:pPr>
            <a:endParaRPr lang="en-US" dirty="0"/>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6" name="TextBox 5"/>
          <p:cNvSpPr txBox="1"/>
          <p:nvPr/>
        </p:nvSpPr>
        <p:spPr>
          <a:xfrm>
            <a:off x="3394130" y="557939"/>
            <a:ext cx="5858399" cy="523220"/>
          </a:xfrm>
          <a:prstGeom prst="rect">
            <a:avLst/>
          </a:prstGeom>
          <a:solidFill>
            <a:srgbClr val="FFFF00"/>
          </a:solidFill>
        </p:spPr>
        <p:txBody>
          <a:bodyPr wrap="none" rtlCol="0">
            <a:spAutoFit/>
          </a:bodyPr>
          <a:lstStyle/>
          <a:p>
            <a:r>
              <a:rPr lang="en-US" sz="2800" dirty="0" smtClean="0"/>
              <a:t>DUAL TRADING:  FLEECING THE PUBLIC</a:t>
            </a:r>
            <a:endParaRPr lang="en-US" sz="2800" dirty="0"/>
          </a:p>
        </p:txBody>
      </p:sp>
      <p:sp>
        <p:nvSpPr>
          <p:cNvPr id="7" name="Rounded Rectangle 6"/>
          <p:cNvSpPr/>
          <p:nvPr/>
        </p:nvSpPr>
        <p:spPr>
          <a:xfrm>
            <a:off x="8183104" y="2913681"/>
            <a:ext cx="3301139" cy="914400"/>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183104" y="2913681"/>
            <a:ext cx="3322000" cy="923330"/>
          </a:xfrm>
          <a:prstGeom prst="rect">
            <a:avLst/>
          </a:prstGeom>
          <a:noFill/>
        </p:spPr>
        <p:txBody>
          <a:bodyPr wrap="none" rtlCol="0">
            <a:spAutoFit/>
          </a:bodyPr>
          <a:lstStyle/>
          <a:p>
            <a:r>
              <a:rPr lang="en-US" dirty="0" smtClean="0"/>
              <a:t>THE BROKER HAS POSSIBILITY</a:t>
            </a:r>
          </a:p>
          <a:p>
            <a:r>
              <a:rPr lang="en-US" dirty="0" smtClean="0"/>
              <a:t>OF GREAT GAIN WITH LITTLE RISK</a:t>
            </a:r>
          </a:p>
          <a:p>
            <a:r>
              <a:rPr lang="en-US" dirty="0" smtClean="0"/>
              <a:t>OF LOSS.</a:t>
            </a:r>
            <a:endParaRPr lang="en-US" dirty="0"/>
          </a:p>
        </p:txBody>
      </p:sp>
      <p:cxnSp>
        <p:nvCxnSpPr>
          <p:cNvPr id="10" name="Straight Arrow Connector 9"/>
          <p:cNvCxnSpPr/>
          <p:nvPr/>
        </p:nvCxnSpPr>
        <p:spPr>
          <a:xfrm>
            <a:off x="3821623" y="3626601"/>
            <a:ext cx="0" cy="2806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02249" y="5175726"/>
            <a:ext cx="6458" cy="21041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5165" y="3128997"/>
            <a:ext cx="0" cy="32340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Bent Arrow 27"/>
          <p:cNvSpPr/>
          <p:nvPr/>
        </p:nvSpPr>
        <p:spPr>
          <a:xfrm rot="16200000" flipV="1">
            <a:off x="4429639" y="3312217"/>
            <a:ext cx="402958" cy="1657738"/>
          </a:xfrm>
          <a:prstGeom prst="bentArrow">
            <a:avLst>
              <a:gd name="adj1" fmla="val 25000"/>
              <a:gd name="adj2" fmla="val 25000"/>
              <a:gd name="adj3" fmla="val 32692"/>
              <a:gd name="adj4" fmla="val 43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rot="16200000" flipH="1" flipV="1">
            <a:off x="4631003" y="3919250"/>
            <a:ext cx="427722" cy="2085231"/>
          </a:xfrm>
          <a:prstGeom prst="bentArrow">
            <a:avLst>
              <a:gd name="adj1" fmla="val 25000"/>
              <a:gd name="adj2" fmla="val 25000"/>
              <a:gd name="adj3" fmla="val 32692"/>
              <a:gd name="adj4" fmla="val 43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287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8" y="2006116"/>
            <a:ext cx="11396421" cy="400110"/>
          </a:xfrm>
        </p:spPr>
        <p:txBody>
          <a:bodyPr>
            <a:normAutofit fontScale="92500" lnSpcReduction="20000"/>
          </a:bodyPr>
          <a:lstStyle/>
          <a:p>
            <a:pPr marL="0" indent="0" algn="ctr">
              <a:buNone/>
            </a:pPr>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2" name="TextBox 1"/>
          <p:cNvSpPr txBox="1"/>
          <p:nvPr/>
        </p:nvSpPr>
        <p:spPr>
          <a:xfrm>
            <a:off x="2524251" y="2582947"/>
            <a:ext cx="7143494" cy="954107"/>
          </a:xfrm>
          <a:prstGeom prst="rect">
            <a:avLst/>
          </a:prstGeom>
          <a:solidFill>
            <a:srgbClr val="CCFFFF"/>
          </a:solidFill>
        </p:spPr>
        <p:txBody>
          <a:bodyPr wrap="none" rtlCol="0">
            <a:spAutoFit/>
          </a:bodyPr>
          <a:lstStyle/>
          <a:p>
            <a:pPr algn="ctr"/>
            <a:r>
              <a:rPr lang="en-US" sz="2800" dirty="0" smtClean="0"/>
              <a:t>THE AMSTERDAM EXCHANGE COULD NOT STOP</a:t>
            </a:r>
          </a:p>
          <a:p>
            <a:pPr algn="ctr"/>
            <a:r>
              <a:rPr lang="en-US" sz="2800" dirty="0" smtClean="0"/>
              <a:t>SHORT SELLING OR DUAL TRADING</a:t>
            </a:r>
            <a:endParaRPr lang="en-US" sz="2800" dirty="0"/>
          </a:p>
        </p:txBody>
      </p:sp>
      <p:sp>
        <p:nvSpPr>
          <p:cNvPr id="5" name="TextBox 4"/>
          <p:cNvSpPr txBox="1"/>
          <p:nvPr/>
        </p:nvSpPr>
        <p:spPr>
          <a:xfrm>
            <a:off x="4383194" y="3854403"/>
            <a:ext cx="3425618" cy="523220"/>
          </a:xfrm>
          <a:prstGeom prst="rect">
            <a:avLst/>
          </a:prstGeom>
          <a:solidFill>
            <a:srgbClr val="CCFFFF"/>
          </a:solidFill>
        </p:spPr>
        <p:txBody>
          <a:bodyPr wrap="none" rtlCol="0">
            <a:spAutoFit/>
          </a:bodyPr>
          <a:lstStyle/>
          <a:p>
            <a:pPr algn="ctr"/>
            <a:r>
              <a:rPr lang="en-US" sz="2800" dirty="0" smtClean="0"/>
              <a:t>Who makes the rules?</a:t>
            </a:r>
            <a:endParaRPr lang="en-US" sz="2800" dirty="0"/>
          </a:p>
        </p:txBody>
      </p:sp>
    </p:spTree>
    <p:extLst>
      <p:ext uri="{BB962C8B-B14F-4D97-AF65-F5344CB8AC3E}">
        <p14:creationId xmlns:p14="http://schemas.microsoft.com/office/powerpoint/2010/main" val="271669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8" y="1503336"/>
            <a:ext cx="11396421" cy="5098942"/>
          </a:xfrm>
        </p:spPr>
        <p:txBody>
          <a:bodyPr>
            <a:normAutofit/>
          </a:bodyPr>
          <a:lstStyle/>
          <a:p>
            <a:pPr marL="0" indent="0">
              <a:buNone/>
            </a:pPr>
            <a:r>
              <a:rPr lang="en-US" dirty="0" smtClean="0"/>
              <a:t>The syndicate does the following:</a:t>
            </a:r>
          </a:p>
          <a:p>
            <a:pPr marL="514350" indent="-514350">
              <a:buFont typeface="+mj-lt"/>
              <a:buAutoNum type="arabicPeriod"/>
            </a:pPr>
            <a:r>
              <a:rPr lang="en-US" dirty="0" smtClean="0"/>
              <a:t>Borrow all available money</a:t>
            </a:r>
          </a:p>
          <a:p>
            <a:pPr marL="514350" indent="-514350">
              <a:buFont typeface="+mj-lt"/>
              <a:buAutoNum type="arabicPeriod"/>
            </a:pPr>
            <a:r>
              <a:rPr lang="en-US" dirty="0" smtClean="0"/>
              <a:t>Purchase all shares offered (drives up prices)</a:t>
            </a:r>
          </a:p>
          <a:p>
            <a:pPr marL="514350" indent="-514350">
              <a:buFont typeface="+mj-lt"/>
              <a:buAutoNum type="arabicPeriod"/>
            </a:pPr>
            <a:r>
              <a:rPr lang="en-US" dirty="0" smtClean="0"/>
              <a:t>Start selling the shares, to cause price to drop:</a:t>
            </a:r>
          </a:p>
          <a:p>
            <a:pPr lvl="1"/>
            <a:r>
              <a:rPr lang="en-US" dirty="0" smtClean="0"/>
              <a:t>Sell call options (right to buy in future)</a:t>
            </a:r>
          </a:p>
          <a:p>
            <a:pPr lvl="1"/>
            <a:r>
              <a:rPr lang="en-US" dirty="0" smtClean="0"/>
              <a:t>Sell put options (right to sell in future)</a:t>
            </a:r>
          </a:p>
          <a:p>
            <a:pPr lvl="1"/>
            <a:r>
              <a:rPr lang="en-US" dirty="0" smtClean="0"/>
              <a:t>Loan bulls money, taking their shares as collateral and sell these shares</a:t>
            </a:r>
          </a:p>
          <a:p>
            <a:pPr lvl="1"/>
            <a:r>
              <a:rPr lang="en-US" dirty="0" smtClean="0"/>
              <a:t>Spread false news </a:t>
            </a:r>
          </a:p>
          <a:p>
            <a:pPr lvl="1"/>
            <a:r>
              <a:rPr lang="en-US" dirty="0" smtClean="0"/>
              <a:t>Whisper loud enough to be heard</a:t>
            </a:r>
          </a:p>
          <a:p>
            <a:pPr lvl="1"/>
            <a:r>
              <a:rPr lang="en-US" dirty="0" smtClean="0"/>
              <a:t>Sell government bonds for shock effect</a:t>
            </a:r>
          </a:p>
          <a:p>
            <a:pPr lvl="1"/>
            <a:r>
              <a:rPr lang="en-US" dirty="0" smtClean="0"/>
              <a:t>Make up gossip to feed to crowds of speculators</a:t>
            </a:r>
          </a:p>
          <a:p>
            <a:pPr lvl="1"/>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2" name="TextBox 1"/>
          <p:cNvSpPr txBox="1"/>
          <p:nvPr/>
        </p:nvSpPr>
        <p:spPr>
          <a:xfrm>
            <a:off x="3666518" y="574141"/>
            <a:ext cx="4858959" cy="707886"/>
          </a:xfrm>
          <a:prstGeom prst="rect">
            <a:avLst/>
          </a:prstGeom>
          <a:solidFill>
            <a:srgbClr val="FFFF00"/>
          </a:solidFill>
        </p:spPr>
        <p:txBody>
          <a:bodyPr wrap="none" rtlCol="0">
            <a:spAutoFit/>
          </a:bodyPr>
          <a:lstStyle/>
          <a:p>
            <a:pPr algn="ctr"/>
            <a:r>
              <a:rPr lang="en-US" sz="2000" dirty="0" smtClean="0"/>
              <a:t>BEAR RAIDS – DRIVING PRICES DOWN</a:t>
            </a:r>
          </a:p>
          <a:p>
            <a:pPr algn="ctr"/>
            <a:r>
              <a:rPr lang="en-US" sz="2000" dirty="0" smtClean="0"/>
              <a:t>MANIPULATION OF MARKET BY A SYNDICATE</a:t>
            </a:r>
            <a:endParaRPr lang="en-US" sz="2000" dirty="0"/>
          </a:p>
        </p:txBody>
      </p:sp>
    </p:spTree>
    <p:extLst>
      <p:ext uri="{BB962C8B-B14F-4D97-AF65-F5344CB8AC3E}">
        <p14:creationId xmlns:p14="http://schemas.microsoft.com/office/powerpoint/2010/main" val="2291950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290" y="1518834"/>
            <a:ext cx="11396421" cy="5005952"/>
          </a:xfrm>
        </p:spPr>
        <p:txBody>
          <a:bodyPr>
            <a:normAutofit/>
          </a:bodyPr>
          <a:lstStyle/>
          <a:p>
            <a:pPr marL="0" indent="0">
              <a:buNone/>
            </a:pPr>
            <a:r>
              <a:rPr lang="en-US" sz="2400" dirty="0" err="1" smtClean="0"/>
              <a:t>Ducatoons</a:t>
            </a:r>
            <a:r>
              <a:rPr lang="en-US" sz="2400" dirty="0" smtClean="0"/>
              <a:t> were imaginary units (1/10) of a DEIC share, kept as account book entries by the market maker.</a:t>
            </a:r>
          </a:p>
          <a:p>
            <a:pPr marL="0" indent="0">
              <a:buNone/>
            </a:pPr>
            <a:r>
              <a:rPr lang="en-US" sz="2400" dirty="0" smtClean="0"/>
              <a:t>Their market price fluctuated independently of the DEIC share price, and they were settled monthly by the market maker.  Settlement price was 1/10 of the price of the DEIC share on settlement day.</a:t>
            </a:r>
          </a:p>
          <a:p>
            <a:pPr marL="0" indent="0">
              <a:buNone/>
            </a:pPr>
            <a:endParaRPr lang="en-US" sz="2400" dirty="0" smtClean="0"/>
          </a:p>
          <a:p>
            <a:pPr marL="0" indent="0">
              <a:buNone/>
            </a:pPr>
            <a:r>
              <a:rPr lang="en-US" sz="2400" dirty="0" smtClean="0"/>
              <a:t>Today’s example would be stock index future trading:</a:t>
            </a:r>
          </a:p>
          <a:p>
            <a:pPr marL="0" indent="0">
              <a:lnSpc>
                <a:spcPct val="50000"/>
              </a:lnSpc>
              <a:buNone/>
            </a:pPr>
            <a:r>
              <a:rPr lang="en-US" sz="2400" dirty="0"/>
              <a:t> </a:t>
            </a:r>
            <a:r>
              <a:rPr lang="en-US" sz="2400" dirty="0" smtClean="0"/>
              <a:t>      “The </a:t>
            </a:r>
            <a:r>
              <a:rPr lang="en-US" sz="2400" dirty="0"/>
              <a:t>turnover for the global market in exchange-traded equity index futures </a:t>
            </a:r>
            <a:r>
              <a:rPr lang="en-US" sz="2400" dirty="0" smtClean="0"/>
              <a:t>is</a:t>
            </a:r>
          </a:p>
          <a:p>
            <a:pPr marL="0" indent="0">
              <a:lnSpc>
                <a:spcPct val="50000"/>
              </a:lnSpc>
              <a:buNone/>
            </a:pPr>
            <a:r>
              <a:rPr lang="en-US" sz="2400" dirty="0"/>
              <a:t> </a:t>
            </a:r>
            <a:r>
              <a:rPr lang="en-US" sz="2400" dirty="0" smtClean="0"/>
              <a:t>        notionally </a:t>
            </a:r>
            <a:r>
              <a:rPr lang="en-US" sz="2400" dirty="0"/>
              <a:t>valued, for 2008, by </a:t>
            </a:r>
            <a:r>
              <a:rPr lang="en-US" sz="2400" dirty="0" smtClean="0"/>
              <a:t>the Bank for International Settlements,</a:t>
            </a:r>
          </a:p>
          <a:p>
            <a:pPr marL="0" indent="0">
              <a:lnSpc>
                <a:spcPct val="50000"/>
              </a:lnSpc>
              <a:buNone/>
            </a:pPr>
            <a:r>
              <a:rPr lang="en-US" sz="2400" dirty="0"/>
              <a:t> </a:t>
            </a:r>
            <a:r>
              <a:rPr lang="en-US" sz="2400" dirty="0" smtClean="0"/>
              <a:t>        at </a:t>
            </a:r>
            <a:r>
              <a:rPr lang="en-US" sz="2400" dirty="0"/>
              <a:t>USD 130 </a:t>
            </a:r>
            <a:r>
              <a:rPr lang="en-US" sz="2400" i="1" dirty="0" smtClean="0"/>
              <a:t>trillion</a:t>
            </a:r>
            <a:r>
              <a:rPr lang="en-US" sz="2400" dirty="0" smtClean="0"/>
              <a:t>.”</a:t>
            </a:r>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5" name="TextBox 4"/>
          <p:cNvSpPr txBox="1"/>
          <p:nvPr/>
        </p:nvSpPr>
        <p:spPr>
          <a:xfrm>
            <a:off x="4374502" y="574141"/>
            <a:ext cx="3154198" cy="707886"/>
          </a:xfrm>
          <a:prstGeom prst="rect">
            <a:avLst/>
          </a:prstGeom>
          <a:solidFill>
            <a:schemeClr val="accent2">
              <a:lumMod val="20000"/>
              <a:lumOff val="80000"/>
            </a:schemeClr>
          </a:solidFill>
        </p:spPr>
        <p:txBody>
          <a:bodyPr wrap="none" rtlCol="0">
            <a:spAutoFit/>
          </a:bodyPr>
          <a:lstStyle/>
          <a:p>
            <a:pPr algn="ctr"/>
            <a:r>
              <a:rPr lang="en-US" sz="2000" dirty="0" smtClean="0"/>
              <a:t>DUCATOON TRADING</a:t>
            </a:r>
          </a:p>
          <a:p>
            <a:pPr algn="ctr"/>
            <a:r>
              <a:rPr lang="en-US" sz="2000" dirty="0" smtClean="0"/>
              <a:t>STRUCTURAL MARKET FLAW</a:t>
            </a:r>
            <a:endParaRPr lang="en-US" sz="2000" dirty="0"/>
          </a:p>
        </p:txBody>
      </p:sp>
    </p:spTree>
    <p:extLst>
      <p:ext uri="{BB962C8B-B14F-4D97-AF65-F5344CB8AC3E}">
        <p14:creationId xmlns:p14="http://schemas.microsoft.com/office/powerpoint/2010/main" val="1074403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8" y="2006116"/>
            <a:ext cx="11396421" cy="400110"/>
          </a:xfrm>
        </p:spPr>
        <p:txBody>
          <a:bodyPr>
            <a:normAutofit fontScale="92500" lnSpcReduction="20000"/>
          </a:bodyPr>
          <a:lstStyle/>
          <a:p>
            <a:pPr marL="0" indent="0" algn="ctr">
              <a:buNone/>
            </a:pPr>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5" name="TextBox 4"/>
          <p:cNvSpPr txBox="1"/>
          <p:nvPr/>
        </p:nvSpPr>
        <p:spPr>
          <a:xfrm>
            <a:off x="4374502" y="574141"/>
            <a:ext cx="3154198" cy="707886"/>
          </a:xfrm>
          <a:prstGeom prst="rect">
            <a:avLst/>
          </a:prstGeom>
          <a:solidFill>
            <a:schemeClr val="accent2">
              <a:lumMod val="20000"/>
              <a:lumOff val="80000"/>
            </a:schemeClr>
          </a:solidFill>
        </p:spPr>
        <p:txBody>
          <a:bodyPr wrap="none" rtlCol="0">
            <a:spAutoFit/>
          </a:bodyPr>
          <a:lstStyle/>
          <a:p>
            <a:pPr algn="ctr"/>
            <a:r>
              <a:rPr lang="en-US" sz="2000" dirty="0" smtClean="0"/>
              <a:t>DUCATOON TRADING</a:t>
            </a:r>
          </a:p>
          <a:p>
            <a:pPr algn="ctr"/>
            <a:r>
              <a:rPr lang="en-US" sz="2000" dirty="0" smtClean="0"/>
              <a:t>STRUCTURAL MARKET FLAW</a:t>
            </a:r>
            <a:endParaRPr lang="en-US" sz="2000" dirty="0"/>
          </a:p>
        </p:txBody>
      </p:sp>
      <p:sp>
        <p:nvSpPr>
          <p:cNvPr id="6" name="TextBox 5"/>
          <p:cNvSpPr txBox="1"/>
          <p:nvPr/>
        </p:nvSpPr>
        <p:spPr>
          <a:xfrm>
            <a:off x="397788" y="1494453"/>
            <a:ext cx="11225939" cy="5324535"/>
          </a:xfrm>
          <a:prstGeom prst="rect">
            <a:avLst/>
          </a:prstGeom>
          <a:noFill/>
        </p:spPr>
        <p:txBody>
          <a:bodyPr wrap="square" rtlCol="0">
            <a:spAutoFit/>
          </a:bodyPr>
          <a:lstStyle/>
          <a:p>
            <a:r>
              <a:rPr lang="en-US" sz="2000" dirty="0" smtClean="0"/>
              <a:t>There was no risk for the market maker – he was fleecing the public:</a:t>
            </a:r>
          </a:p>
          <a:p>
            <a:endParaRPr lang="en-US" sz="2000" dirty="0"/>
          </a:p>
          <a:p>
            <a:pPr algn="ctr"/>
            <a:r>
              <a:rPr lang="en-US" sz="2000" dirty="0" smtClean="0"/>
              <a:t>SCENARIO #1</a:t>
            </a:r>
          </a:p>
          <a:p>
            <a:endParaRPr lang="en-US" sz="2000" dirty="0"/>
          </a:p>
          <a:p>
            <a:r>
              <a:rPr lang="en-US" sz="2000" dirty="0" smtClean="0"/>
              <a:t>	He sold </a:t>
            </a:r>
            <a:r>
              <a:rPr lang="en-US" sz="2000" dirty="0" err="1" smtClean="0"/>
              <a:t>Ducatoons</a:t>
            </a:r>
            <a:r>
              <a:rPr lang="en-US" sz="2000" dirty="0" smtClean="0"/>
              <a:t> to speculators </a:t>
            </a:r>
            <a:r>
              <a:rPr lang="en-US" sz="2000" u="sng" dirty="0" smtClean="0"/>
              <a:t>at premium</a:t>
            </a:r>
            <a:r>
              <a:rPr lang="en-US" sz="2000" dirty="0" smtClean="0"/>
              <a:t> over the DEIC share price –</a:t>
            </a:r>
          </a:p>
          <a:p>
            <a:r>
              <a:rPr lang="en-US" sz="2000" dirty="0"/>
              <a:t>	</a:t>
            </a:r>
            <a:r>
              <a:rPr lang="en-US" sz="2000" dirty="0" smtClean="0"/>
              <a:t>and at same time purchased the DEIC share.</a:t>
            </a:r>
          </a:p>
          <a:p>
            <a:endParaRPr lang="en-US" sz="2000" dirty="0"/>
          </a:p>
          <a:p>
            <a:r>
              <a:rPr lang="en-US" sz="2000" dirty="0" smtClean="0"/>
              <a:t>	This locked in his profit with no risk.                          </a:t>
            </a:r>
            <a:r>
              <a:rPr lang="en-US" sz="2000" u="sng" dirty="0" smtClean="0"/>
              <a:t>Broker Account</a:t>
            </a:r>
            <a:r>
              <a:rPr lang="en-US" sz="2000" dirty="0" smtClean="0"/>
              <a:t>:                 In       Out       Profit</a:t>
            </a:r>
          </a:p>
          <a:p>
            <a:r>
              <a:rPr lang="en-US" sz="2000" dirty="0"/>
              <a:t>	</a:t>
            </a:r>
            <a:r>
              <a:rPr lang="en-US" sz="2000" dirty="0" smtClean="0"/>
              <a:t>						sale of </a:t>
            </a:r>
            <a:r>
              <a:rPr lang="en-US" sz="2000" dirty="0" err="1" smtClean="0"/>
              <a:t>ducatoons</a:t>
            </a:r>
            <a:r>
              <a:rPr lang="en-US" sz="2000" dirty="0" smtClean="0"/>
              <a:t>      110     </a:t>
            </a:r>
          </a:p>
          <a:p>
            <a:r>
              <a:rPr lang="en-US" sz="2000" dirty="0"/>
              <a:t>	</a:t>
            </a:r>
            <a:r>
              <a:rPr lang="en-US" sz="2000" dirty="0" smtClean="0"/>
              <a:t>						purchase of share                   100             10	</a:t>
            </a:r>
          </a:p>
          <a:p>
            <a:endParaRPr lang="en-US" sz="2000" dirty="0"/>
          </a:p>
          <a:p>
            <a:r>
              <a:rPr lang="en-US" sz="2000" dirty="0" smtClean="0"/>
              <a:t>On settlement day –</a:t>
            </a:r>
          </a:p>
          <a:p>
            <a:endParaRPr lang="en-US" sz="2000" dirty="0"/>
          </a:p>
          <a:p>
            <a:r>
              <a:rPr lang="en-US" sz="2000" dirty="0" smtClean="0"/>
              <a:t>	If DEIC share price higher, he could sell his share for the money to pay his </a:t>
            </a:r>
            <a:r>
              <a:rPr lang="en-US" sz="2000" dirty="0" err="1" smtClean="0"/>
              <a:t>Ducatoon</a:t>
            </a:r>
            <a:r>
              <a:rPr lang="en-US" sz="2000" dirty="0" smtClean="0"/>
              <a:t> customers,</a:t>
            </a:r>
          </a:p>
          <a:p>
            <a:r>
              <a:rPr lang="en-US" sz="2000" dirty="0"/>
              <a:t>	</a:t>
            </a:r>
            <a:r>
              <a:rPr lang="en-US" sz="2000" dirty="0" smtClean="0"/>
              <a:t>without incurring a loss.</a:t>
            </a:r>
          </a:p>
          <a:p>
            <a:endParaRPr lang="en-US" sz="2000" dirty="0" smtClean="0"/>
          </a:p>
          <a:p>
            <a:r>
              <a:rPr lang="en-US" sz="2000" dirty="0"/>
              <a:t>	</a:t>
            </a:r>
            <a:r>
              <a:rPr lang="en-US" sz="2000" dirty="0" smtClean="0"/>
              <a:t>If DEIC share price lower, he owed his </a:t>
            </a:r>
            <a:r>
              <a:rPr lang="en-US" sz="2000" dirty="0" err="1" smtClean="0"/>
              <a:t>Ducatoon</a:t>
            </a:r>
            <a:r>
              <a:rPr lang="en-US" sz="2000" dirty="0" smtClean="0"/>
              <a:t> customers less and made more profit. 	</a:t>
            </a:r>
            <a:endParaRPr lang="en-US" sz="2000" dirty="0"/>
          </a:p>
        </p:txBody>
      </p:sp>
    </p:spTree>
    <p:extLst>
      <p:ext uri="{BB962C8B-B14F-4D97-AF65-F5344CB8AC3E}">
        <p14:creationId xmlns:p14="http://schemas.microsoft.com/office/powerpoint/2010/main" val="2912476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8" y="2006116"/>
            <a:ext cx="11396421" cy="400110"/>
          </a:xfrm>
        </p:spPr>
        <p:txBody>
          <a:bodyPr>
            <a:normAutofit fontScale="92500" lnSpcReduction="20000"/>
          </a:bodyPr>
          <a:lstStyle/>
          <a:p>
            <a:pPr marL="0" indent="0" algn="ctr">
              <a:buNone/>
            </a:pPr>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5" name="TextBox 4"/>
          <p:cNvSpPr txBox="1"/>
          <p:nvPr/>
        </p:nvSpPr>
        <p:spPr>
          <a:xfrm>
            <a:off x="4374502" y="574141"/>
            <a:ext cx="3154198" cy="707886"/>
          </a:xfrm>
          <a:prstGeom prst="rect">
            <a:avLst/>
          </a:prstGeom>
          <a:solidFill>
            <a:schemeClr val="accent2">
              <a:lumMod val="20000"/>
              <a:lumOff val="80000"/>
            </a:schemeClr>
          </a:solidFill>
        </p:spPr>
        <p:txBody>
          <a:bodyPr wrap="none" rtlCol="0">
            <a:spAutoFit/>
          </a:bodyPr>
          <a:lstStyle/>
          <a:p>
            <a:pPr algn="ctr"/>
            <a:r>
              <a:rPr lang="en-US" sz="2000" dirty="0" smtClean="0"/>
              <a:t>DUCATOON TRADING</a:t>
            </a:r>
          </a:p>
          <a:p>
            <a:pPr algn="ctr"/>
            <a:r>
              <a:rPr lang="en-US" sz="2000" dirty="0" smtClean="0"/>
              <a:t>STRUCTURAL MARKET FLAW</a:t>
            </a:r>
            <a:endParaRPr lang="en-US" sz="2000" dirty="0"/>
          </a:p>
        </p:txBody>
      </p:sp>
      <p:sp>
        <p:nvSpPr>
          <p:cNvPr id="6" name="TextBox 5"/>
          <p:cNvSpPr txBox="1"/>
          <p:nvPr/>
        </p:nvSpPr>
        <p:spPr>
          <a:xfrm>
            <a:off x="397788" y="1494453"/>
            <a:ext cx="11225939" cy="4708981"/>
          </a:xfrm>
          <a:prstGeom prst="rect">
            <a:avLst/>
          </a:prstGeom>
          <a:noFill/>
        </p:spPr>
        <p:txBody>
          <a:bodyPr wrap="square" rtlCol="0">
            <a:spAutoFit/>
          </a:bodyPr>
          <a:lstStyle/>
          <a:p>
            <a:r>
              <a:rPr lang="en-US" sz="2000" dirty="0" smtClean="0"/>
              <a:t>There was no risk for the market maker – he was fleecing the public:</a:t>
            </a:r>
          </a:p>
          <a:p>
            <a:endParaRPr lang="en-US" sz="2000" dirty="0"/>
          </a:p>
          <a:p>
            <a:pPr algn="ctr"/>
            <a:r>
              <a:rPr lang="en-US" sz="2000" dirty="0" smtClean="0"/>
              <a:t>SCENARIO #2</a:t>
            </a:r>
          </a:p>
          <a:p>
            <a:endParaRPr lang="en-US" sz="2000" dirty="0"/>
          </a:p>
          <a:p>
            <a:r>
              <a:rPr lang="en-US" sz="2000" dirty="0" smtClean="0"/>
              <a:t>	He buys </a:t>
            </a:r>
            <a:r>
              <a:rPr lang="en-US" sz="2000" dirty="0" err="1" smtClean="0"/>
              <a:t>Ducatoons</a:t>
            </a:r>
            <a:r>
              <a:rPr lang="en-US" sz="2000" dirty="0" smtClean="0"/>
              <a:t> to speculators </a:t>
            </a:r>
            <a:r>
              <a:rPr lang="en-US" sz="2000" u="sng" dirty="0" smtClean="0"/>
              <a:t>at discount</a:t>
            </a:r>
            <a:r>
              <a:rPr lang="en-US" sz="2000" dirty="0" smtClean="0"/>
              <a:t> over the DEIC share price –</a:t>
            </a:r>
          </a:p>
          <a:p>
            <a:r>
              <a:rPr lang="en-US" sz="2000" dirty="0"/>
              <a:t>	</a:t>
            </a:r>
            <a:r>
              <a:rPr lang="en-US" sz="2000" dirty="0" smtClean="0"/>
              <a:t>and at same time sells short the DEIC share.</a:t>
            </a:r>
          </a:p>
          <a:p>
            <a:endParaRPr lang="en-US" sz="2000" dirty="0"/>
          </a:p>
          <a:p>
            <a:r>
              <a:rPr lang="en-US" sz="2000" dirty="0" smtClean="0"/>
              <a:t>	This locked in his profit with no risk.                          </a:t>
            </a:r>
            <a:r>
              <a:rPr lang="en-US" sz="2000" u="sng" dirty="0" smtClean="0"/>
              <a:t>Broker Account</a:t>
            </a:r>
            <a:r>
              <a:rPr lang="en-US" sz="2000" dirty="0" smtClean="0"/>
              <a:t>:                 In       Out       Profit</a:t>
            </a:r>
          </a:p>
          <a:p>
            <a:r>
              <a:rPr lang="en-US" sz="2000" dirty="0"/>
              <a:t>	</a:t>
            </a:r>
            <a:r>
              <a:rPr lang="en-US" sz="2000" dirty="0" smtClean="0"/>
              <a:t>						buy of </a:t>
            </a:r>
            <a:r>
              <a:rPr lang="en-US" sz="2000" dirty="0" err="1" smtClean="0"/>
              <a:t>ducatoons</a:t>
            </a:r>
            <a:r>
              <a:rPr lang="en-US" sz="2000" dirty="0" smtClean="0"/>
              <a:t>                       90     </a:t>
            </a:r>
          </a:p>
          <a:p>
            <a:r>
              <a:rPr lang="en-US" sz="2000" dirty="0"/>
              <a:t>	</a:t>
            </a:r>
            <a:r>
              <a:rPr lang="en-US" sz="2000" dirty="0" smtClean="0"/>
              <a:t>						sell share short           100                         10	</a:t>
            </a:r>
          </a:p>
          <a:p>
            <a:endParaRPr lang="en-US" sz="2000" dirty="0"/>
          </a:p>
          <a:p>
            <a:r>
              <a:rPr lang="en-US" sz="2000" dirty="0" smtClean="0"/>
              <a:t>On settlement day –</a:t>
            </a:r>
          </a:p>
          <a:p>
            <a:endParaRPr lang="en-US" sz="2000" dirty="0"/>
          </a:p>
          <a:p>
            <a:r>
              <a:rPr lang="en-US" sz="2000" dirty="0" smtClean="0"/>
              <a:t>	If DEIC share price higher or lower, he could settle his </a:t>
            </a:r>
            <a:r>
              <a:rPr lang="en-US" sz="2000" dirty="0" err="1" smtClean="0"/>
              <a:t>Ducatoons</a:t>
            </a:r>
            <a:r>
              <a:rPr lang="en-US" sz="2000" dirty="0" smtClean="0"/>
              <a:t> and buy share to cover short,</a:t>
            </a:r>
          </a:p>
          <a:p>
            <a:r>
              <a:rPr lang="en-US" sz="2000" dirty="0"/>
              <a:t>	</a:t>
            </a:r>
            <a:r>
              <a:rPr lang="en-US" sz="2000" dirty="0" smtClean="0"/>
              <a:t>without incurring a loss.</a:t>
            </a:r>
            <a:endParaRPr lang="en-US" sz="2000" dirty="0"/>
          </a:p>
        </p:txBody>
      </p:sp>
    </p:spTree>
    <p:extLst>
      <p:ext uri="{BB962C8B-B14F-4D97-AF65-F5344CB8AC3E}">
        <p14:creationId xmlns:p14="http://schemas.microsoft.com/office/powerpoint/2010/main" val="589948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 1</a:t>
            </a:r>
            <a:endParaRPr lang="en-US" dirty="0"/>
          </a:p>
        </p:txBody>
      </p:sp>
      <p:sp>
        <p:nvSpPr>
          <p:cNvPr id="3" name="Content Placeholder 2"/>
          <p:cNvSpPr>
            <a:spLocks noGrp="1"/>
          </p:cNvSpPr>
          <p:nvPr>
            <p:ph idx="1"/>
          </p:nvPr>
        </p:nvSpPr>
        <p:spPr>
          <a:xfrm>
            <a:off x="640595" y="1386183"/>
            <a:ext cx="11396421" cy="4239701"/>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dirty="0" smtClean="0"/>
              <a:t>Nature of Capitalism</a:t>
            </a:r>
          </a:p>
          <a:p>
            <a:pPr marL="514350" indent="-514350">
              <a:buFont typeface="+mj-lt"/>
              <a:buAutoNum type="arabicPeriod"/>
            </a:pPr>
            <a:endParaRPr lang="en-US" dirty="0" smtClean="0"/>
          </a:p>
        </p:txBody>
      </p:sp>
    </p:spTree>
    <p:extLst>
      <p:ext uri="{BB962C8B-B14F-4D97-AF65-F5344CB8AC3E}">
        <p14:creationId xmlns:p14="http://schemas.microsoft.com/office/powerpoint/2010/main" val="1202951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8" y="2006116"/>
            <a:ext cx="11396421" cy="400110"/>
          </a:xfrm>
        </p:spPr>
        <p:txBody>
          <a:bodyPr>
            <a:normAutofit fontScale="92500" lnSpcReduction="20000"/>
          </a:bodyPr>
          <a:lstStyle/>
          <a:p>
            <a:pPr marL="0" indent="0" algn="ctr">
              <a:buNone/>
            </a:pPr>
            <a:endParaRPr lang="en-US" dirty="0" smtClean="0"/>
          </a:p>
          <a:p>
            <a:pPr marL="0" indent="0" algn="ctr">
              <a:buNone/>
            </a:pPr>
            <a:endParaRPr lang="en-US" dirty="0"/>
          </a:p>
          <a:p>
            <a:pPr marL="0" indent="0" algn="ctr">
              <a:buNone/>
            </a:pPr>
            <a:endParaRPr lang="en-US" dirty="0" smtClean="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Manipulations on the Stock Exchange</a:t>
            </a:r>
          </a:p>
        </p:txBody>
      </p:sp>
      <p:sp>
        <p:nvSpPr>
          <p:cNvPr id="5" name="TextBox 4"/>
          <p:cNvSpPr txBox="1"/>
          <p:nvPr/>
        </p:nvSpPr>
        <p:spPr>
          <a:xfrm>
            <a:off x="4374502" y="574141"/>
            <a:ext cx="3154198" cy="707886"/>
          </a:xfrm>
          <a:prstGeom prst="rect">
            <a:avLst/>
          </a:prstGeom>
          <a:solidFill>
            <a:schemeClr val="accent2">
              <a:lumMod val="20000"/>
              <a:lumOff val="80000"/>
            </a:schemeClr>
          </a:solidFill>
        </p:spPr>
        <p:txBody>
          <a:bodyPr wrap="none" rtlCol="0">
            <a:spAutoFit/>
          </a:bodyPr>
          <a:lstStyle/>
          <a:p>
            <a:pPr algn="ctr"/>
            <a:r>
              <a:rPr lang="en-US" sz="2000" dirty="0" smtClean="0"/>
              <a:t>DUCATOON TRADING</a:t>
            </a:r>
          </a:p>
          <a:p>
            <a:pPr algn="ctr"/>
            <a:r>
              <a:rPr lang="en-US" sz="2000" dirty="0" smtClean="0"/>
              <a:t>STRUCTURAL MARKET FLAW</a:t>
            </a:r>
            <a:endParaRPr lang="en-US" sz="2000" dirty="0"/>
          </a:p>
        </p:txBody>
      </p:sp>
      <p:sp>
        <p:nvSpPr>
          <p:cNvPr id="6" name="TextBox 5"/>
          <p:cNvSpPr txBox="1"/>
          <p:nvPr/>
        </p:nvSpPr>
        <p:spPr>
          <a:xfrm>
            <a:off x="1363851" y="1744506"/>
            <a:ext cx="9701937" cy="1323439"/>
          </a:xfrm>
          <a:prstGeom prst="rect">
            <a:avLst/>
          </a:prstGeom>
          <a:noFill/>
        </p:spPr>
        <p:txBody>
          <a:bodyPr wrap="square" rtlCol="0">
            <a:spAutoFit/>
          </a:bodyPr>
          <a:lstStyle/>
          <a:p>
            <a:pPr algn="ctr"/>
            <a:r>
              <a:rPr lang="en-US" sz="2000" dirty="0" smtClean="0"/>
              <a:t>There was no risk for the market maker – he was fleecing the public.</a:t>
            </a:r>
          </a:p>
          <a:p>
            <a:pPr algn="ctr"/>
            <a:endParaRPr lang="en-US" sz="2000" dirty="0"/>
          </a:p>
          <a:p>
            <a:pPr algn="ctr"/>
            <a:r>
              <a:rPr lang="en-US" sz="2000" dirty="0" smtClean="0"/>
              <a:t>But since the </a:t>
            </a:r>
            <a:r>
              <a:rPr lang="en-US" sz="2000" dirty="0" err="1" smtClean="0"/>
              <a:t>Ducatoons</a:t>
            </a:r>
            <a:r>
              <a:rPr lang="en-US" sz="2000" dirty="0" smtClean="0"/>
              <a:t> settled for cash, these ‘index futures’ encouraged speculators to manipulate of the underlying share price.</a:t>
            </a:r>
            <a:endParaRPr lang="en-US" sz="2000" dirty="0"/>
          </a:p>
        </p:txBody>
      </p:sp>
      <p:pic>
        <p:nvPicPr>
          <p:cNvPr id="2050" name="Picture 2" descr="http://ts2.mm.bing.net/th?id=H.4852635724088117&amp;pid=15.1&amp;H=104&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669" y="3530424"/>
            <a:ext cx="5020859" cy="326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40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a:t>Timeline of Wars </a:t>
            </a:r>
            <a:r>
              <a:rPr lang="en-US" sz="3600" dirty="0" smtClean="0"/>
              <a:t>of Dutch</a:t>
            </a:r>
            <a:endParaRPr lang="en-US" sz="3600" dirty="0"/>
          </a:p>
          <a:p>
            <a:pPr algn="ctr"/>
            <a:endParaRPr lang="en-US" sz="3600" dirty="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PART 5</a:t>
            </a:r>
            <a:endParaRPr lang="en-US" sz="3600" dirty="0"/>
          </a:p>
        </p:txBody>
      </p:sp>
    </p:spTree>
    <p:extLst>
      <p:ext uri="{BB962C8B-B14F-4D97-AF65-F5344CB8AC3E}">
        <p14:creationId xmlns:p14="http://schemas.microsoft.com/office/powerpoint/2010/main" val="972728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662154" y="4194913"/>
            <a:ext cx="2871099" cy="800219"/>
          </a:xfrm>
          <a:prstGeom prst="rect">
            <a:avLst/>
          </a:prstGeom>
          <a:solidFill>
            <a:srgbClr val="33CCFF"/>
          </a:solidFill>
        </p:spPr>
        <p:txBody>
          <a:bodyPr wrap="square" rtlCol="0">
            <a:spAutoFit/>
          </a:bodyPr>
          <a:lstStyle/>
          <a:p>
            <a:pPr algn="ctr"/>
            <a:r>
              <a:rPr lang="en-US" dirty="0" smtClean="0"/>
              <a:t>12 Years’ Truce (1609-1621)</a:t>
            </a:r>
          </a:p>
          <a:p>
            <a:pPr algn="ctr"/>
            <a:r>
              <a:rPr lang="en-US" sz="1400" dirty="0" smtClean="0"/>
              <a:t>(ceasefire between Spain &amp; Dutch</a:t>
            </a:r>
          </a:p>
          <a:p>
            <a:pPr algn="ctr"/>
            <a:r>
              <a:rPr lang="en-US" sz="1400" dirty="0" smtClean="0"/>
              <a:t> – Dutch build navy)</a:t>
            </a:r>
            <a:endParaRPr lang="en-US" sz="1400" dirty="0"/>
          </a:p>
        </p:txBody>
      </p:sp>
      <p:sp>
        <p:nvSpPr>
          <p:cNvPr id="24" name="TextBox 23"/>
          <p:cNvSpPr txBox="1"/>
          <p:nvPr/>
        </p:nvSpPr>
        <p:spPr>
          <a:xfrm>
            <a:off x="7749154" y="5373623"/>
            <a:ext cx="3793640" cy="800219"/>
          </a:xfrm>
          <a:prstGeom prst="rect">
            <a:avLst/>
          </a:prstGeom>
          <a:solidFill>
            <a:srgbClr val="33CCFF"/>
          </a:solidFill>
        </p:spPr>
        <p:txBody>
          <a:bodyPr wrap="square" rtlCol="0">
            <a:spAutoFit/>
          </a:bodyPr>
          <a:lstStyle/>
          <a:p>
            <a:pPr algn="ctr"/>
            <a:r>
              <a:rPr lang="en-US" dirty="0" smtClean="0"/>
              <a:t>30 Years’ War (1618-1648)</a:t>
            </a:r>
          </a:p>
          <a:p>
            <a:pPr algn="ctr"/>
            <a:r>
              <a:rPr lang="en-US" sz="1400" dirty="0" smtClean="0"/>
              <a:t>(general European war, merged with </a:t>
            </a:r>
          </a:p>
          <a:p>
            <a:pPr algn="ctr"/>
            <a:r>
              <a:rPr lang="en-US" sz="1400" dirty="0" smtClean="0"/>
              <a:t>final stage of Dutch Revolt (1621-1648)</a:t>
            </a:r>
            <a:endParaRPr lang="en-US" sz="1400" dirty="0"/>
          </a:p>
        </p:txBody>
      </p:sp>
      <p:sp>
        <p:nvSpPr>
          <p:cNvPr id="3" name="Content Placeholder 2"/>
          <p:cNvSpPr>
            <a:spLocks noGrp="1"/>
          </p:cNvSpPr>
          <p:nvPr>
            <p:ph idx="1"/>
          </p:nvPr>
        </p:nvSpPr>
        <p:spPr>
          <a:xfrm>
            <a:off x="5479802" y="4788127"/>
            <a:ext cx="3411876" cy="371960"/>
          </a:xfrm>
        </p:spPr>
        <p:txBody>
          <a:bodyPr>
            <a:normAutofit fontScale="77500" lnSpcReduction="20000"/>
          </a:bodyPr>
          <a:lstStyle/>
          <a:p>
            <a:pPr marL="0" indent="0">
              <a:buNone/>
            </a:pPr>
            <a:r>
              <a:rPr lang="en-US" sz="2100" dirty="0" smtClean="0"/>
              <a:t>|</a:t>
            </a:r>
            <a:r>
              <a:rPr lang="en-US" dirty="0" smtClean="0"/>
              <a:t>____________________</a:t>
            </a:r>
            <a:r>
              <a:rPr lang="en-US" sz="2400" dirty="0" smtClean="0"/>
              <a:t>|</a:t>
            </a:r>
            <a:endParaRPr lang="en-US" sz="2400" dirty="0"/>
          </a:p>
          <a:p>
            <a:pPr marL="0" indent="0" algn="ctr">
              <a:buNone/>
            </a:pPr>
            <a:endParaRPr lang="en-US" dirty="0" smtClean="0"/>
          </a:p>
          <a:p>
            <a:pPr algn="ctr"/>
            <a:endParaRPr lang="en-US" sz="3600" dirty="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Timeline of Wars of Dutch</a:t>
            </a:r>
          </a:p>
        </p:txBody>
      </p:sp>
      <p:sp>
        <p:nvSpPr>
          <p:cNvPr id="2" name="TextBox 1"/>
          <p:cNvSpPr txBox="1"/>
          <p:nvPr/>
        </p:nvSpPr>
        <p:spPr>
          <a:xfrm>
            <a:off x="146293" y="1712988"/>
            <a:ext cx="11899411" cy="369332"/>
          </a:xfrm>
          <a:prstGeom prst="rect">
            <a:avLst/>
          </a:prstGeom>
          <a:noFill/>
        </p:spPr>
        <p:txBody>
          <a:bodyPr wrap="none" rtlCol="0">
            <a:spAutoFit/>
          </a:bodyPr>
          <a:lstStyle/>
          <a:p>
            <a:r>
              <a:rPr lang="en-US" dirty="0" smtClean="0"/>
              <a:t>|_______________|____|_________|_______|__________________________________________________________|</a:t>
            </a:r>
            <a:endParaRPr lang="en-US" dirty="0"/>
          </a:p>
        </p:txBody>
      </p:sp>
      <p:sp>
        <p:nvSpPr>
          <p:cNvPr id="5" name="TextBox 4"/>
          <p:cNvSpPr txBox="1"/>
          <p:nvPr/>
        </p:nvSpPr>
        <p:spPr>
          <a:xfrm>
            <a:off x="3828081" y="740923"/>
            <a:ext cx="4050596" cy="707886"/>
          </a:xfrm>
          <a:prstGeom prst="rect">
            <a:avLst/>
          </a:prstGeom>
          <a:solidFill>
            <a:srgbClr val="33CCFF"/>
          </a:solidFill>
        </p:spPr>
        <p:txBody>
          <a:bodyPr wrap="none" rtlCol="0">
            <a:spAutoFit/>
          </a:bodyPr>
          <a:lstStyle/>
          <a:p>
            <a:r>
              <a:rPr lang="en-US" sz="2000" dirty="0" smtClean="0"/>
              <a:t>80 YEARS’ WAR    or    DUTCH REVOLT</a:t>
            </a:r>
          </a:p>
          <a:p>
            <a:pPr algn="ctr"/>
            <a:r>
              <a:rPr lang="en-US" sz="2000" dirty="0" smtClean="0"/>
              <a:t>(1568 – 1648)</a:t>
            </a:r>
            <a:endParaRPr lang="en-US" sz="2000" dirty="0"/>
          </a:p>
        </p:txBody>
      </p:sp>
      <p:sp>
        <p:nvSpPr>
          <p:cNvPr id="6" name="TextBox 5"/>
          <p:cNvSpPr txBox="1"/>
          <p:nvPr/>
        </p:nvSpPr>
        <p:spPr>
          <a:xfrm>
            <a:off x="0" y="2082320"/>
            <a:ext cx="652743" cy="369332"/>
          </a:xfrm>
          <a:prstGeom prst="rect">
            <a:avLst/>
          </a:prstGeom>
          <a:noFill/>
        </p:spPr>
        <p:txBody>
          <a:bodyPr wrap="none" rtlCol="0">
            <a:spAutoFit/>
          </a:bodyPr>
          <a:lstStyle/>
          <a:p>
            <a:r>
              <a:rPr lang="en-US" dirty="0" smtClean="0"/>
              <a:t>1568</a:t>
            </a:r>
            <a:endParaRPr lang="en-US" dirty="0"/>
          </a:p>
        </p:txBody>
      </p:sp>
      <p:sp>
        <p:nvSpPr>
          <p:cNvPr id="7" name="TextBox 6"/>
          <p:cNvSpPr txBox="1"/>
          <p:nvPr/>
        </p:nvSpPr>
        <p:spPr>
          <a:xfrm>
            <a:off x="11050291" y="2014780"/>
            <a:ext cx="652743" cy="369332"/>
          </a:xfrm>
          <a:prstGeom prst="rect">
            <a:avLst/>
          </a:prstGeom>
          <a:noFill/>
        </p:spPr>
        <p:txBody>
          <a:bodyPr wrap="none" rtlCol="0">
            <a:spAutoFit/>
          </a:bodyPr>
          <a:lstStyle/>
          <a:p>
            <a:r>
              <a:rPr lang="en-US" dirty="0" smtClean="0"/>
              <a:t>1648</a:t>
            </a:r>
            <a:endParaRPr lang="en-US" dirty="0"/>
          </a:p>
        </p:txBody>
      </p:sp>
      <p:sp>
        <p:nvSpPr>
          <p:cNvPr id="8" name="TextBox 7"/>
          <p:cNvSpPr txBox="1"/>
          <p:nvPr/>
        </p:nvSpPr>
        <p:spPr>
          <a:xfrm>
            <a:off x="2275667" y="2055557"/>
            <a:ext cx="652743" cy="369332"/>
          </a:xfrm>
          <a:prstGeom prst="rect">
            <a:avLst/>
          </a:prstGeom>
          <a:noFill/>
        </p:spPr>
        <p:txBody>
          <a:bodyPr wrap="none" rtlCol="0">
            <a:spAutoFit/>
          </a:bodyPr>
          <a:lstStyle/>
          <a:p>
            <a:r>
              <a:rPr lang="en-US" dirty="0" smtClean="0"/>
              <a:t>1581</a:t>
            </a:r>
            <a:endParaRPr lang="en-US" dirty="0"/>
          </a:p>
        </p:txBody>
      </p:sp>
      <p:sp>
        <p:nvSpPr>
          <p:cNvPr id="9" name="TextBox 8"/>
          <p:cNvSpPr txBox="1"/>
          <p:nvPr/>
        </p:nvSpPr>
        <p:spPr>
          <a:xfrm>
            <a:off x="3501709" y="2048550"/>
            <a:ext cx="652743" cy="369332"/>
          </a:xfrm>
          <a:prstGeom prst="rect">
            <a:avLst/>
          </a:prstGeom>
          <a:noFill/>
        </p:spPr>
        <p:txBody>
          <a:bodyPr wrap="none" rtlCol="0">
            <a:spAutoFit/>
          </a:bodyPr>
          <a:lstStyle/>
          <a:p>
            <a:r>
              <a:rPr lang="en-US" dirty="0" smtClean="0"/>
              <a:t>1583</a:t>
            </a:r>
            <a:endParaRPr lang="en-US" dirty="0"/>
          </a:p>
        </p:txBody>
      </p:sp>
      <p:sp>
        <p:nvSpPr>
          <p:cNvPr id="10" name="TextBox 9"/>
          <p:cNvSpPr txBox="1"/>
          <p:nvPr/>
        </p:nvSpPr>
        <p:spPr>
          <a:xfrm>
            <a:off x="4313865" y="2048550"/>
            <a:ext cx="652743" cy="369332"/>
          </a:xfrm>
          <a:prstGeom prst="rect">
            <a:avLst/>
          </a:prstGeom>
          <a:noFill/>
        </p:spPr>
        <p:txBody>
          <a:bodyPr wrap="none" rtlCol="0">
            <a:spAutoFit/>
          </a:bodyPr>
          <a:lstStyle/>
          <a:p>
            <a:r>
              <a:rPr lang="en-US" dirty="0" smtClean="0"/>
              <a:t>1585</a:t>
            </a:r>
            <a:endParaRPr lang="en-US" dirty="0"/>
          </a:p>
        </p:txBody>
      </p:sp>
      <p:sp>
        <p:nvSpPr>
          <p:cNvPr id="11" name="TextBox 10"/>
          <p:cNvSpPr txBox="1"/>
          <p:nvPr/>
        </p:nvSpPr>
        <p:spPr>
          <a:xfrm>
            <a:off x="5415559" y="5028704"/>
            <a:ext cx="652743" cy="369332"/>
          </a:xfrm>
          <a:prstGeom prst="rect">
            <a:avLst/>
          </a:prstGeom>
          <a:noFill/>
        </p:spPr>
        <p:txBody>
          <a:bodyPr wrap="none" rtlCol="0">
            <a:spAutoFit/>
          </a:bodyPr>
          <a:lstStyle/>
          <a:p>
            <a:r>
              <a:rPr lang="en-US" dirty="0" smtClean="0"/>
              <a:t>1609</a:t>
            </a:r>
            <a:endParaRPr lang="en-US" dirty="0"/>
          </a:p>
        </p:txBody>
      </p:sp>
      <p:sp>
        <p:nvSpPr>
          <p:cNvPr id="12" name="TextBox 11"/>
          <p:cNvSpPr txBox="1"/>
          <p:nvPr/>
        </p:nvSpPr>
        <p:spPr>
          <a:xfrm>
            <a:off x="8238935" y="5028704"/>
            <a:ext cx="652743" cy="369332"/>
          </a:xfrm>
          <a:prstGeom prst="rect">
            <a:avLst/>
          </a:prstGeom>
          <a:noFill/>
        </p:spPr>
        <p:txBody>
          <a:bodyPr wrap="none" rtlCol="0">
            <a:spAutoFit/>
          </a:bodyPr>
          <a:lstStyle/>
          <a:p>
            <a:r>
              <a:rPr lang="en-US" dirty="0" smtClean="0"/>
              <a:t>1621</a:t>
            </a:r>
            <a:endParaRPr lang="en-US" dirty="0"/>
          </a:p>
        </p:txBody>
      </p:sp>
      <p:sp>
        <p:nvSpPr>
          <p:cNvPr id="13" name="TextBox 12"/>
          <p:cNvSpPr txBox="1"/>
          <p:nvPr/>
        </p:nvSpPr>
        <p:spPr>
          <a:xfrm>
            <a:off x="724648" y="2476856"/>
            <a:ext cx="2196820" cy="923330"/>
          </a:xfrm>
          <a:prstGeom prst="rect">
            <a:avLst/>
          </a:prstGeom>
          <a:noFill/>
        </p:spPr>
        <p:txBody>
          <a:bodyPr wrap="none" rtlCol="0">
            <a:spAutoFit/>
          </a:bodyPr>
          <a:lstStyle/>
          <a:p>
            <a:pPr algn="r"/>
            <a:r>
              <a:rPr lang="en-US" dirty="0" smtClean="0"/>
              <a:t>1581</a:t>
            </a:r>
          </a:p>
          <a:p>
            <a:pPr algn="r"/>
            <a:r>
              <a:rPr lang="en-US" dirty="0" smtClean="0"/>
              <a:t>De facto</a:t>
            </a:r>
          </a:p>
          <a:p>
            <a:pPr algn="r"/>
            <a:r>
              <a:rPr lang="en-US" dirty="0" smtClean="0"/>
              <a:t>Dutch Independence</a:t>
            </a:r>
            <a:endParaRPr lang="en-US" dirty="0"/>
          </a:p>
        </p:txBody>
      </p:sp>
      <p:sp>
        <p:nvSpPr>
          <p:cNvPr id="15" name="TextBox 14"/>
          <p:cNvSpPr txBox="1"/>
          <p:nvPr/>
        </p:nvSpPr>
        <p:spPr>
          <a:xfrm>
            <a:off x="3501709" y="3097983"/>
            <a:ext cx="4376968" cy="1200329"/>
          </a:xfrm>
          <a:prstGeom prst="rect">
            <a:avLst/>
          </a:prstGeom>
          <a:noFill/>
        </p:spPr>
        <p:txBody>
          <a:bodyPr wrap="square" rtlCol="0">
            <a:spAutoFit/>
          </a:bodyPr>
          <a:lstStyle/>
          <a:p>
            <a:r>
              <a:rPr lang="en-US" dirty="0" smtClean="0"/>
              <a:t>1583</a:t>
            </a:r>
          </a:p>
          <a:p>
            <a:r>
              <a:rPr lang="en-US" dirty="0" smtClean="0"/>
              <a:t>States-General decides to rule as republican body, after no Protestant ruler will assume head of state</a:t>
            </a:r>
            <a:endParaRPr lang="en-US" dirty="0"/>
          </a:p>
        </p:txBody>
      </p:sp>
      <p:sp>
        <p:nvSpPr>
          <p:cNvPr id="16" name="TextBox 15"/>
          <p:cNvSpPr txBox="1"/>
          <p:nvPr/>
        </p:nvSpPr>
        <p:spPr>
          <a:xfrm>
            <a:off x="4313865" y="2417882"/>
            <a:ext cx="1608967" cy="646331"/>
          </a:xfrm>
          <a:prstGeom prst="rect">
            <a:avLst/>
          </a:prstGeom>
          <a:noFill/>
        </p:spPr>
        <p:txBody>
          <a:bodyPr wrap="none" rtlCol="0">
            <a:spAutoFit/>
          </a:bodyPr>
          <a:lstStyle/>
          <a:p>
            <a:r>
              <a:rPr lang="en-US" dirty="0" smtClean="0"/>
              <a:t>1585</a:t>
            </a:r>
          </a:p>
          <a:p>
            <a:r>
              <a:rPr lang="en-US" dirty="0" smtClean="0"/>
              <a:t>Fall of Antwerp</a:t>
            </a:r>
            <a:endParaRPr lang="en-US" dirty="0"/>
          </a:p>
        </p:txBody>
      </p:sp>
      <p:sp>
        <p:nvSpPr>
          <p:cNvPr id="18" name="Right Arrow 17"/>
          <p:cNvSpPr/>
          <p:nvPr/>
        </p:nvSpPr>
        <p:spPr>
          <a:xfrm rot="5400000">
            <a:off x="2478160" y="2378547"/>
            <a:ext cx="209871" cy="119379"/>
          </a:xfrm>
          <a:prstGeom prst="right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a:off x="3473138" y="2672532"/>
            <a:ext cx="706778" cy="144128"/>
          </a:xfrm>
          <a:prstGeom prst="right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4578661" y="2330875"/>
            <a:ext cx="144733" cy="147234"/>
          </a:xfrm>
          <a:prstGeom prst="right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481114" y="6119404"/>
            <a:ext cx="4426212" cy="369332"/>
          </a:xfrm>
          <a:prstGeom prst="rect">
            <a:avLst/>
          </a:prstGeom>
          <a:noFill/>
        </p:spPr>
        <p:txBody>
          <a:bodyPr wrap="none" rtlCol="0">
            <a:spAutoFit/>
          </a:bodyPr>
          <a:lstStyle/>
          <a:p>
            <a:r>
              <a:rPr lang="en-US" dirty="0" smtClean="0"/>
              <a:t>|________|__________________________|</a:t>
            </a:r>
            <a:endParaRPr lang="en-US" dirty="0"/>
          </a:p>
        </p:txBody>
      </p:sp>
      <p:sp>
        <p:nvSpPr>
          <p:cNvPr id="22" name="TextBox 21"/>
          <p:cNvSpPr txBox="1"/>
          <p:nvPr/>
        </p:nvSpPr>
        <p:spPr>
          <a:xfrm>
            <a:off x="7374997" y="6488736"/>
            <a:ext cx="652743" cy="369332"/>
          </a:xfrm>
          <a:prstGeom prst="rect">
            <a:avLst/>
          </a:prstGeom>
          <a:noFill/>
        </p:spPr>
        <p:txBody>
          <a:bodyPr wrap="none" rtlCol="0">
            <a:spAutoFit/>
          </a:bodyPr>
          <a:lstStyle/>
          <a:p>
            <a:r>
              <a:rPr lang="en-US" dirty="0" smtClean="0"/>
              <a:t>1618</a:t>
            </a:r>
            <a:endParaRPr lang="en-US" dirty="0"/>
          </a:p>
        </p:txBody>
      </p:sp>
      <p:sp>
        <p:nvSpPr>
          <p:cNvPr id="23" name="TextBox 22"/>
          <p:cNvSpPr txBox="1"/>
          <p:nvPr/>
        </p:nvSpPr>
        <p:spPr>
          <a:xfrm>
            <a:off x="11274138" y="6488736"/>
            <a:ext cx="652743" cy="369332"/>
          </a:xfrm>
          <a:prstGeom prst="rect">
            <a:avLst/>
          </a:prstGeom>
          <a:noFill/>
        </p:spPr>
        <p:txBody>
          <a:bodyPr wrap="none" rtlCol="0">
            <a:spAutoFit/>
          </a:bodyPr>
          <a:lstStyle/>
          <a:p>
            <a:r>
              <a:rPr lang="en-US" dirty="0" smtClean="0"/>
              <a:t>1648</a:t>
            </a:r>
            <a:endParaRPr lang="en-US" dirty="0"/>
          </a:p>
        </p:txBody>
      </p:sp>
      <p:sp>
        <p:nvSpPr>
          <p:cNvPr id="25" name="TextBox 24"/>
          <p:cNvSpPr txBox="1"/>
          <p:nvPr/>
        </p:nvSpPr>
        <p:spPr>
          <a:xfrm>
            <a:off x="8207937" y="6488736"/>
            <a:ext cx="652743" cy="369332"/>
          </a:xfrm>
          <a:prstGeom prst="rect">
            <a:avLst/>
          </a:prstGeom>
          <a:noFill/>
        </p:spPr>
        <p:txBody>
          <a:bodyPr wrap="none" rtlCol="0">
            <a:spAutoFit/>
          </a:bodyPr>
          <a:lstStyle/>
          <a:p>
            <a:r>
              <a:rPr lang="en-US" dirty="0" smtClean="0"/>
              <a:t>1621</a:t>
            </a:r>
            <a:endParaRPr lang="en-US" dirty="0"/>
          </a:p>
        </p:txBody>
      </p:sp>
      <p:sp>
        <p:nvSpPr>
          <p:cNvPr id="26" name="TextBox 25"/>
          <p:cNvSpPr txBox="1"/>
          <p:nvPr/>
        </p:nvSpPr>
        <p:spPr>
          <a:xfrm>
            <a:off x="9559114" y="2291779"/>
            <a:ext cx="2143920" cy="923330"/>
          </a:xfrm>
          <a:prstGeom prst="rect">
            <a:avLst/>
          </a:prstGeom>
          <a:noFill/>
        </p:spPr>
        <p:txBody>
          <a:bodyPr wrap="none" rtlCol="0">
            <a:spAutoFit/>
          </a:bodyPr>
          <a:lstStyle/>
          <a:p>
            <a:pPr algn="r"/>
            <a:r>
              <a:rPr lang="en-US" dirty="0" smtClean="0"/>
              <a:t>Peace of Munster</a:t>
            </a:r>
          </a:p>
          <a:p>
            <a:pPr algn="r"/>
            <a:r>
              <a:rPr lang="en-US" dirty="0" smtClean="0"/>
              <a:t>De jure</a:t>
            </a:r>
          </a:p>
          <a:p>
            <a:pPr algn="r"/>
            <a:r>
              <a:rPr lang="en-US" dirty="0" smtClean="0"/>
              <a:t>Dutch Independence</a:t>
            </a:r>
            <a:endParaRPr lang="en-US" dirty="0"/>
          </a:p>
        </p:txBody>
      </p:sp>
      <p:sp>
        <p:nvSpPr>
          <p:cNvPr id="27" name="TextBox 26"/>
          <p:cNvSpPr txBox="1"/>
          <p:nvPr/>
        </p:nvSpPr>
        <p:spPr>
          <a:xfrm>
            <a:off x="1744797" y="1404101"/>
            <a:ext cx="652743" cy="369332"/>
          </a:xfrm>
          <a:prstGeom prst="rect">
            <a:avLst/>
          </a:prstGeom>
          <a:noFill/>
        </p:spPr>
        <p:txBody>
          <a:bodyPr wrap="none" rtlCol="0">
            <a:spAutoFit/>
          </a:bodyPr>
          <a:lstStyle/>
          <a:p>
            <a:r>
              <a:rPr lang="en-US" dirty="0" smtClean="0"/>
              <a:t>1579</a:t>
            </a:r>
            <a:endParaRPr lang="en-US" dirty="0"/>
          </a:p>
        </p:txBody>
      </p:sp>
      <p:sp>
        <p:nvSpPr>
          <p:cNvPr id="28" name="TextBox 27"/>
          <p:cNvSpPr txBox="1"/>
          <p:nvPr/>
        </p:nvSpPr>
        <p:spPr>
          <a:xfrm>
            <a:off x="724648" y="523098"/>
            <a:ext cx="2816861" cy="646331"/>
          </a:xfrm>
          <a:prstGeom prst="rect">
            <a:avLst/>
          </a:prstGeom>
          <a:noFill/>
        </p:spPr>
        <p:txBody>
          <a:bodyPr wrap="none" rtlCol="0">
            <a:spAutoFit/>
          </a:bodyPr>
          <a:lstStyle/>
          <a:p>
            <a:r>
              <a:rPr lang="en-US" dirty="0" smtClean="0"/>
              <a:t>1579 Union of Utrecht –</a:t>
            </a:r>
          </a:p>
          <a:p>
            <a:r>
              <a:rPr lang="en-US" dirty="0" smtClean="0"/>
              <a:t>union of northern provinces</a:t>
            </a:r>
            <a:endParaRPr lang="en-US" dirty="0"/>
          </a:p>
        </p:txBody>
      </p:sp>
      <p:sp>
        <p:nvSpPr>
          <p:cNvPr id="29" name="Right Arrow 28"/>
          <p:cNvSpPr/>
          <p:nvPr/>
        </p:nvSpPr>
        <p:spPr>
          <a:xfrm rot="16200000">
            <a:off x="1507608" y="1273415"/>
            <a:ext cx="398086" cy="232815"/>
          </a:xfrm>
          <a:prstGeom prst="right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284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algn="ctr"/>
            <a:endParaRPr lang="en-US" sz="3600" dirty="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Timeline of Wars of Dutch</a:t>
            </a:r>
          </a:p>
        </p:txBody>
      </p:sp>
      <p:pic>
        <p:nvPicPr>
          <p:cNvPr id="5122" name="Picture 2" descr="http://upload.wikimedia.org/wikipedia/commons/4/4f/Spanish_Empire_around_15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95" y="1191163"/>
            <a:ext cx="5953125"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7846" y="2412592"/>
            <a:ext cx="4093941" cy="923330"/>
          </a:xfrm>
          <a:prstGeom prst="rect">
            <a:avLst/>
          </a:prstGeom>
          <a:noFill/>
        </p:spPr>
        <p:txBody>
          <a:bodyPr wrap="none" rtlCol="0">
            <a:spAutoFit/>
          </a:bodyPr>
          <a:lstStyle/>
          <a:p>
            <a:r>
              <a:rPr lang="en-US" dirty="0"/>
              <a:t>European territories under the rule of </a:t>
            </a:r>
            <a:r>
              <a:rPr lang="en-US" dirty="0" smtClean="0"/>
              <a:t>the</a:t>
            </a:r>
          </a:p>
          <a:p>
            <a:r>
              <a:rPr lang="en-US" dirty="0" smtClean="0"/>
              <a:t>Spanish </a:t>
            </a:r>
            <a:r>
              <a:rPr lang="en-US" dirty="0"/>
              <a:t>king around </a:t>
            </a:r>
            <a:r>
              <a:rPr lang="en-US" dirty="0" smtClean="0"/>
              <a:t>1580</a:t>
            </a:r>
          </a:p>
          <a:p>
            <a:r>
              <a:rPr lang="en-US" dirty="0" smtClean="0"/>
              <a:t>(</a:t>
            </a:r>
            <a:r>
              <a:rPr lang="en-US" dirty="0"/>
              <a:t>the Netherlands in light green)</a:t>
            </a:r>
          </a:p>
        </p:txBody>
      </p:sp>
    </p:spTree>
    <p:extLst>
      <p:ext uri="{BB962C8B-B14F-4D97-AF65-F5344CB8AC3E}">
        <p14:creationId xmlns:p14="http://schemas.microsoft.com/office/powerpoint/2010/main" val="3582860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algn="ctr"/>
            <a:endParaRPr lang="en-US" sz="3600" dirty="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Timeline of Wars of Dutch</a:t>
            </a:r>
          </a:p>
        </p:txBody>
      </p:sp>
      <p:pic>
        <p:nvPicPr>
          <p:cNvPr id="6146" name="Picture 2" descr="http://images-mediawiki-sites.thefullwiki.org/10/2/6/0/686291011798108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803" y="795789"/>
            <a:ext cx="5129939" cy="5889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1214" y="929225"/>
            <a:ext cx="3232744" cy="646331"/>
          </a:xfrm>
          <a:prstGeom prst="rect">
            <a:avLst/>
          </a:prstGeom>
          <a:noFill/>
        </p:spPr>
        <p:txBody>
          <a:bodyPr wrap="none" rtlCol="0">
            <a:spAutoFit/>
          </a:bodyPr>
          <a:lstStyle/>
          <a:p>
            <a:r>
              <a:rPr lang="en-US" dirty="0" smtClean="0"/>
              <a:t>Northern Provinces unite 1579 </a:t>
            </a:r>
          </a:p>
          <a:p>
            <a:r>
              <a:rPr lang="en-US" dirty="0" smtClean="0"/>
              <a:t>(bright blue)</a:t>
            </a:r>
            <a:endParaRPr lang="en-US" dirty="0"/>
          </a:p>
        </p:txBody>
      </p:sp>
      <p:pic>
        <p:nvPicPr>
          <p:cNvPr id="6" name="Picture 2" descr="http://upload.wikimedia.org/wikipedia/commons/thumb/f/f2/1590s.png/200px-1590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814" y="3521268"/>
            <a:ext cx="1905000" cy="20193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24814" y="5761631"/>
            <a:ext cx="2498569" cy="923330"/>
          </a:xfrm>
          <a:prstGeom prst="rect">
            <a:avLst/>
          </a:prstGeom>
          <a:noFill/>
        </p:spPr>
        <p:txBody>
          <a:bodyPr wrap="none" rtlCol="0">
            <a:spAutoFit/>
          </a:bodyPr>
          <a:lstStyle/>
          <a:p>
            <a:r>
              <a:rPr lang="en-US" dirty="0"/>
              <a:t>Territory of </a:t>
            </a:r>
            <a:r>
              <a:rPr lang="en-US" dirty="0" smtClean="0"/>
              <a:t>the</a:t>
            </a:r>
          </a:p>
          <a:p>
            <a:r>
              <a:rPr lang="en-US" dirty="0" smtClean="0"/>
              <a:t>United </a:t>
            </a:r>
            <a:r>
              <a:rPr lang="en-US" dirty="0"/>
              <a:t>Provinces c. </a:t>
            </a:r>
            <a:r>
              <a:rPr lang="en-US" dirty="0" smtClean="0"/>
              <a:t>1590</a:t>
            </a:r>
          </a:p>
          <a:p>
            <a:r>
              <a:rPr lang="en-US" dirty="0" smtClean="0"/>
              <a:t>(orange)</a:t>
            </a:r>
            <a:endParaRPr lang="en-US" dirty="0"/>
          </a:p>
        </p:txBody>
      </p:sp>
    </p:spTree>
    <p:extLst>
      <p:ext uri="{BB962C8B-B14F-4D97-AF65-F5344CB8AC3E}">
        <p14:creationId xmlns:p14="http://schemas.microsoft.com/office/powerpoint/2010/main" val="500228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algn="ctr"/>
            <a:endParaRPr lang="en-US" sz="3600" dirty="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Timeline of Wars of Dutch</a:t>
            </a:r>
          </a:p>
        </p:txBody>
      </p:sp>
      <p:pic>
        <p:nvPicPr>
          <p:cNvPr id="4100" name="Picture 4" descr="http://static.newworldencyclopedia.org/thumb/1/1c/Helst%2C_Peace_of_M%C3%BCnster.jpg/400px-Helst%2C_Peace_of_M%C3%BCn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280" y="1888397"/>
            <a:ext cx="7538470" cy="32415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7702" y="5842861"/>
            <a:ext cx="5801525" cy="369332"/>
          </a:xfrm>
          <a:prstGeom prst="rect">
            <a:avLst/>
          </a:prstGeom>
          <a:noFill/>
        </p:spPr>
        <p:txBody>
          <a:bodyPr wrap="none" rtlCol="0">
            <a:spAutoFit/>
          </a:bodyPr>
          <a:lstStyle/>
          <a:p>
            <a:r>
              <a:rPr lang="en-US" dirty="0"/>
              <a:t>Amsterdam citizens celebrating the Peace of </a:t>
            </a:r>
            <a:r>
              <a:rPr lang="en-US" dirty="0" err="1"/>
              <a:t>Münster</a:t>
            </a:r>
            <a:r>
              <a:rPr lang="en-US" dirty="0"/>
              <a:t>, 1648 </a:t>
            </a:r>
          </a:p>
        </p:txBody>
      </p:sp>
    </p:spTree>
    <p:extLst>
      <p:ext uri="{BB962C8B-B14F-4D97-AF65-F5344CB8AC3E}">
        <p14:creationId xmlns:p14="http://schemas.microsoft.com/office/powerpoint/2010/main" val="4276211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980187" y="4051412"/>
            <a:ext cx="1938479" cy="923330"/>
          </a:xfrm>
          <a:prstGeom prst="rect">
            <a:avLst/>
          </a:prstGeom>
          <a:solidFill>
            <a:srgbClr val="FFC000"/>
          </a:solidFill>
        </p:spPr>
        <p:txBody>
          <a:bodyPr wrap="none" rtlCol="0">
            <a:spAutoFit/>
          </a:bodyPr>
          <a:lstStyle/>
          <a:p>
            <a:pPr algn="ctr"/>
            <a:r>
              <a:rPr lang="en-US" dirty="0" smtClean="0"/>
              <a:t>Franco-Dutch  War</a:t>
            </a:r>
          </a:p>
          <a:p>
            <a:pPr algn="ctr"/>
            <a:r>
              <a:rPr lang="en-US" dirty="0" smtClean="0"/>
              <a:t> (or Dutch War)</a:t>
            </a:r>
          </a:p>
          <a:p>
            <a:pPr algn="ctr"/>
            <a:r>
              <a:rPr lang="en-US" dirty="0" smtClean="0"/>
              <a:t>(1672-1678)</a:t>
            </a:r>
            <a:endParaRPr lang="en-US" dirty="0"/>
          </a:p>
        </p:txBody>
      </p:sp>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Timeline of Wars of Dutch</a:t>
            </a:r>
          </a:p>
        </p:txBody>
      </p:sp>
      <p:sp>
        <p:nvSpPr>
          <p:cNvPr id="5" name="TextBox 4"/>
          <p:cNvSpPr txBox="1"/>
          <p:nvPr/>
        </p:nvSpPr>
        <p:spPr>
          <a:xfrm>
            <a:off x="0" y="1321459"/>
            <a:ext cx="12130244" cy="369332"/>
          </a:xfrm>
          <a:prstGeom prst="rect">
            <a:avLst/>
          </a:prstGeom>
          <a:noFill/>
        </p:spPr>
        <p:txBody>
          <a:bodyPr wrap="none" rtlCol="0">
            <a:spAutoFit/>
          </a:bodyPr>
          <a:lstStyle/>
          <a:p>
            <a:r>
              <a:rPr lang="en-US" dirty="0" smtClean="0"/>
              <a:t>|_____|________|______|____________|_______|_____________________|___________|_________________|_______|</a:t>
            </a:r>
            <a:endParaRPr lang="en-US" dirty="0"/>
          </a:p>
        </p:txBody>
      </p:sp>
      <p:sp>
        <p:nvSpPr>
          <p:cNvPr id="7" name="TextBox 6"/>
          <p:cNvSpPr txBox="1"/>
          <p:nvPr/>
        </p:nvSpPr>
        <p:spPr>
          <a:xfrm>
            <a:off x="2340244" y="678089"/>
            <a:ext cx="7315200" cy="707886"/>
          </a:xfrm>
          <a:prstGeom prst="rect">
            <a:avLst/>
          </a:prstGeom>
          <a:solidFill>
            <a:srgbClr val="FFC000"/>
          </a:solidFill>
        </p:spPr>
        <p:txBody>
          <a:bodyPr wrap="square" rtlCol="0">
            <a:spAutoFit/>
          </a:bodyPr>
          <a:lstStyle/>
          <a:p>
            <a:pPr algn="ctr"/>
            <a:r>
              <a:rPr lang="en-US" sz="2000" dirty="0" smtClean="0"/>
              <a:t>ANGLO-DUTCH WARS -- Navigation Wars</a:t>
            </a:r>
          </a:p>
          <a:p>
            <a:pPr algn="ctr"/>
            <a:r>
              <a:rPr lang="en-US" sz="2000" dirty="0" smtClean="0"/>
              <a:t>For control of seas and trade routes  </a:t>
            </a:r>
            <a:endParaRPr lang="en-US" sz="2000" dirty="0"/>
          </a:p>
        </p:txBody>
      </p:sp>
      <p:sp>
        <p:nvSpPr>
          <p:cNvPr id="6" name="TextBox 5"/>
          <p:cNvSpPr txBox="1"/>
          <p:nvPr/>
        </p:nvSpPr>
        <p:spPr>
          <a:xfrm>
            <a:off x="11361538" y="1658480"/>
            <a:ext cx="652743" cy="369332"/>
          </a:xfrm>
          <a:prstGeom prst="rect">
            <a:avLst/>
          </a:prstGeom>
          <a:noFill/>
        </p:spPr>
        <p:txBody>
          <a:bodyPr wrap="none" rtlCol="0">
            <a:spAutoFit/>
          </a:bodyPr>
          <a:lstStyle/>
          <a:p>
            <a:r>
              <a:rPr lang="en-US" dirty="0" smtClean="0"/>
              <a:t>1784</a:t>
            </a:r>
            <a:endParaRPr lang="en-US" dirty="0"/>
          </a:p>
        </p:txBody>
      </p:sp>
      <p:sp>
        <p:nvSpPr>
          <p:cNvPr id="9" name="TextBox 8"/>
          <p:cNvSpPr txBox="1"/>
          <p:nvPr/>
        </p:nvSpPr>
        <p:spPr>
          <a:xfrm>
            <a:off x="8524902" y="1658480"/>
            <a:ext cx="652743" cy="369332"/>
          </a:xfrm>
          <a:prstGeom prst="rect">
            <a:avLst/>
          </a:prstGeom>
          <a:noFill/>
        </p:spPr>
        <p:txBody>
          <a:bodyPr wrap="none" rtlCol="0">
            <a:spAutoFit/>
          </a:bodyPr>
          <a:lstStyle/>
          <a:p>
            <a:r>
              <a:rPr lang="en-US" dirty="0" smtClean="0"/>
              <a:t>1714</a:t>
            </a:r>
            <a:endParaRPr lang="en-US" dirty="0"/>
          </a:p>
        </p:txBody>
      </p:sp>
      <p:sp>
        <p:nvSpPr>
          <p:cNvPr id="10" name="TextBox 9"/>
          <p:cNvSpPr txBox="1"/>
          <p:nvPr/>
        </p:nvSpPr>
        <p:spPr>
          <a:xfrm>
            <a:off x="7178238" y="1639262"/>
            <a:ext cx="652743" cy="369332"/>
          </a:xfrm>
          <a:prstGeom prst="rect">
            <a:avLst/>
          </a:prstGeom>
          <a:noFill/>
        </p:spPr>
        <p:txBody>
          <a:bodyPr wrap="none" rtlCol="0">
            <a:spAutoFit/>
          </a:bodyPr>
          <a:lstStyle/>
          <a:p>
            <a:r>
              <a:rPr lang="en-US" dirty="0" smtClean="0"/>
              <a:t>1701</a:t>
            </a:r>
            <a:endParaRPr lang="en-US" dirty="0"/>
          </a:p>
        </p:txBody>
      </p:sp>
      <p:sp>
        <p:nvSpPr>
          <p:cNvPr id="11" name="TextBox 10"/>
          <p:cNvSpPr txBox="1"/>
          <p:nvPr/>
        </p:nvSpPr>
        <p:spPr>
          <a:xfrm>
            <a:off x="4654679" y="1635096"/>
            <a:ext cx="652743" cy="369332"/>
          </a:xfrm>
          <a:prstGeom prst="rect">
            <a:avLst/>
          </a:prstGeom>
          <a:noFill/>
        </p:spPr>
        <p:txBody>
          <a:bodyPr wrap="none" rtlCol="0">
            <a:spAutoFit/>
          </a:bodyPr>
          <a:lstStyle/>
          <a:p>
            <a:r>
              <a:rPr lang="en-US" dirty="0" smtClean="0"/>
              <a:t>1674</a:t>
            </a:r>
            <a:endParaRPr lang="en-US" dirty="0"/>
          </a:p>
        </p:txBody>
      </p:sp>
      <p:sp>
        <p:nvSpPr>
          <p:cNvPr id="12" name="TextBox 11"/>
          <p:cNvSpPr txBox="1"/>
          <p:nvPr/>
        </p:nvSpPr>
        <p:spPr>
          <a:xfrm>
            <a:off x="3766828" y="1631911"/>
            <a:ext cx="652743" cy="369332"/>
          </a:xfrm>
          <a:prstGeom prst="rect">
            <a:avLst/>
          </a:prstGeom>
          <a:noFill/>
        </p:spPr>
        <p:txBody>
          <a:bodyPr wrap="none" rtlCol="0">
            <a:spAutoFit/>
          </a:bodyPr>
          <a:lstStyle/>
          <a:p>
            <a:r>
              <a:rPr lang="en-US" dirty="0" smtClean="0"/>
              <a:t>1672</a:t>
            </a:r>
            <a:endParaRPr lang="en-US" dirty="0"/>
          </a:p>
        </p:txBody>
      </p:sp>
      <p:sp>
        <p:nvSpPr>
          <p:cNvPr id="13" name="TextBox 12"/>
          <p:cNvSpPr txBox="1"/>
          <p:nvPr/>
        </p:nvSpPr>
        <p:spPr>
          <a:xfrm>
            <a:off x="2297782" y="1661270"/>
            <a:ext cx="652743" cy="369332"/>
          </a:xfrm>
          <a:prstGeom prst="rect">
            <a:avLst/>
          </a:prstGeom>
          <a:noFill/>
        </p:spPr>
        <p:txBody>
          <a:bodyPr wrap="none" rtlCol="0">
            <a:spAutoFit/>
          </a:bodyPr>
          <a:lstStyle/>
          <a:p>
            <a:r>
              <a:rPr lang="en-US" dirty="0" smtClean="0"/>
              <a:t>1667</a:t>
            </a:r>
            <a:endParaRPr lang="en-US" dirty="0"/>
          </a:p>
        </p:txBody>
      </p:sp>
      <p:sp>
        <p:nvSpPr>
          <p:cNvPr id="14" name="TextBox 13"/>
          <p:cNvSpPr txBox="1"/>
          <p:nvPr/>
        </p:nvSpPr>
        <p:spPr>
          <a:xfrm>
            <a:off x="1481480" y="1658480"/>
            <a:ext cx="652743" cy="369332"/>
          </a:xfrm>
          <a:prstGeom prst="rect">
            <a:avLst/>
          </a:prstGeom>
          <a:noFill/>
        </p:spPr>
        <p:txBody>
          <a:bodyPr wrap="none" rtlCol="0">
            <a:spAutoFit/>
          </a:bodyPr>
          <a:lstStyle/>
          <a:p>
            <a:r>
              <a:rPr lang="en-US" dirty="0" smtClean="0"/>
              <a:t>1665</a:t>
            </a:r>
            <a:endParaRPr lang="en-US" dirty="0"/>
          </a:p>
        </p:txBody>
      </p:sp>
      <p:sp>
        <p:nvSpPr>
          <p:cNvPr id="15" name="TextBox 14"/>
          <p:cNvSpPr txBox="1"/>
          <p:nvPr/>
        </p:nvSpPr>
        <p:spPr>
          <a:xfrm>
            <a:off x="562356" y="1638443"/>
            <a:ext cx="652743" cy="369332"/>
          </a:xfrm>
          <a:prstGeom prst="rect">
            <a:avLst/>
          </a:prstGeom>
          <a:noFill/>
        </p:spPr>
        <p:txBody>
          <a:bodyPr wrap="none" rtlCol="0">
            <a:spAutoFit/>
          </a:bodyPr>
          <a:lstStyle/>
          <a:p>
            <a:r>
              <a:rPr lang="en-US" dirty="0" smtClean="0"/>
              <a:t>1654</a:t>
            </a:r>
            <a:endParaRPr lang="en-US" dirty="0"/>
          </a:p>
        </p:txBody>
      </p:sp>
      <p:sp>
        <p:nvSpPr>
          <p:cNvPr id="16" name="TextBox 15"/>
          <p:cNvSpPr txBox="1"/>
          <p:nvPr/>
        </p:nvSpPr>
        <p:spPr>
          <a:xfrm>
            <a:off x="-36654" y="1658525"/>
            <a:ext cx="652743" cy="369332"/>
          </a:xfrm>
          <a:prstGeom prst="rect">
            <a:avLst/>
          </a:prstGeom>
          <a:noFill/>
        </p:spPr>
        <p:txBody>
          <a:bodyPr wrap="none" rtlCol="0">
            <a:spAutoFit/>
          </a:bodyPr>
          <a:lstStyle/>
          <a:p>
            <a:r>
              <a:rPr lang="en-US" dirty="0" smtClean="0"/>
              <a:t>1652</a:t>
            </a:r>
            <a:endParaRPr lang="en-US" dirty="0"/>
          </a:p>
        </p:txBody>
      </p:sp>
      <p:sp>
        <p:nvSpPr>
          <p:cNvPr id="17" name="TextBox 16"/>
          <p:cNvSpPr txBox="1"/>
          <p:nvPr/>
        </p:nvSpPr>
        <p:spPr>
          <a:xfrm>
            <a:off x="10586700" y="1658480"/>
            <a:ext cx="652743" cy="369332"/>
          </a:xfrm>
          <a:prstGeom prst="rect">
            <a:avLst/>
          </a:prstGeom>
          <a:noFill/>
        </p:spPr>
        <p:txBody>
          <a:bodyPr wrap="none" rtlCol="0">
            <a:spAutoFit/>
          </a:bodyPr>
          <a:lstStyle/>
          <a:p>
            <a:r>
              <a:rPr lang="en-US" dirty="0" smtClean="0"/>
              <a:t>1780</a:t>
            </a:r>
            <a:endParaRPr lang="en-US" dirty="0"/>
          </a:p>
        </p:txBody>
      </p:sp>
      <p:sp>
        <p:nvSpPr>
          <p:cNvPr id="8" name="TextBox 7"/>
          <p:cNvSpPr txBox="1"/>
          <p:nvPr/>
        </p:nvSpPr>
        <p:spPr>
          <a:xfrm>
            <a:off x="0" y="2155791"/>
            <a:ext cx="1352037" cy="1200329"/>
          </a:xfrm>
          <a:prstGeom prst="rect">
            <a:avLst/>
          </a:prstGeom>
          <a:solidFill>
            <a:srgbClr val="FFC000"/>
          </a:solidFill>
        </p:spPr>
        <p:txBody>
          <a:bodyPr wrap="none" rtlCol="0">
            <a:spAutoFit/>
          </a:bodyPr>
          <a:lstStyle/>
          <a:p>
            <a:r>
              <a:rPr lang="en-US" dirty="0" smtClean="0"/>
              <a:t>1652-1654</a:t>
            </a:r>
          </a:p>
          <a:p>
            <a:r>
              <a:rPr lang="en-US" u="sng" dirty="0" smtClean="0"/>
              <a:t>First</a:t>
            </a:r>
          </a:p>
          <a:p>
            <a:r>
              <a:rPr lang="en-US" dirty="0" smtClean="0"/>
              <a:t>Anglo-Dutch</a:t>
            </a:r>
          </a:p>
          <a:p>
            <a:r>
              <a:rPr lang="en-US" dirty="0" smtClean="0"/>
              <a:t>War</a:t>
            </a:r>
            <a:endParaRPr lang="en-US" dirty="0"/>
          </a:p>
        </p:txBody>
      </p:sp>
      <p:sp>
        <p:nvSpPr>
          <p:cNvPr id="19" name="TextBox 18"/>
          <p:cNvSpPr txBox="1"/>
          <p:nvPr/>
        </p:nvSpPr>
        <p:spPr>
          <a:xfrm>
            <a:off x="1537116" y="2164882"/>
            <a:ext cx="1352037" cy="1200329"/>
          </a:xfrm>
          <a:prstGeom prst="rect">
            <a:avLst/>
          </a:prstGeom>
          <a:solidFill>
            <a:srgbClr val="FFC000"/>
          </a:solidFill>
        </p:spPr>
        <p:txBody>
          <a:bodyPr wrap="none" rtlCol="0">
            <a:spAutoFit/>
          </a:bodyPr>
          <a:lstStyle/>
          <a:p>
            <a:r>
              <a:rPr lang="en-US" dirty="0" smtClean="0"/>
              <a:t>1665-1667</a:t>
            </a:r>
          </a:p>
          <a:p>
            <a:r>
              <a:rPr lang="en-US" u="sng" dirty="0" smtClean="0"/>
              <a:t>Second</a:t>
            </a:r>
          </a:p>
          <a:p>
            <a:r>
              <a:rPr lang="en-US" dirty="0" smtClean="0"/>
              <a:t>Anglo-Dutch</a:t>
            </a:r>
          </a:p>
          <a:p>
            <a:r>
              <a:rPr lang="en-US" dirty="0" smtClean="0"/>
              <a:t>War</a:t>
            </a:r>
            <a:endParaRPr lang="en-US" dirty="0"/>
          </a:p>
        </p:txBody>
      </p:sp>
      <p:sp>
        <p:nvSpPr>
          <p:cNvPr id="20" name="TextBox 19"/>
          <p:cNvSpPr txBox="1"/>
          <p:nvPr/>
        </p:nvSpPr>
        <p:spPr>
          <a:xfrm>
            <a:off x="3955385" y="2164882"/>
            <a:ext cx="1352037" cy="1200329"/>
          </a:xfrm>
          <a:prstGeom prst="rect">
            <a:avLst/>
          </a:prstGeom>
          <a:solidFill>
            <a:srgbClr val="FFC000"/>
          </a:solidFill>
        </p:spPr>
        <p:txBody>
          <a:bodyPr wrap="none" rtlCol="0">
            <a:spAutoFit/>
          </a:bodyPr>
          <a:lstStyle/>
          <a:p>
            <a:r>
              <a:rPr lang="en-US" dirty="0" smtClean="0"/>
              <a:t>1672-1674</a:t>
            </a:r>
          </a:p>
          <a:p>
            <a:r>
              <a:rPr lang="en-US" u="sng" dirty="0" smtClean="0"/>
              <a:t>Third</a:t>
            </a:r>
          </a:p>
          <a:p>
            <a:r>
              <a:rPr lang="en-US" dirty="0" smtClean="0"/>
              <a:t>Anglo-Dutch</a:t>
            </a:r>
          </a:p>
          <a:p>
            <a:r>
              <a:rPr lang="en-US" dirty="0" smtClean="0"/>
              <a:t>War</a:t>
            </a:r>
            <a:endParaRPr lang="en-US" dirty="0"/>
          </a:p>
        </p:txBody>
      </p:sp>
      <p:sp>
        <p:nvSpPr>
          <p:cNvPr id="21" name="TextBox 20"/>
          <p:cNvSpPr txBox="1"/>
          <p:nvPr/>
        </p:nvSpPr>
        <p:spPr>
          <a:xfrm>
            <a:off x="10617402" y="2166796"/>
            <a:ext cx="1574598" cy="1754326"/>
          </a:xfrm>
          <a:prstGeom prst="rect">
            <a:avLst/>
          </a:prstGeom>
          <a:solidFill>
            <a:srgbClr val="FFC000"/>
          </a:solidFill>
        </p:spPr>
        <p:txBody>
          <a:bodyPr wrap="none" rtlCol="0">
            <a:spAutoFit/>
          </a:bodyPr>
          <a:lstStyle/>
          <a:p>
            <a:r>
              <a:rPr lang="en-US" dirty="0" smtClean="0"/>
              <a:t>1780-1784</a:t>
            </a:r>
          </a:p>
          <a:p>
            <a:r>
              <a:rPr lang="en-US" u="sng" dirty="0" smtClean="0"/>
              <a:t>Fourth</a:t>
            </a:r>
          </a:p>
          <a:p>
            <a:r>
              <a:rPr lang="en-US" dirty="0" smtClean="0"/>
              <a:t>Anglo-Dutch</a:t>
            </a:r>
          </a:p>
          <a:p>
            <a:r>
              <a:rPr lang="en-US" dirty="0" smtClean="0"/>
              <a:t>War –</a:t>
            </a:r>
          </a:p>
          <a:p>
            <a:r>
              <a:rPr lang="en-US" u="sng" dirty="0" smtClean="0"/>
              <a:t>war disastrous</a:t>
            </a:r>
          </a:p>
          <a:p>
            <a:r>
              <a:rPr lang="en-US" u="sng" dirty="0" smtClean="0"/>
              <a:t>for Dutch</a:t>
            </a:r>
            <a:endParaRPr lang="en-US" u="sng" dirty="0"/>
          </a:p>
        </p:txBody>
      </p:sp>
      <p:sp>
        <p:nvSpPr>
          <p:cNvPr id="18" name="TextBox 17"/>
          <p:cNvSpPr txBox="1"/>
          <p:nvPr/>
        </p:nvSpPr>
        <p:spPr>
          <a:xfrm>
            <a:off x="3943380" y="4737615"/>
            <a:ext cx="2012089" cy="369332"/>
          </a:xfrm>
          <a:prstGeom prst="rect">
            <a:avLst/>
          </a:prstGeom>
          <a:noFill/>
        </p:spPr>
        <p:txBody>
          <a:bodyPr wrap="none" rtlCol="0">
            <a:spAutoFit/>
          </a:bodyPr>
          <a:lstStyle/>
          <a:p>
            <a:r>
              <a:rPr lang="en-US" dirty="0" smtClean="0"/>
              <a:t>|______________|</a:t>
            </a:r>
            <a:endParaRPr lang="en-US" dirty="0"/>
          </a:p>
        </p:txBody>
      </p:sp>
      <p:sp>
        <p:nvSpPr>
          <p:cNvPr id="24" name="TextBox 23"/>
          <p:cNvSpPr txBox="1"/>
          <p:nvPr/>
        </p:nvSpPr>
        <p:spPr>
          <a:xfrm>
            <a:off x="5479278" y="5095357"/>
            <a:ext cx="652743" cy="369332"/>
          </a:xfrm>
          <a:prstGeom prst="rect">
            <a:avLst/>
          </a:prstGeom>
          <a:noFill/>
        </p:spPr>
        <p:txBody>
          <a:bodyPr wrap="none" rtlCol="0">
            <a:spAutoFit/>
          </a:bodyPr>
          <a:lstStyle/>
          <a:p>
            <a:r>
              <a:rPr lang="en-US" dirty="0" smtClean="0"/>
              <a:t>1678</a:t>
            </a:r>
            <a:endParaRPr lang="en-US" dirty="0"/>
          </a:p>
        </p:txBody>
      </p:sp>
      <p:sp>
        <p:nvSpPr>
          <p:cNvPr id="25" name="TextBox 24"/>
          <p:cNvSpPr txBox="1"/>
          <p:nvPr/>
        </p:nvSpPr>
        <p:spPr>
          <a:xfrm>
            <a:off x="3766828" y="5106619"/>
            <a:ext cx="652743" cy="369332"/>
          </a:xfrm>
          <a:prstGeom prst="rect">
            <a:avLst/>
          </a:prstGeom>
          <a:noFill/>
        </p:spPr>
        <p:txBody>
          <a:bodyPr wrap="none" rtlCol="0">
            <a:spAutoFit/>
          </a:bodyPr>
          <a:lstStyle/>
          <a:p>
            <a:r>
              <a:rPr lang="en-US" dirty="0" smtClean="0"/>
              <a:t>1672</a:t>
            </a:r>
            <a:endParaRPr lang="en-US" dirty="0"/>
          </a:p>
        </p:txBody>
      </p:sp>
      <p:sp>
        <p:nvSpPr>
          <p:cNvPr id="26" name="TextBox 25"/>
          <p:cNvSpPr txBox="1"/>
          <p:nvPr/>
        </p:nvSpPr>
        <p:spPr>
          <a:xfrm>
            <a:off x="7144921" y="4974742"/>
            <a:ext cx="2662908" cy="923330"/>
          </a:xfrm>
          <a:prstGeom prst="rect">
            <a:avLst/>
          </a:prstGeom>
          <a:solidFill>
            <a:srgbClr val="FFC000"/>
          </a:solidFill>
        </p:spPr>
        <p:txBody>
          <a:bodyPr wrap="none" rtlCol="0">
            <a:spAutoFit/>
          </a:bodyPr>
          <a:lstStyle/>
          <a:p>
            <a:pPr algn="ctr"/>
            <a:r>
              <a:rPr lang="en-US" dirty="0" smtClean="0"/>
              <a:t>War of Spanish Succession</a:t>
            </a:r>
          </a:p>
          <a:p>
            <a:pPr algn="ctr"/>
            <a:r>
              <a:rPr lang="en-US" dirty="0" smtClean="0"/>
              <a:t>(1701-1714)</a:t>
            </a:r>
          </a:p>
          <a:p>
            <a:pPr algn="ctr"/>
            <a:r>
              <a:rPr lang="en-US" dirty="0" smtClean="0"/>
              <a:t>general European war</a:t>
            </a:r>
            <a:endParaRPr lang="en-US" dirty="0"/>
          </a:p>
        </p:txBody>
      </p:sp>
      <p:sp>
        <p:nvSpPr>
          <p:cNvPr id="27" name="TextBox 26"/>
          <p:cNvSpPr txBox="1"/>
          <p:nvPr/>
        </p:nvSpPr>
        <p:spPr>
          <a:xfrm>
            <a:off x="7368280" y="5826927"/>
            <a:ext cx="2012089" cy="369332"/>
          </a:xfrm>
          <a:prstGeom prst="rect">
            <a:avLst/>
          </a:prstGeom>
          <a:noFill/>
        </p:spPr>
        <p:txBody>
          <a:bodyPr wrap="none" rtlCol="0">
            <a:spAutoFit/>
          </a:bodyPr>
          <a:lstStyle/>
          <a:p>
            <a:r>
              <a:rPr lang="en-US" dirty="0" smtClean="0"/>
              <a:t>|______________|</a:t>
            </a:r>
            <a:endParaRPr lang="en-US" dirty="0"/>
          </a:p>
        </p:txBody>
      </p:sp>
      <p:sp>
        <p:nvSpPr>
          <p:cNvPr id="28" name="TextBox 27"/>
          <p:cNvSpPr txBox="1"/>
          <p:nvPr/>
        </p:nvSpPr>
        <p:spPr>
          <a:xfrm>
            <a:off x="8904178" y="6184669"/>
            <a:ext cx="2353016" cy="369332"/>
          </a:xfrm>
          <a:prstGeom prst="rect">
            <a:avLst/>
          </a:prstGeom>
          <a:noFill/>
        </p:spPr>
        <p:txBody>
          <a:bodyPr wrap="none" rtlCol="0">
            <a:spAutoFit/>
          </a:bodyPr>
          <a:lstStyle/>
          <a:p>
            <a:r>
              <a:rPr lang="en-US" dirty="0" smtClean="0"/>
              <a:t>1714, Treaty of Utrecht</a:t>
            </a:r>
            <a:endParaRPr lang="en-US" dirty="0"/>
          </a:p>
        </p:txBody>
      </p:sp>
      <p:sp>
        <p:nvSpPr>
          <p:cNvPr id="29" name="TextBox 28"/>
          <p:cNvSpPr txBox="1"/>
          <p:nvPr/>
        </p:nvSpPr>
        <p:spPr>
          <a:xfrm>
            <a:off x="7191728" y="6195931"/>
            <a:ext cx="652743" cy="369332"/>
          </a:xfrm>
          <a:prstGeom prst="rect">
            <a:avLst/>
          </a:prstGeom>
          <a:noFill/>
        </p:spPr>
        <p:txBody>
          <a:bodyPr wrap="none" rtlCol="0">
            <a:spAutoFit/>
          </a:bodyPr>
          <a:lstStyle/>
          <a:p>
            <a:r>
              <a:rPr lang="en-US" dirty="0" smtClean="0"/>
              <a:t>1701</a:t>
            </a:r>
            <a:endParaRPr lang="en-US" dirty="0"/>
          </a:p>
        </p:txBody>
      </p:sp>
      <p:sp>
        <p:nvSpPr>
          <p:cNvPr id="31" name="TextBox 30"/>
          <p:cNvSpPr txBox="1"/>
          <p:nvPr/>
        </p:nvSpPr>
        <p:spPr>
          <a:xfrm>
            <a:off x="562356" y="5358480"/>
            <a:ext cx="3272884" cy="646331"/>
          </a:xfrm>
          <a:prstGeom prst="rect">
            <a:avLst/>
          </a:prstGeom>
          <a:noFill/>
        </p:spPr>
        <p:txBody>
          <a:bodyPr wrap="none" rtlCol="0">
            <a:spAutoFit/>
          </a:bodyPr>
          <a:lstStyle/>
          <a:p>
            <a:r>
              <a:rPr lang="en-US" dirty="0" smtClean="0"/>
              <a:t>Dutch open dykes, flood country,</a:t>
            </a:r>
          </a:p>
          <a:p>
            <a:r>
              <a:rPr lang="en-US" dirty="0" smtClean="0"/>
              <a:t>and halt French land campaign</a:t>
            </a:r>
            <a:endParaRPr lang="en-US" dirty="0"/>
          </a:p>
        </p:txBody>
      </p:sp>
      <p:sp>
        <p:nvSpPr>
          <p:cNvPr id="7168" name="Left Arrow 7167"/>
          <p:cNvSpPr/>
          <p:nvPr/>
        </p:nvSpPr>
        <p:spPr>
          <a:xfrm rot="19842429">
            <a:off x="3002242" y="4986075"/>
            <a:ext cx="978408" cy="241089"/>
          </a:xfrm>
          <a:prstGeom prst="lef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TextBox 7168"/>
          <p:cNvSpPr txBox="1"/>
          <p:nvPr/>
        </p:nvSpPr>
        <p:spPr>
          <a:xfrm>
            <a:off x="3746688" y="5994070"/>
            <a:ext cx="2385333" cy="646331"/>
          </a:xfrm>
          <a:prstGeom prst="rect">
            <a:avLst/>
          </a:prstGeom>
          <a:noFill/>
        </p:spPr>
        <p:txBody>
          <a:bodyPr wrap="none" rtlCol="0">
            <a:spAutoFit/>
          </a:bodyPr>
          <a:lstStyle/>
          <a:p>
            <a:r>
              <a:rPr lang="en-US" dirty="0" smtClean="0"/>
              <a:t>Dutch defeat combined</a:t>
            </a:r>
          </a:p>
          <a:p>
            <a:r>
              <a:rPr lang="en-US" dirty="0" smtClean="0"/>
              <a:t>Anglo-French fleet</a:t>
            </a:r>
            <a:endParaRPr lang="en-US" dirty="0"/>
          </a:p>
        </p:txBody>
      </p:sp>
      <p:sp>
        <p:nvSpPr>
          <p:cNvPr id="35" name="Left Arrow 34"/>
          <p:cNvSpPr/>
          <p:nvPr/>
        </p:nvSpPr>
        <p:spPr>
          <a:xfrm rot="14541881">
            <a:off x="4206672" y="5608279"/>
            <a:ext cx="508224" cy="253462"/>
          </a:xfrm>
          <a:prstGeom prst="lef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7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Timeline of Wars of Dutch</a:t>
            </a:r>
          </a:p>
        </p:txBody>
      </p:sp>
      <p:pic>
        <p:nvPicPr>
          <p:cNvPr id="9218" name="Picture 2" descr="http://4.bp.blogspot.com/-_psTQnfr610/Taw19WC02rI/AAAAAAAAGeY/sBWoKJY8S2o/s1600/800px-The_Dutch_burn_English_ships_during_the_expedition_to_Chatham_%2528Raid_on_Medway%252C_1667%2529%2528Jan_van_Leyden%252C_1669%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93" y="2598290"/>
            <a:ext cx="7408190" cy="4259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57939"/>
            <a:ext cx="12192000" cy="1754326"/>
          </a:xfrm>
          <a:prstGeom prst="rect">
            <a:avLst/>
          </a:prstGeom>
          <a:noFill/>
        </p:spPr>
        <p:txBody>
          <a:bodyPr wrap="square" rtlCol="0">
            <a:spAutoFit/>
          </a:bodyPr>
          <a:lstStyle/>
          <a:p>
            <a:r>
              <a:rPr lang="en-US" dirty="0" smtClean="0"/>
              <a:t>1667:     The </a:t>
            </a:r>
            <a:r>
              <a:rPr lang="en-US" b="1" dirty="0"/>
              <a:t>Raid on the </a:t>
            </a:r>
            <a:r>
              <a:rPr lang="en-US" b="1" dirty="0" smtClean="0"/>
              <a:t>Medway</a:t>
            </a:r>
            <a:r>
              <a:rPr lang="en-US" dirty="0" smtClean="0"/>
              <a:t> </a:t>
            </a:r>
            <a:r>
              <a:rPr lang="en-US" dirty="0"/>
              <a:t>was a </a:t>
            </a:r>
            <a:r>
              <a:rPr lang="en-US" dirty="0" smtClean="0"/>
              <a:t>successful Dutch </a:t>
            </a:r>
            <a:r>
              <a:rPr lang="en-US" dirty="0"/>
              <a:t>attack on the largest English naval ships, laid up in the </a:t>
            </a:r>
            <a:r>
              <a:rPr lang="en-US" dirty="0" smtClean="0"/>
              <a:t>dockyards</a:t>
            </a:r>
          </a:p>
          <a:p>
            <a:r>
              <a:rPr lang="en-US" dirty="0" smtClean="0"/>
              <a:t>of </a:t>
            </a:r>
            <a:r>
              <a:rPr lang="en-US" dirty="0"/>
              <a:t>their main naval </a:t>
            </a:r>
            <a:r>
              <a:rPr lang="en-US" dirty="0" smtClean="0"/>
              <a:t>base Chatham.   </a:t>
            </a:r>
            <a:r>
              <a:rPr lang="en-US" dirty="0"/>
              <a:t>The </a:t>
            </a:r>
            <a:r>
              <a:rPr lang="en-US" dirty="0" smtClean="0"/>
              <a:t>Dutch </a:t>
            </a:r>
            <a:r>
              <a:rPr lang="en-US" dirty="0"/>
              <a:t>sailed up </a:t>
            </a:r>
            <a:r>
              <a:rPr lang="en-US" dirty="0" smtClean="0"/>
              <a:t>the River Thames to the River Medway to </a:t>
            </a:r>
            <a:r>
              <a:rPr lang="en-US" dirty="0"/>
              <a:t>Chatham, where they </a:t>
            </a:r>
            <a:r>
              <a:rPr lang="en-US" dirty="0" smtClean="0"/>
              <a:t>burned</a:t>
            </a:r>
          </a:p>
          <a:p>
            <a:r>
              <a:rPr lang="en-US" dirty="0" smtClean="0"/>
              <a:t>three capital ships </a:t>
            </a:r>
            <a:r>
              <a:rPr lang="en-US" dirty="0"/>
              <a:t>and ten lesser naval </a:t>
            </a:r>
            <a:r>
              <a:rPr lang="en-US" dirty="0" smtClean="0"/>
              <a:t>vessels, towing away two others, pride </a:t>
            </a:r>
            <a:r>
              <a:rPr lang="en-US" dirty="0"/>
              <a:t>and </a:t>
            </a:r>
            <a:r>
              <a:rPr lang="en-US" dirty="0" smtClean="0"/>
              <a:t>normal flagship </a:t>
            </a:r>
            <a:r>
              <a:rPr lang="en-US" dirty="0"/>
              <a:t>of the English fleet. </a:t>
            </a:r>
            <a:endParaRPr lang="en-US" dirty="0" smtClean="0"/>
          </a:p>
          <a:p>
            <a:endParaRPr lang="en-US" dirty="0"/>
          </a:p>
          <a:p>
            <a:r>
              <a:rPr lang="en-US" dirty="0" smtClean="0"/>
              <a:t>The </a:t>
            </a:r>
            <a:r>
              <a:rPr lang="en-US" dirty="0"/>
              <a:t>raid led to a quick end to the war and a </a:t>
            </a:r>
            <a:r>
              <a:rPr lang="en-US" dirty="0" err="1"/>
              <a:t>favourable</a:t>
            </a:r>
            <a:r>
              <a:rPr lang="en-US" dirty="0"/>
              <a:t> peace for the Dutch</a:t>
            </a:r>
            <a:r>
              <a:rPr lang="en-US" dirty="0" smtClean="0"/>
              <a:t>.</a:t>
            </a:r>
          </a:p>
          <a:p>
            <a:r>
              <a:rPr lang="en-US" dirty="0" smtClean="0"/>
              <a:t>It </a:t>
            </a:r>
            <a:r>
              <a:rPr lang="en-US" dirty="0"/>
              <a:t>was the worst defeat in </a:t>
            </a:r>
            <a:r>
              <a:rPr lang="en-US" dirty="0" smtClean="0"/>
              <a:t>the Royal Navy’s history, and </a:t>
            </a:r>
            <a:r>
              <a:rPr lang="en-US" dirty="0"/>
              <a:t>one of the worst suffered by the British </a:t>
            </a:r>
            <a:r>
              <a:rPr lang="en-US" dirty="0" smtClean="0"/>
              <a:t>military.</a:t>
            </a:r>
            <a:endParaRPr lang="en-US" dirty="0"/>
          </a:p>
        </p:txBody>
      </p:sp>
      <p:sp>
        <p:nvSpPr>
          <p:cNvPr id="6" name="TextBox 5"/>
          <p:cNvSpPr txBox="1"/>
          <p:nvPr/>
        </p:nvSpPr>
        <p:spPr>
          <a:xfrm>
            <a:off x="309966" y="3921071"/>
            <a:ext cx="2640018" cy="646331"/>
          </a:xfrm>
          <a:prstGeom prst="rect">
            <a:avLst/>
          </a:prstGeom>
          <a:noFill/>
        </p:spPr>
        <p:txBody>
          <a:bodyPr wrap="none" rtlCol="0">
            <a:spAutoFit/>
          </a:bodyPr>
          <a:lstStyle/>
          <a:p>
            <a:r>
              <a:rPr lang="en-US" dirty="0" smtClean="0"/>
              <a:t>1667 Raid on the Medway</a:t>
            </a:r>
          </a:p>
          <a:p>
            <a:r>
              <a:rPr lang="en-US" dirty="0" smtClean="0"/>
              <a:t>Second Anglo-Dutch War</a:t>
            </a:r>
            <a:endParaRPr lang="en-US" dirty="0"/>
          </a:p>
        </p:txBody>
      </p:sp>
    </p:spTree>
    <p:extLst>
      <p:ext uri="{BB962C8B-B14F-4D97-AF65-F5344CB8AC3E}">
        <p14:creationId xmlns:p14="http://schemas.microsoft.com/office/powerpoint/2010/main" val="1462710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557938"/>
          </a:xfrm>
          <a:prstGeom prst="rect">
            <a:avLst/>
          </a:prstGeom>
          <a:solidFill>
            <a:srgbClr val="33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Timeline of Wars of Dutch</a:t>
            </a:r>
          </a:p>
        </p:txBody>
      </p:sp>
      <p:pic>
        <p:nvPicPr>
          <p:cNvPr id="10242" name="Picture 2" descr="http://www.memscentral.com/widget/widgethistoryparade/Franco-Dutch%20W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669"/>
            <a:ext cx="3905573" cy="3180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8854" y="1294952"/>
            <a:ext cx="2265748" cy="646331"/>
          </a:xfrm>
          <a:prstGeom prst="rect">
            <a:avLst/>
          </a:prstGeom>
          <a:noFill/>
        </p:spPr>
        <p:txBody>
          <a:bodyPr wrap="none" rtlCol="0">
            <a:spAutoFit/>
          </a:bodyPr>
          <a:lstStyle/>
          <a:p>
            <a:r>
              <a:rPr lang="en-US" dirty="0" smtClean="0"/>
              <a:t>FRANCO-DUTCH WAR </a:t>
            </a:r>
          </a:p>
          <a:p>
            <a:r>
              <a:rPr lang="en-US" dirty="0" smtClean="0"/>
              <a:t>(1672-1678)</a:t>
            </a:r>
            <a:endParaRPr lang="en-US" dirty="0"/>
          </a:p>
        </p:txBody>
      </p:sp>
      <p:pic>
        <p:nvPicPr>
          <p:cNvPr id="8" name="Picture 2" descr="http://stormguardfloodplan.com/wp-content/uploads/2013/07/1884fl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492" y="3743324"/>
            <a:ext cx="4276725" cy="31146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96854" y="5235230"/>
            <a:ext cx="3364896" cy="923330"/>
          </a:xfrm>
          <a:prstGeom prst="rect">
            <a:avLst/>
          </a:prstGeom>
          <a:noFill/>
        </p:spPr>
        <p:txBody>
          <a:bodyPr wrap="none" rtlCol="0">
            <a:spAutoFit/>
          </a:bodyPr>
          <a:lstStyle/>
          <a:p>
            <a:r>
              <a:rPr lang="en-US" dirty="0" smtClean="0"/>
              <a:t>Dutch flooded their land in</a:t>
            </a:r>
          </a:p>
          <a:p>
            <a:r>
              <a:rPr lang="en-US" dirty="0" smtClean="0"/>
              <a:t>Franco-Dutch War,</a:t>
            </a:r>
          </a:p>
          <a:p>
            <a:r>
              <a:rPr lang="en-US" dirty="0" smtClean="0"/>
              <a:t>ending the French land campaign.</a:t>
            </a:r>
            <a:endParaRPr lang="en-US" dirty="0"/>
          </a:p>
        </p:txBody>
      </p:sp>
      <p:sp>
        <p:nvSpPr>
          <p:cNvPr id="10" name="TextBox 9"/>
          <p:cNvSpPr txBox="1"/>
          <p:nvPr/>
        </p:nvSpPr>
        <p:spPr>
          <a:xfrm>
            <a:off x="2490365" y="3743324"/>
            <a:ext cx="1136850" cy="3139321"/>
          </a:xfrm>
          <a:prstGeom prst="rect">
            <a:avLst/>
          </a:prstGeom>
          <a:solidFill>
            <a:schemeClr val="bg1"/>
          </a:solidFill>
        </p:spPr>
        <p:txBody>
          <a:bodyPr wrap="none" rtlCol="0">
            <a:spAutoFit/>
          </a:bodyPr>
          <a:lstStyle/>
          <a:p>
            <a:r>
              <a:rPr lang="en-US" dirty="0" smtClean="0"/>
              <a:t>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2444880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a:t>Dutch </a:t>
            </a:r>
            <a:r>
              <a:rPr lang="en-US" dirty="0" smtClean="0"/>
              <a:t>Neglected Real Economy </a:t>
            </a:r>
            <a:r>
              <a:rPr lang="en-US" dirty="0"/>
              <a:t>for Speculation and Financial Economy</a:t>
            </a:r>
          </a:p>
          <a:p>
            <a:pPr algn="ctr"/>
            <a:endParaRPr lang="en-US" sz="3600" dirty="0"/>
          </a:p>
          <a:p>
            <a:pPr marL="514350" indent="-514350">
              <a:buFont typeface="+mj-lt"/>
              <a:buAutoNum type="arabicPeriod"/>
            </a:pPr>
            <a:endParaRPr lang="en-US" dirty="0" smtClean="0"/>
          </a:p>
        </p:txBody>
      </p:sp>
      <p:sp>
        <p:nvSpPr>
          <p:cNvPr id="4" name="Title 1"/>
          <p:cNvSpPr txBox="1">
            <a:spLocks/>
          </p:cNvSpPr>
          <p:nvPr/>
        </p:nvSpPr>
        <p:spPr>
          <a:xfrm>
            <a:off x="0" y="1"/>
            <a:ext cx="12192000" cy="557938"/>
          </a:xfrm>
          <a:prstGeom prst="rect">
            <a:avLst/>
          </a:prstGeom>
          <a:solidFill>
            <a:srgbClr val="CCFF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PART 6</a:t>
            </a:r>
            <a:endParaRPr lang="en-US" sz="3600" dirty="0"/>
          </a:p>
        </p:txBody>
      </p:sp>
    </p:spTree>
    <p:extLst>
      <p:ext uri="{BB962C8B-B14F-4D97-AF65-F5344CB8AC3E}">
        <p14:creationId xmlns:p14="http://schemas.microsoft.com/office/powerpoint/2010/main" val="425641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57938"/>
          </a:xfrm>
          <a:solidFill>
            <a:srgbClr val="99FF33"/>
          </a:solidFill>
        </p:spPr>
        <p:txBody>
          <a:bodyPr>
            <a:noAutofit/>
          </a:bodyPr>
          <a:lstStyle/>
          <a:p>
            <a:pPr algn="ctr"/>
            <a:r>
              <a:rPr lang="en-US" sz="3600" dirty="0"/>
              <a:t>Nature of Capitalism</a:t>
            </a:r>
          </a:p>
        </p:txBody>
      </p:sp>
      <p:sp>
        <p:nvSpPr>
          <p:cNvPr id="3" name="Content Placeholder 2"/>
          <p:cNvSpPr>
            <a:spLocks noGrp="1"/>
          </p:cNvSpPr>
          <p:nvPr>
            <p:ph idx="1"/>
          </p:nvPr>
        </p:nvSpPr>
        <p:spPr>
          <a:xfrm>
            <a:off x="0" y="557938"/>
            <a:ext cx="12192000" cy="6300061"/>
          </a:xfrm>
        </p:spPr>
        <p:txBody>
          <a:bodyPr/>
          <a:lstStyle/>
          <a:p>
            <a:pPr marL="0" indent="0">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3600" dirty="0" smtClean="0"/>
              <a:t>Capitalism </a:t>
            </a:r>
            <a:r>
              <a:rPr lang="en-US" sz="3600" dirty="0"/>
              <a:t>is </a:t>
            </a:r>
            <a:r>
              <a:rPr lang="en-US" sz="3600" dirty="0" smtClean="0"/>
              <a:t>based </a:t>
            </a:r>
            <a:r>
              <a:rPr lang="en-US" sz="3600" dirty="0"/>
              <a:t>on </a:t>
            </a:r>
            <a:r>
              <a:rPr lang="en-US" sz="3600" dirty="0" smtClean="0"/>
              <a:t>usury –</a:t>
            </a:r>
          </a:p>
          <a:p>
            <a:pPr marL="0" indent="0" algn="ctr">
              <a:buNone/>
            </a:pPr>
            <a:r>
              <a:rPr lang="en-US" sz="3600" dirty="0" smtClean="0"/>
              <a:t> a structural misuse of the monetary mechanism.</a:t>
            </a:r>
            <a:endParaRPr lang="en-US" sz="3600" dirty="0"/>
          </a:p>
        </p:txBody>
      </p:sp>
    </p:spTree>
    <p:extLst>
      <p:ext uri="{BB962C8B-B14F-4D97-AF65-F5344CB8AC3E}">
        <p14:creationId xmlns:p14="http://schemas.microsoft.com/office/powerpoint/2010/main" val="2161177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12192000" cy="557938"/>
          </a:xfrm>
          <a:prstGeom prst="rect">
            <a:avLst/>
          </a:prstGeom>
          <a:solidFill>
            <a:srgbClr val="CCFF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Dutch Neglected Real Economy for Speculation and Financial Economy</a:t>
            </a:r>
          </a:p>
        </p:txBody>
      </p:sp>
      <p:sp>
        <p:nvSpPr>
          <p:cNvPr id="2" name="TextBox 1"/>
          <p:cNvSpPr txBox="1"/>
          <p:nvPr/>
        </p:nvSpPr>
        <p:spPr>
          <a:xfrm>
            <a:off x="2795299" y="763314"/>
            <a:ext cx="7376314" cy="1477328"/>
          </a:xfrm>
          <a:prstGeom prst="rect">
            <a:avLst/>
          </a:prstGeom>
          <a:noFill/>
        </p:spPr>
        <p:txBody>
          <a:bodyPr wrap="none" rtlCol="0">
            <a:spAutoFit/>
          </a:bodyPr>
          <a:lstStyle/>
          <a:p>
            <a:pPr algn="ctr"/>
            <a:r>
              <a:rPr lang="en-US" dirty="0" smtClean="0"/>
              <a:t>Concentration on Gambling in the  Stock Market.</a:t>
            </a:r>
          </a:p>
          <a:p>
            <a:pPr algn="ctr"/>
            <a:endParaRPr lang="en-US" dirty="0"/>
          </a:p>
          <a:p>
            <a:pPr algn="ctr"/>
            <a:r>
              <a:rPr lang="en-US" dirty="0" smtClean="0"/>
              <a:t>The largest speculators were Christian. </a:t>
            </a:r>
          </a:p>
          <a:p>
            <a:pPr algn="ctr"/>
            <a:r>
              <a:rPr lang="en-US" dirty="0" smtClean="0"/>
              <a:t>But, in the 18</a:t>
            </a:r>
            <a:r>
              <a:rPr lang="en-US" baseline="30000" dirty="0" smtClean="0"/>
              <a:t>th</a:t>
            </a:r>
            <a:r>
              <a:rPr lang="en-US" dirty="0" smtClean="0"/>
              <a:t> century, the Portuguese Jews dominated the </a:t>
            </a:r>
            <a:r>
              <a:rPr lang="en-US" smtClean="0"/>
              <a:t>broker’s guild.</a:t>
            </a:r>
            <a:endParaRPr lang="en-US" dirty="0" smtClean="0"/>
          </a:p>
          <a:p>
            <a:pPr algn="ctr"/>
            <a:r>
              <a:rPr lang="en-US" dirty="0" smtClean="0"/>
              <a:t>They concentrated on the stock exchange, and gave up trade and commerce.</a:t>
            </a:r>
            <a:endParaRPr lang="en-US" dirty="0"/>
          </a:p>
        </p:txBody>
      </p:sp>
      <p:pic>
        <p:nvPicPr>
          <p:cNvPr id="15362" name="Picture 2" descr="http://tagger.steve.museum/images/institution_Skirball/66.28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3" y="3504998"/>
            <a:ext cx="3471621" cy="297717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pubhist.com/works/04/large/45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262" y="2811182"/>
            <a:ext cx="5098351" cy="404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65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973" y="1386184"/>
            <a:ext cx="11789043" cy="2131932"/>
          </a:xfrm>
        </p:spPr>
        <p:txBody>
          <a:bodyPr>
            <a:normAutofit/>
          </a:bodyPr>
          <a:lstStyle/>
          <a:p>
            <a:r>
              <a:rPr lang="en-US" sz="2000" dirty="0" smtClean="0"/>
              <a:t>The competition with European and Asiatic powers grew keener.  Corruption of colonial officials aided decline.</a:t>
            </a:r>
          </a:p>
          <a:p>
            <a:r>
              <a:rPr lang="en-US" sz="2000" dirty="0" smtClean="0"/>
              <a:t>Natives were consistently suppressed, a short-sighted attitude which nullified their purchasing power.   The Company’s ships were forced to leave Holland virtually empty because the natives were unable to purchase European goods.</a:t>
            </a:r>
          </a:p>
          <a:p>
            <a:r>
              <a:rPr lang="en-US" sz="2000" dirty="0" smtClean="0"/>
              <a:t>The competition of other nations made trading in European wares with Eastern ports very difficult.   </a:t>
            </a:r>
          </a:p>
          <a:p>
            <a:r>
              <a:rPr lang="en-US" sz="2000" dirty="0" smtClean="0"/>
              <a:t>The cost of both East and West Indian voyages was therefore so great that much of the profit was lost.</a:t>
            </a:r>
          </a:p>
          <a:p>
            <a:pPr marL="0" indent="0" algn="ctr">
              <a:buNone/>
            </a:pP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CCFF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Dutch Neglected Real Economy for Speculation and Financial Economy</a:t>
            </a:r>
          </a:p>
        </p:txBody>
      </p:sp>
      <p:sp>
        <p:nvSpPr>
          <p:cNvPr id="2" name="TextBox 1"/>
          <p:cNvSpPr txBox="1"/>
          <p:nvPr/>
        </p:nvSpPr>
        <p:spPr>
          <a:xfrm>
            <a:off x="3730078" y="557939"/>
            <a:ext cx="5217454" cy="461665"/>
          </a:xfrm>
          <a:prstGeom prst="rect">
            <a:avLst/>
          </a:prstGeom>
          <a:solidFill>
            <a:srgbClr val="99FF33"/>
          </a:solidFill>
        </p:spPr>
        <p:txBody>
          <a:bodyPr wrap="none" rtlCol="0">
            <a:spAutoFit/>
          </a:bodyPr>
          <a:lstStyle/>
          <a:p>
            <a:r>
              <a:rPr lang="en-US" sz="2400" dirty="0" smtClean="0"/>
              <a:t>DUTCH EAST INDIA COMPANY DECLINED</a:t>
            </a:r>
            <a:endParaRPr lang="en-US" sz="2400" dirty="0"/>
          </a:p>
        </p:txBody>
      </p:sp>
      <p:pic>
        <p:nvPicPr>
          <p:cNvPr id="14338" name="Picture 2" descr="http://galleryplus.ebayimg.com/ws/web/331014568499_1_0_1/1000x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886" y="3884696"/>
            <a:ext cx="3730078" cy="280003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ts4.mm.bing.net/th?id=H.4662226902847135&amp;pid=15.1&amp;H=129&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05" y="3626394"/>
            <a:ext cx="3898024" cy="315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25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475" y="1386183"/>
            <a:ext cx="11804541" cy="4239701"/>
          </a:xfrm>
        </p:spPr>
        <p:txBody>
          <a:bodyPr>
            <a:normAutofit/>
          </a:bodyPr>
          <a:lstStyle/>
          <a:p>
            <a:pPr marL="0" indent="0">
              <a:buNone/>
            </a:pPr>
            <a:r>
              <a:rPr lang="en-US" sz="2000" dirty="0" smtClean="0"/>
              <a:t>The Director began declaring dividends when there was no profit!</a:t>
            </a:r>
          </a:p>
          <a:p>
            <a:r>
              <a:rPr lang="en-US" sz="2000" dirty="0" smtClean="0"/>
              <a:t>When the stock depreciated, the directors bought the depreciated stock.</a:t>
            </a:r>
          </a:p>
          <a:p>
            <a:r>
              <a:rPr lang="en-US" sz="2000" dirty="0" smtClean="0"/>
              <a:t>The Directors would then declare dividends, which raised the stock price.</a:t>
            </a:r>
          </a:p>
          <a:p>
            <a:r>
              <a:rPr lang="en-US" sz="2000" dirty="0" smtClean="0"/>
              <a:t>The Directors then sold their shares.</a:t>
            </a:r>
          </a:p>
          <a:p>
            <a:endParaRPr lang="en-US" sz="2000" dirty="0"/>
          </a:p>
          <a:p>
            <a:pPr marL="0" indent="0">
              <a:buNone/>
            </a:pPr>
            <a:r>
              <a:rPr lang="en-US" sz="2000" dirty="0" smtClean="0"/>
              <a:t>By 1724, they had used up a reserve fund of 40,000,000 guilders.</a:t>
            </a:r>
          </a:p>
          <a:p>
            <a:pPr marL="0" indent="0">
              <a:buNone/>
            </a:pPr>
            <a:r>
              <a:rPr lang="en-US" sz="2000" dirty="0" smtClean="0"/>
              <a:t>Later, they paid dividends on borrowed capital.</a:t>
            </a:r>
          </a:p>
          <a:p>
            <a:pPr marL="0" indent="0">
              <a:buNone/>
            </a:pPr>
            <a:r>
              <a:rPr lang="en-US" sz="2000" dirty="0" smtClean="0"/>
              <a:t>1780-1784 Disasters of fourth Anglo-Dutch War in the Asian colonies forced the company to appeal to the States-General.</a:t>
            </a:r>
          </a:p>
          <a:p>
            <a:pPr marL="0" indent="0">
              <a:buNone/>
            </a:pPr>
            <a:r>
              <a:rPr lang="en-US" sz="2000" dirty="0" smtClean="0"/>
              <a:t>1799 -- the company ended.</a:t>
            </a:r>
          </a:p>
          <a:p>
            <a:endParaRPr lang="en-US" sz="2400" dirty="0" smtClean="0"/>
          </a:p>
          <a:p>
            <a:pPr marL="0" indent="0" algn="ctr">
              <a:buNone/>
            </a:pP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CCFF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Dutch Neglected Real Economy for Speculation and Financial Economy</a:t>
            </a:r>
          </a:p>
        </p:txBody>
      </p:sp>
      <p:sp>
        <p:nvSpPr>
          <p:cNvPr id="2" name="TextBox 1"/>
          <p:cNvSpPr txBox="1"/>
          <p:nvPr/>
        </p:nvSpPr>
        <p:spPr>
          <a:xfrm>
            <a:off x="2137815" y="617242"/>
            <a:ext cx="8401980" cy="461665"/>
          </a:xfrm>
          <a:prstGeom prst="rect">
            <a:avLst/>
          </a:prstGeom>
          <a:solidFill>
            <a:srgbClr val="FF99FF"/>
          </a:solidFill>
        </p:spPr>
        <p:txBody>
          <a:bodyPr wrap="none" rtlCol="0">
            <a:spAutoFit/>
          </a:bodyPr>
          <a:lstStyle/>
          <a:p>
            <a:r>
              <a:rPr lang="en-US" sz="2400" dirty="0" smtClean="0"/>
              <a:t>DIRECTORS OF DEIC MANIPULATED STOCK AND STOCK DIVIDENDS</a:t>
            </a:r>
            <a:endParaRPr lang="en-US" sz="2400" dirty="0"/>
          </a:p>
        </p:txBody>
      </p:sp>
    </p:spTree>
    <p:extLst>
      <p:ext uri="{BB962C8B-B14F-4D97-AF65-F5344CB8AC3E}">
        <p14:creationId xmlns:p14="http://schemas.microsoft.com/office/powerpoint/2010/main" val="1560621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394" y="1737165"/>
            <a:ext cx="11396421" cy="4927106"/>
          </a:xfrm>
        </p:spPr>
        <p:txBody>
          <a:bodyPr>
            <a:normAutofit/>
          </a:bodyPr>
          <a:lstStyle/>
          <a:p>
            <a:pPr marL="0" indent="0" algn="ctr">
              <a:buNone/>
            </a:pPr>
            <a:endParaRPr lang="en-US" dirty="0" smtClean="0"/>
          </a:p>
          <a:p>
            <a:pPr marL="0" indent="0" algn="ctr">
              <a:buNone/>
            </a:pPr>
            <a:r>
              <a:rPr lang="en-US" dirty="0" smtClean="0"/>
              <a:t>The wealthier classes were interested in foreign investment.</a:t>
            </a:r>
          </a:p>
          <a:p>
            <a:pPr marL="0" indent="0" algn="ctr">
              <a:buNone/>
            </a:pPr>
            <a:r>
              <a:rPr lang="en-US" dirty="0" smtClean="0"/>
              <a:t>They dissociated from the needs of the Dutch people.</a:t>
            </a:r>
          </a:p>
          <a:p>
            <a:pPr marL="0" indent="0" algn="ctr">
              <a:buNone/>
            </a:pPr>
            <a:r>
              <a:rPr lang="en-US" dirty="0" smtClean="0"/>
              <a:t>Large-scale structural unemployment grew.</a:t>
            </a:r>
          </a:p>
          <a:p>
            <a:pPr marL="0" indent="0" algn="ctr">
              <a:buNone/>
            </a:pPr>
            <a:endParaRPr lang="en-US" dirty="0"/>
          </a:p>
          <a:p>
            <a:pPr marL="0" indent="0" algn="ctr">
              <a:buNone/>
            </a:pPr>
            <a:r>
              <a:rPr lang="en-US" dirty="0" smtClean="0"/>
              <a:t>Parasitic investor class – taxed common people, not wealthy.</a:t>
            </a:r>
            <a:endParaRPr lang="en-US" dirty="0"/>
          </a:p>
          <a:p>
            <a:pPr marL="0" indent="0" algn="ctr">
              <a:buNone/>
            </a:pPr>
            <a:endParaRPr lang="en-US" dirty="0" smtClean="0"/>
          </a:p>
          <a:p>
            <a:pPr marL="0" indent="0">
              <a:buNone/>
            </a:pPr>
            <a:endParaRPr lang="en-US" dirty="0" smtClean="0"/>
          </a:p>
        </p:txBody>
      </p:sp>
      <p:sp>
        <p:nvSpPr>
          <p:cNvPr id="4" name="Title 1"/>
          <p:cNvSpPr txBox="1">
            <a:spLocks/>
          </p:cNvSpPr>
          <p:nvPr/>
        </p:nvSpPr>
        <p:spPr>
          <a:xfrm>
            <a:off x="0" y="1"/>
            <a:ext cx="12192000" cy="557938"/>
          </a:xfrm>
          <a:prstGeom prst="rect">
            <a:avLst/>
          </a:prstGeom>
          <a:solidFill>
            <a:srgbClr val="CCFF9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Dutch Neglected Real Economy for Speculation and Financial Economy</a:t>
            </a:r>
          </a:p>
        </p:txBody>
      </p:sp>
      <p:pic>
        <p:nvPicPr>
          <p:cNvPr id="5" name="Picture 6" descr="http://im.ft-static.com/content/images/b5c2eea6-ae51-4a8e-8453-cb36ec9d5e0b.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5400674"/>
            <a:ext cx="2590800" cy="1457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47675" y="5934670"/>
            <a:ext cx="1830886" cy="923330"/>
          </a:xfrm>
          <a:prstGeom prst="rect">
            <a:avLst/>
          </a:prstGeom>
          <a:noFill/>
        </p:spPr>
        <p:txBody>
          <a:bodyPr wrap="none" rtlCol="0">
            <a:spAutoFit/>
          </a:bodyPr>
          <a:lstStyle/>
          <a:p>
            <a:r>
              <a:rPr lang="en-US" dirty="0" smtClean="0"/>
              <a:t>STRUCTURAL </a:t>
            </a:r>
          </a:p>
          <a:p>
            <a:r>
              <a:rPr lang="en-US" dirty="0" smtClean="0"/>
              <a:t>UNEMPLOYMENT</a:t>
            </a:r>
          </a:p>
          <a:p>
            <a:r>
              <a:rPr lang="en-US" dirty="0" smtClean="0"/>
              <a:t>APPEARED</a:t>
            </a:r>
            <a:endParaRPr lang="en-US" dirty="0"/>
          </a:p>
        </p:txBody>
      </p:sp>
      <p:sp>
        <p:nvSpPr>
          <p:cNvPr id="2" name="TextBox 1"/>
          <p:cNvSpPr txBox="1"/>
          <p:nvPr/>
        </p:nvSpPr>
        <p:spPr>
          <a:xfrm>
            <a:off x="1601867" y="557939"/>
            <a:ext cx="8233664" cy="707886"/>
          </a:xfrm>
          <a:prstGeom prst="rect">
            <a:avLst/>
          </a:prstGeom>
          <a:solidFill>
            <a:srgbClr val="33CCFF"/>
          </a:solidFill>
        </p:spPr>
        <p:txBody>
          <a:bodyPr wrap="none" rtlCol="0">
            <a:spAutoFit/>
          </a:bodyPr>
          <a:lstStyle/>
          <a:p>
            <a:pPr algn="ctr"/>
            <a:r>
              <a:rPr lang="en-US" sz="2000" dirty="0" smtClean="0"/>
              <a:t>INCREASING IMPORTANCE OF FINANCIAL SECTOR BROUGHT</a:t>
            </a:r>
          </a:p>
          <a:p>
            <a:pPr algn="ctr"/>
            <a:r>
              <a:rPr lang="en-US" sz="2000" dirty="0" smtClean="0"/>
              <a:t>CONCENTRATION OF WEATH INTO A SMALL GROUP OF WEALTHY FINANCIERS</a:t>
            </a:r>
            <a:endParaRPr lang="en-US" sz="2000" dirty="0"/>
          </a:p>
        </p:txBody>
      </p:sp>
    </p:spTree>
    <p:extLst>
      <p:ext uri="{BB962C8B-B14F-4D97-AF65-F5344CB8AC3E}">
        <p14:creationId xmlns:p14="http://schemas.microsoft.com/office/powerpoint/2010/main" val="138686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3"/>
            <a:ext cx="11396421" cy="4239701"/>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buNone/>
            </a:pPr>
            <a:endParaRPr lang="en-US" dirty="0" smtClean="0"/>
          </a:p>
        </p:txBody>
      </p:sp>
      <p:sp>
        <p:nvSpPr>
          <p:cNvPr id="2" name="Rectangle 1"/>
          <p:cNvSpPr/>
          <p:nvPr/>
        </p:nvSpPr>
        <p:spPr>
          <a:xfrm>
            <a:off x="3875680" y="2921258"/>
            <a:ext cx="4440639" cy="584775"/>
          </a:xfrm>
          <a:prstGeom prst="rect">
            <a:avLst/>
          </a:prstGeom>
        </p:spPr>
        <p:txBody>
          <a:bodyPr wrap="none">
            <a:spAutoFit/>
          </a:bodyPr>
          <a:lstStyle/>
          <a:p>
            <a:r>
              <a:rPr lang="en-US" sz="3200" dirty="0"/>
              <a:t>Holland financed England</a:t>
            </a:r>
          </a:p>
        </p:txBody>
      </p:sp>
      <p:sp>
        <p:nvSpPr>
          <p:cNvPr id="5" name="Title 1"/>
          <p:cNvSpPr txBox="1">
            <a:spLocks/>
          </p:cNvSpPr>
          <p:nvPr/>
        </p:nvSpPr>
        <p:spPr>
          <a:xfrm>
            <a:off x="0" y="0"/>
            <a:ext cx="12192000" cy="557938"/>
          </a:xfrm>
          <a:prstGeom prst="rect">
            <a:avLst/>
          </a:prstGeom>
          <a:solidFill>
            <a:srgbClr val="CC99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PART 7</a:t>
            </a:r>
            <a:endParaRPr lang="en-US" sz="3600" dirty="0"/>
          </a:p>
        </p:txBody>
      </p:sp>
    </p:spTree>
    <p:extLst>
      <p:ext uri="{BB962C8B-B14F-4D97-AF65-F5344CB8AC3E}">
        <p14:creationId xmlns:p14="http://schemas.microsoft.com/office/powerpoint/2010/main" val="208930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95" y="1386184"/>
            <a:ext cx="11396421" cy="2100936"/>
          </a:xfrm>
        </p:spPr>
        <p:txBody>
          <a:bodyPr>
            <a:normAutofit/>
          </a:bodyPr>
          <a:lstStyle/>
          <a:p>
            <a:pPr marL="0" indent="0">
              <a:buNone/>
            </a:pPr>
            <a:r>
              <a:rPr lang="en-US" sz="2400" dirty="0" smtClean="0"/>
              <a:t>Biggest Dutch financiers were the Christian houses of Hope and </a:t>
            </a:r>
            <a:r>
              <a:rPr lang="en-US" sz="2400" dirty="0" err="1" smtClean="0"/>
              <a:t>Pelse</a:t>
            </a:r>
            <a:r>
              <a:rPr lang="en-US" sz="2400" dirty="0" smtClean="0"/>
              <a:t>, which specialized in bill brokering.</a:t>
            </a:r>
          </a:p>
          <a:p>
            <a:pPr marL="0" indent="0">
              <a:buNone/>
            </a:pPr>
            <a:endParaRPr lang="en-US" sz="2400" dirty="0"/>
          </a:p>
          <a:p>
            <a:pPr marL="0" indent="0">
              <a:buNone/>
            </a:pPr>
            <a:r>
              <a:rPr lang="en-US" sz="2400" dirty="0" smtClean="0"/>
              <a:t>The Jews made more political loans, such as to the Dutch House of Orange to enable William III to become King of England.</a:t>
            </a:r>
          </a:p>
          <a:p>
            <a:pPr marL="0" indent="0" algn="ctr">
              <a:buNone/>
            </a:pPr>
            <a:endParaRPr lang="en-US" dirty="0"/>
          </a:p>
          <a:p>
            <a:pPr marL="0" indent="0" algn="ctr">
              <a:buNone/>
            </a:pPr>
            <a:endParaRPr lang="en-US" dirty="0" smtClean="0"/>
          </a:p>
          <a:p>
            <a:pPr marL="0" indent="0">
              <a:buNone/>
            </a:pPr>
            <a:endParaRPr lang="en-US" dirty="0" smtClean="0"/>
          </a:p>
        </p:txBody>
      </p:sp>
      <p:sp>
        <p:nvSpPr>
          <p:cNvPr id="5" name="Title 1"/>
          <p:cNvSpPr txBox="1">
            <a:spLocks/>
          </p:cNvSpPr>
          <p:nvPr/>
        </p:nvSpPr>
        <p:spPr>
          <a:xfrm>
            <a:off x="0" y="0"/>
            <a:ext cx="12192000" cy="557938"/>
          </a:xfrm>
          <a:prstGeom prst="rect">
            <a:avLst/>
          </a:prstGeom>
          <a:solidFill>
            <a:srgbClr val="CC99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Holland financed England</a:t>
            </a:r>
          </a:p>
        </p:txBody>
      </p:sp>
      <p:sp>
        <p:nvSpPr>
          <p:cNvPr id="4" name="TextBox 3"/>
          <p:cNvSpPr txBox="1"/>
          <p:nvPr/>
        </p:nvSpPr>
        <p:spPr>
          <a:xfrm>
            <a:off x="2660187" y="602728"/>
            <a:ext cx="6871626" cy="707886"/>
          </a:xfrm>
          <a:prstGeom prst="rect">
            <a:avLst/>
          </a:prstGeom>
          <a:solidFill>
            <a:srgbClr val="FF99FF"/>
          </a:solidFill>
        </p:spPr>
        <p:txBody>
          <a:bodyPr wrap="none" rtlCol="0">
            <a:spAutoFit/>
          </a:bodyPr>
          <a:lstStyle/>
          <a:p>
            <a:pPr algn="ctr"/>
            <a:r>
              <a:rPr lang="en-US" sz="2000" b="1" dirty="0" smtClean="0"/>
              <a:t>DUTCH LOANS INDISPENSABLE TO GOVERNMENT OF ENGLAND</a:t>
            </a:r>
          </a:p>
          <a:p>
            <a:pPr algn="ctr"/>
            <a:r>
              <a:rPr lang="en-US" sz="2000" b="1" dirty="0" smtClean="0"/>
              <a:t>1680 TO 1780</a:t>
            </a:r>
            <a:endParaRPr lang="en-US" sz="2000" b="1" dirty="0"/>
          </a:p>
        </p:txBody>
      </p:sp>
      <p:sp>
        <p:nvSpPr>
          <p:cNvPr id="6" name="TextBox 5"/>
          <p:cNvSpPr txBox="1"/>
          <p:nvPr/>
        </p:nvSpPr>
        <p:spPr>
          <a:xfrm>
            <a:off x="3631991" y="4315366"/>
            <a:ext cx="4928016" cy="1477328"/>
          </a:xfrm>
          <a:prstGeom prst="rect">
            <a:avLst/>
          </a:prstGeom>
          <a:noFill/>
        </p:spPr>
        <p:txBody>
          <a:bodyPr wrap="none" rtlCol="0">
            <a:spAutoFit/>
          </a:bodyPr>
          <a:lstStyle/>
          <a:p>
            <a:r>
              <a:rPr lang="en-US" b="1" dirty="0"/>
              <a:t>Hope &amp; Co.</a:t>
            </a:r>
            <a:r>
              <a:rPr lang="en-US" dirty="0"/>
              <a:t> is the name of a famous Dutch </a:t>
            </a:r>
            <a:r>
              <a:rPr lang="en-US" dirty="0" smtClean="0"/>
              <a:t>bank</a:t>
            </a:r>
          </a:p>
          <a:p>
            <a:r>
              <a:rPr lang="en-US" dirty="0" smtClean="0"/>
              <a:t>that </a:t>
            </a:r>
            <a:r>
              <a:rPr lang="en-US" dirty="0"/>
              <a:t>spanned two and a half centuries. Though </a:t>
            </a:r>
            <a:r>
              <a:rPr lang="en-US" dirty="0" smtClean="0"/>
              <a:t>the</a:t>
            </a:r>
          </a:p>
          <a:p>
            <a:r>
              <a:rPr lang="en-US" dirty="0" smtClean="0"/>
              <a:t>founders </a:t>
            </a:r>
            <a:r>
              <a:rPr lang="en-US" dirty="0"/>
              <a:t>were Scotsmen, the bank was located </a:t>
            </a:r>
            <a:r>
              <a:rPr lang="en-US" dirty="0" smtClean="0"/>
              <a:t>in</a:t>
            </a:r>
          </a:p>
          <a:p>
            <a:r>
              <a:rPr lang="en-US" dirty="0" smtClean="0"/>
              <a:t>Amsterdam, </a:t>
            </a:r>
            <a:r>
              <a:rPr lang="en-US" dirty="0"/>
              <a:t>and at the close of the 18th </a:t>
            </a:r>
            <a:r>
              <a:rPr lang="en-US" dirty="0" smtClean="0"/>
              <a:t>century</a:t>
            </a:r>
          </a:p>
          <a:p>
            <a:r>
              <a:rPr lang="en-US" dirty="0" smtClean="0"/>
              <a:t>it </a:t>
            </a:r>
            <a:r>
              <a:rPr lang="en-US" dirty="0"/>
              <a:t>had offices in London as well.</a:t>
            </a:r>
          </a:p>
        </p:txBody>
      </p:sp>
      <p:pic>
        <p:nvPicPr>
          <p:cNvPr id="19460" name="Picture 4" descr="http://upload.wikimedia.org/wikipedia/commons/thumb/7/7a/Sanders%2C_Gerard_-_Archibald_Hope_the_Elder_-_Google_Art_Project.jpg/300px-Sanders%2C_Gerard_-_Archibald_Hope_the_Elder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516" y="3301776"/>
            <a:ext cx="28575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241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9" y="1542603"/>
            <a:ext cx="11396421" cy="4239701"/>
          </a:xfrm>
        </p:spPr>
        <p:txBody>
          <a:bodyPr>
            <a:normAutofit/>
          </a:bodyPr>
          <a:lstStyle/>
          <a:p>
            <a:r>
              <a:rPr lang="en-US" dirty="0"/>
              <a:t>About one-third of the British national debt was held in Holland,</a:t>
            </a:r>
          </a:p>
          <a:p>
            <a:pPr marL="0" indent="0">
              <a:buNone/>
            </a:pPr>
            <a:r>
              <a:rPr lang="en-US" dirty="0" smtClean="0"/>
              <a:t>   paying </a:t>
            </a:r>
            <a:r>
              <a:rPr lang="en-US" dirty="0"/>
              <a:t>1.4 million pounds annual interest</a:t>
            </a:r>
            <a:r>
              <a:rPr lang="en-US" dirty="0" smtClean="0"/>
              <a:t>.</a:t>
            </a:r>
          </a:p>
          <a:p>
            <a:pPr marL="0" indent="0">
              <a:buNone/>
            </a:pPr>
            <a:endParaRPr lang="en-US" dirty="0"/>
          </a:p>
          <a:p>
            <a:r>
              <a:rPr lang="en-US" dirty="0" smtClean="0"/>
              <a:t>Portuguese Jews from Amsterdam introduced the shares system on the London Exchange towards end of 17</a:t>
            </a:r>
            <a:r>
              <a:rPr lang="en-US" baseline="30000" dirty="0" smtClean="0"/>
              <a:t>th</a:t>
            </a:r>
            <a:r>
              <a:rPr lang="en-US" dirty="0" smtClean="0"/>
              <a:t> century.</a:t>
            </a:r>
            <a:endParaRPr lang="en-US" dirty="0"/>
          </a:p>
          <a:p>
            <a:pPr marL="0" indent="0">
              <a:buNone/>
            </a:pPr>
            <a:endParaRPr lang="en-US" dirty="0" smtClean="0"/>
          </a:p>
          <a:p>
            <a:pPr marL="0" indent="0" algn="ctr">
              <a:buNone/>
            </a:pPr>
            <a:endParaRPr lang="en-US" dirty="0"/>
          </a:p>
          <a:p>
            <a:pPr marL="0" indent="0">
              <a:buNone/>
            </a:pPr>
            <a:endParaRPr lang="en-US" sz="2000" dirty="0" smtClean="0"/>
          </a:p>
          <a:p>
            <a:pPr marL="0" indent="0">
              <a:buNone/>
            </a:pPr>
            <a:endParaRPr lang="en-US" sz="3200" dirty="0" smtClean="0"/>
          </a:p>
        </p:txBody>
      </p:sp>
      <p:sp>
        <p:nvSpPr>
          <p:cNvPr id="5" name="Title 1"/>
          <p:cNvSpPr txBox="1">
            <a:spLocks/>
          </p:cNvSpPr>
          <p:nvPr/>
        </p:nvSpPr>
        <p:spPr>
          <a:xfrm>
            <a:off x="0" y="0"/>
            <a:ext cx="12192000" cy="557938"/>
          </a:xfrm>
          <a:prstGeom prst="rect">
            <a:avLst/>
          </a:prstGeom>
          <a:solidFill>
            <a:srgbClr val="CC99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Holland financed England</a:t>
            </a:r>
          </a:p>
        </p:txBody>
      </p:sp>
      <p:sp>
        <p:nvSpPr>
          <p:cNvPr id="2" name="TextBox 1"/>
          <p:cNvSpPr txBox="1"/>
          <p:nvPr/>
        </p:nvSpPr>
        <p:spPr>
          <a:xfrm>
            <a:off x="1735810" y="559908"/>
            <a:ext cx="9121600" cy="523220"/>
          </a:xfrm>
          <a:prstGeom prst="rect">
            <a:avLst/>
          </a:prstGeom>
          <a:solidFill>
            <a:srgbClr val="FF99FF"/>
          </a:solidFill>
        </p:spPr>
        <p:txBody>
          <a:bodyPr wrap="none" rtlCol="0">
            <a:spAutoFit/>
          </a:bodyPr>
          <a:lstStyle/>
          <a:p>
            <a:r>
              <a:rPr lang="en-US" sz="2800" dirty="0" smtClean="0"/>
              <a:t>From 1750 on, Dutch capital (money) penetrated everywhere.</a:t>
            </a:r>
          </a:p>
        </p:txBody>
      </p:sp>
      <p:pic>
        <p:nvPicPr>
          <p:cNvPr id="18434" name="Picture 2" descr="http://static2.businessinsider.com/image/4d39bf6ecadcbb73502a0000-480/london-stock-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644" y="3583983"/>
            <a:ext cx="4365356" cy="327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960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148" y="1562140"/>
            <a:ext cx="11396421" cy="4239701"/>
          </a:xfrm>
        </p:spPr>
        <p:txBody>
          <a:bodyPr>
            <a:normAutofit/>
          </a:bodyPr>
          <a:lstStyle/>
          <a:p>
            <a:pPr marL="0" indent="0">
              <a:buNone/>
            </a:pPr>
            <a:r>
              <a:rPr lang="en-US" sz="2000" dirty="0"/>
              <a:t>A SMALL BUT IMPORTANT GROUP OF Dutch traders and financiers</a:t>
            </a:r>
            <a:r>
              <a:rPr lang="en-US" sz="2000" dirty="0" smtClean="0"/>
              <a:t>, migrated to London:</a:t>
            </a:r>
          </a:p>
          <a:p>
            <a:pPr algn="ctr">
              <a:lnSpc>
                <a:spcPct val="50000"/>
              </a:lnSpc>
            </a:pPr>
            <a:r>
              <a:rPr lang="en-US" sz="2000" dirty="0" smtClean="0"/>
              <a:t>Christian, Jew, Huguenot</a:t>
            </a:r>
          </a:p>
          <a:p>
            <a:pPr algn="ctr">
              <a:lnSpc>
                <a:spcPct val="50000"/>
              </a:lnSpc>
            </a:pPr>
            <a:r>
              <a:rPr lang="en-US" sz="2000" dirty="0" smtClean="0"/>
              <a:t>via Holland</a:t>
            </a:r>
          </a:p>
          <a:p>
            <a:pPr algn="ctr">
              <a:lnSpc>
                <a:spcPct val="50000"/>
              </a:lnSpc>
            </a:pPr>
            <a:r>
              <a:rPr lang="en-US" sz="2000" dirty="0" smtClean="0"/>
              <a:t>with international financial expertise</a:t>
            </a:r>
          </a:p>
          <a:p>
            <a:pPr marL="0" indent="0">
              <a:lnSpc>
                <a:spcPct val="50000"/>
              </a:lnSpc>
              <a:buNone/>
            </a:pPr>
            <a:r>
              <a:rPr lang="en-US" sz="2000" dirty="0" smtClean="0"/>
              <a:t>Some of the Jewish families were:  Medinas, </a:t>
            </a:r>
            <a:r>
              <a:rPr lang="en-US" sz="2000" dirty="0" err="1" smtClean="0"/>
              <a:t>Suassos</a:t>
            </a:r>
            <a:r>
              <a:rPr lang="en-US" sz="2000" dirty="0" smtClean="0"/>
              <a:t>, Pintos, and Dutch Christian names:</a:t>
            </a:r>
          </a:p>
          <a:p>
            <a:pPr marL="0" indent="0">
              <a:lnSpc>
                <a:spcPct val="50000"/>
              </a:lnSpc>
              <a:buNone/>
            </a:pPr>
            <a:r>
              <a:rPr lang="en-US" sz="2000" dirty="0" smtClean="0"/>
              <a:t>Van </a:t>
            </a:r>
            <a:r>
              <a:rPr lang="en-US" sz="2000" dirty="0" err="1" smtClean="0"/>
              <a:t>Neckers</a:t>
            </a:r>
            <a:r>
              <a:rPr lang="en-US" sz="2000" dirty="0" smtClean="0"/>
              <a:t>, Von </a:t>
            </a:r>
            <a:r>
              <a:rPr lang="en-US" sz="2000" dirty="0" err="1" smtClean="0"/>
              <a:t>Nottens</a:t>
            </a:r>
            <a:r>
              <a:rPr lang="en-US" sz="2000" dirty="0" smtClean="0"/>
              <a:t>, Van </a:t>
            </a:r>
            <a:r>
              <a:rPr lang="en-US" sz="2000" dirty="0" err="1" smtClean="0"/>
              <a:t>Hemerts</a:t>
            </a:r>
            <a:r>
              <a:rPr lang="en-US" sz="2000" dirty="0" smtClean="0"/>
              <a:t>. </a:t>
            </a:r>
            <a:endParaRPr lang="en-US" sz="2000" dirty="0"/>
          </a:p>
          <a:p>
            <a:pPr marL="0" indent="0">
              <a:buNone/>
            </a:pPr>
            <a:endParaRPr lang="en-US" sz="2000" dirty="0" smtClean="0"/>
          </a:p>
          <a:p>
            <a:pPr marL="0" indent="0" algn="ctr">
              <a:buNone/>
            </a:pPr>
            <a:endParaRPr lang="en-US" dirty="0"/>
          </a:p>
          <a:p>
            <a:pPr marL="0" indent="0" algn="ctr">
              <a:buNone/>
            </a:pPr>
            <a:endParaRPr lang="en-US" dirty="0" smtClean="0"/>
          </a:p>
          <a:p>
            <a:pPr marL="0" indent="0">
              <a:buNone/>
            </a:pPr>
            <a:endParaRPr lang="en-US" dirty="0" smtClean="0"/>
          </a:p>
        </p:txBody>
      </p:sp>
      <p:sp>
        <p:nvSpPr>
          <p:cNvPr id="5" name="Title 1"/>
          <p:cNvSpPr txBox="1">
            <a:spLocks/>
          </p:cNvSpPr>
          <p:nvPr/>
        </p:nvSpPr>
        <p:spPr>
          <a:xfrm>
            <a:off x="0" y="0"/>
            <a:ext cx="12192000" cy="557938"/>
          </a:xfrm>
          <a:prstGeom prst="rect">
            <a:avLst/>
          </a:prstGeom>
          <a:solidFill>
            <a:srgbClr val="CC99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Holland financed England</a:t>
            </a:r>
          </a:p>
        </p:txBody>
      </p:sp>
      <p:sp>
        <p:nvSpPr>
          <p:cNvPr id="2" name="TextBox 1"/>
          <p:cNvSpPr txBox="1"/>
          <p:nvPr/>
        </p:nvSpPr>
        <p:spPr>
          <a:xfrm>
            <a:off x="2003227" y="601742"/>
            <a:ext cx="10062691" cy="830997"/>
          </a:xfrm>
          <a:prstGeom prst="rect">
            <a:avLst/>
          </a:prstGeom>
          <a:solidFill>
            <a:srgbClr val="FF99FF"/>
          </a:solidFill>
        </p:spPr>
        <p:txBody>
          <a:bodyPr wrap="none" rtlCol="0">
            <a:spAutoFit/>
          </a:bodyPr>
          <a:lstStyle/>
          <a:p>
            <a:pPr algn="ctr"/>
            <a:r>
              <a:rPr lang="en-US" sz="2400" dirty="0" smtClean="0"/>
              <a:t>THE BANK OF ENGLAND (1694) WAS FLOATED WITH DUTCH CAPITAL</a:t>
            </a:r>
          </a:p>
          <a:p>
            <a:pPr algn="ctr"/>
            <a:r>
              <a:rPr lang="en-US" sz="2400" dirty="0" smtClean="0"/>
              <a:t>DUTCH BANKERS WERE ITS LARGEST STOCKHOLDERS AND CUSTOMERS IN 1760</a:t>
            </a:r>
            <a:endParaRPr lang="en-US" sz="2400" dirty="0"/>
          </a:p>
        </p:txBody>
      </p:sp>
      <p:pic>
        <p:nvPicPr>
          <p:cNvPr id="17410" name="Picture 2" descr="http://upload.wikimedia.org/wikipedia/commons/thumb/8/82/Francisco_Lopes_Suasso.jpg/300px-Francisco_Lopes_Suas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3448049"/>
            <a:ext cx="2857500" cy="3409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97285" y="4414359"/>
            <a:ext cx="3937215" cy="1477328"/>
          </a:xfrm>
          <a:prstGeom prst="rect">
            <a:avLst/>
          </a:prstGeom>
        </p:spPr>
        <p:txBody>
          <a:bodyPr wrap="square">
            <a:spAutoFit/>
          </a:bodyPr>
          <a:lstStyle/>
          <a:p>
            <a:r>
              <a:rPr lang="en-US" b="1" dirty="0"/>
              <a:t>Francisco Lopes </a:t>
            </a:r>
            <a:r>
              <a:rPr lang="en-US" b="1" dirty="0" err="1" smtClean="0"/>
              <a:t>Suassos</a:t>
            </a:r>
            <a:r>
              <a:rPr lang="en-US" b="1" dirty="0" smtClean="0"/>
              <a:t>,</a:t>
            </a:r>
            <a:r>
              <a:rPr lang="en-US" dirty="0" smtClean="0"/>
              <a:t> </a:t>
            </a:r>
            <a:r>
              <a:rPr lang="en-US" dirty="0"/>
              <a:t>1657 </a:t>
            </a:r>
            <a:r>
              <a:rPr lang="en-US" dirty="0" smtClean="0"/>
              <a:t>–1710,</a:t>
            </a:r>
          </a:p>
          <a:p>
            <a:r>
              <a:rPr lang="en-US" dirty="0" smtClean="0"/>
              <a:t> </a:t>
            </a:r>
            <a:r>
              <a:rPr lang="en-US" dirty="0"/>
              <a:t>was a banker and financier of </a:t>
            </a:r>
            <a:r>
              <a:rPr lang="en-US" dirty="0" smtClean="0"/>
              <a:t>the Dutch</a:t>
            </a:r>
          </a:p>
          <a:p>
            <a:r>
              <a:rPr lang="en-US" dirty="0" smtClean="0"/>
              <a:t> Republic. </a:t>
            </a:r>
            <a:r>
              <a:rPr lang="en-US" dirty="0"/>
              <a:t>He was also known </a:t>
            </a:r>
            <a:r>
              <a:rPr lang="en-US" dirty="0" smtClean="0"/>
              <a:t>within</a:t>
            </a:r>
          </a:p>
          <a:p>
            <a:r>
              <a:rPr lang="en-US" dirty="0" smtClean="0"/>
              <a:t> the Sephardic </a:t>
            </a:r>
            <a:r>
              <a:rPr lang="en-US" dirty="0"/>
              <a:t>community </a:t>
            </a:r>
            <a:r>
              <a:rPr lang="en-US" dirty="0" smtClean="0"/>
              <a:t>as</a:t>
            </a:r>
          </a:p>
          <a:p>
            <a:r>
              <a:rPr lang="en-US" dirty="0" smtClean="0"/>
              <a:t> </a:t>
            </a:r>
            <a:r>
              <a:rPr lang="en-US" b="1" dirty="0"/>
              <a:t>Abraham Israel </a:t>
            </a:r>
            <a:r>
              <a:rPr lang="en-US" b="1" dirty="0" err="1"/>
              <a:t>Suasso</a:t>
            </a:r>
            <a:r>
              <a:rPr lang="en-US" dirty="0"/>
              <a:t>.</a:t>
            </a:r>
          </a:p>
        </p:txBody>
      </p:sp>
      <p:pic>
        <p:nvPicPr>
          <p:cNvPr id="17412" name="Picture 4" descr="http://upload.wikimedia.org/wikipedia/commons/a/a8/London.bankofengland.ar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2460"/>
            <a:ext cx="4044466" cy="3301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04613" y="6349543"/>
            <a:ext cx="2003434" cy="369332"/>
          </a:xfrm>
          <a:prstGeom prst="rect">
            <a:avLst/>
          </a:prstGeom>
          <a:noFill/>
        </p:spPr>
        <p:txBody>
          <a:bodyPr wrap="none" rtlCol="0">
            <a:spAutoFit/>
          </a:bodyPr>
          <a:lstStyle/>
          <a:p>
            <a:r>
              <a:rPr lang="en-US" dirty="0" smtClean="0"/>
              <a:t>BANK OF ENGLAND</a:t>
            </a:r>
            <a:endParaRPr lang="en-US" dirty="0"/>
          </a:p>
        </p:txBody>
      </p:sp>
    </p:spTree>
    <p:extLst>
      <p:ext uri="{BB962C8B-B14F-4D97-AF65-F5344CB8AC3E}">
        <p14:creationId xmlns:p14="http://schemas.microsoft.com/office/powerpoint/2010/main" val="14193774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8" y="1946873"/>
            <a:ext cx="11396421" cy="4239701"/>
          </a:xfrm>
        </p:spPr>
        <p:txBody>
          <a:bodyPr>
            <a:normAutofit/>
          </a:bodyPr>
          <a:lstStyle/>
          <a:p>
            <a:pPr marL="0" indent="0">
              <a:buNone/>
            </a:pPr>
            <a:r>
              <a:rPr lang="en-US" dirty="0" smtClean="0"/>
              <a:t>1780 – Dutch held 3/7 of English national debt</a:t>
            </a:r>
          </a:p>
          <a:p>
            <a:pPr marL="0" indent="0">
              <a:buNone/>
            </a:pPr>
            <a:endParaRPr lang="en-US" dirty="0"/>
          </a:p>
          <a:p>
            <a:pPr marL="0" indent="0">
              <a:buNone/>
            </a:pPr>
            <a:r>
              <a:rPr lang="en-US" dirty="0" smtClean="0"/>
              <a:t>But Dutch began shifting money from England to the U.S.:</a:t>
            </a:r>
          </a:p>
          <a:p>
            <a:r>
              <a:rPr lang="en-US" dirty="0" smtClean="0"/>
              <a:t>Gave loans to U.S.</a:t>
            </a:r>
          </a:p>
          <a:p>
            <a:r>
              <a:rPr lang="en-US" dirty="0" smtClean="0"/>
              <a:t>Sold off English debt</a:t>
            </a:r>
          </a:p>
          <a:p>
            <a:r>
              <a:rPr lang="en-US" dirty="0" smtClean="0"/>
              <a:t>1802 American securities were most active on Amsterdam Stock exchange</a:t>
            </a:r>
            <a:r>
              <a:rPr lang="en-US" dirty="0"/>
              <a:t>	</a:t>
            </a:r>
            <a:endParaRPr lang="en-US" dirty="0" smtClean="0"/>
          </a:p>
          <a:p>
            <a:pPr marL="0" indent="0" algn="ctr">
              <a:buNone/>
            </a:pPr>
            <a:endParaRPr lang="en-US" dirty="0"/>
          </a:p>
          <a:p>
            <a:pPr marL="0" indent="0" algn="ctr">
              <a:buNone/>
            </a:pPr>
            <a:endParaRPr lang="en-US" dirty="0" smtClean="0"/>
          </a:p>
          <a:p>
            <a:pPr marL="0" indent="0">
              <a:buNone/>
            </a:pPr>
            <a:endParaRPr lang="en-US" dirty="0" smtClean="0"/>
          </a:p>
        </p:txBody>
      </p:sp>
      <p:sp>
        <p:nvSpPr>
          <p:cNvPr id="5" name="Title 1"/>
          <p:cNvSpPr txBox="1">
            <a:spLocks/>
          </p:cNvSpPr>
          <p:nvPr/>
        </p:nvSpPr>
        <p:spPr>
          <a:xfrm>
            <a:off x="0" y="0"/>
            <a:ext cx="12192000" cy="557938"/>
          </a:xfrm>
          <a:prstGeom prst="rect">
            <a:avLst/>
          </a:prstGeom>
          <a:solidFill>
            <a:srgbClr val="CC99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Holland financed England</a:t>
            </a:r>
          </a:p>
        </p:txBody>
      </p:sp>
      <p:sp>
        <p:nvSpPr>
          <p:cNvPr id="2" name="TextBox 1"/>
          <p:cNvSpPr txBox="1"/>
          <p:nvPr/>
        </p:nvSpPr>
        <p:spPr>
          <a:xfrm>
            <a:off x="3898603" y="557938"/>
            <a:ext cx="4394793" cy="830997"/>
          </a:xfrm>
          <a:prstGeom prst="rect">
            <a:avLst/>
          </a:prstGeom>
          <a:solidFill>
            <a:srgbClr val="FF99FF"/>
          </a:solidFill>
        </p:spPr>
        <p:txBody>
          <a:bodyPr wrap="none" rtlCol="0">
            <a:spAutoFit/>
          </a:bodyPr>
          <a:lstStyle/>
          <a:p>
            <a:pPr algn="ctr"/>
            <a:r>
              <a:rPr lang="en-US" sz="2400" dirty="0" smtClean="0"/>
              <a:t>DUTCH SHIFTED SUPPORT TO U.S.</a:t>
            </a:r>
          </a:p>
          <a:p>
            <a:pPr algn="ctr"/>
            <a:r>
              <a:rPr lang="en-US" sz="2400" dirty="0" smtClean="0"/>
              <a:t>AND LOST OUT FINANCIALLY</a:t>
            </a:r>
            <a:endParaRPr lang="en-US" sz="2400" dirty="0"/>
          </a:p>
        </p:txBody>
      </p:sp>
      <p:pic>
        <p:nvPicPr>
          <p:cNvPr id="16386" name="Picture 2" descr="http://2.bp.blogspot.com/-gZGCDGf-eXk/T-H0uNM5Q3I/AAAAAAAAFJs/sp8AykJqFQw/s320/Archibald+Willard+-+The+Spirit+of+%27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521" y="1388935"/>
            <a:ext cx="22574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844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278002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657763"/>
            <a:ext cx="12191999" cy="6200237"/>
          </a:xfrm>
          <a:solidFill>
            <a:srgbClr val="FFFFCC"/>
          </a:solidFill>
        </p:spPr>
        <p:txBody>
          <a:bodyPr>
            <a:normAutofit/>
          </a:bodyPr>
          <a:lstStyle/>
          <a:p>
            <a:pPr marL="0" indent="0">
              <a:buNone/>
            </a:pPr>
            <a:endParaRPr lang="en-US" sz="2000" dirty="0" smtClean="0"/>
          </a:p>
          <a:p>
            <a:pPr marL="0" indent="0">
              <a:buNone/>
            </a:pPr>
            <a:endParaRPr lang="en-US" sz="2000" dirty="0"/>
          </a:p>
        </p:txBody>
      </p:sp>
      <p:sp>
        <p:nvSpPr>
          <p:cNvPr id="8" name="TextBox 7"/>
          <p:cNvSpPr txBox="1"/>
          <p:nvPr/>
        </p:nvSpPr>
        <p:spPr>
          <a:xfrm>
            <a:off x="-1" y="657763"/>
            <a:ext cx="12191997" cy="3416320"/>
          </a:xfrm>
          <a:prstGeom prst="rect">
            <a:avLst/>
          </a:prstGeom>
          <a:solidFill>
            <a:srgbClr val="CCCCFF"/>
          </a:solidFill>
        </p:spPr>
        <p:txBody>
          <a:bodyPr wrap="square" rtlCol="0">
            <a:spAutoFit/>
          </a:bodyPr>
          <a:lstStyle/>
          <a:p>
            <a:endParaRPr lang="en-US" sz="2400" dirty="0" smtClean="0"/>
          </a:p>
          <a:p>
            <a:r>
              <a:rPr lang="en-US" sz="2400" dirty="0" smtClean="0"/>
              <a:t>Alexander Del Mar, HISTORY OF MONETARY SYSTEMS, p. 330-331, published 1901</a:t>
            </a:r>
          </a:p>
          <a:p>
            <a:endParaRPr lang="en-US" sz="2400" dirty="0" smtClean="0"/>
          </a:p>
          <a:p>
            <a:r>
              <a:rPr lang="en-US" sz="2400" dirty="0" smtClean="0"/>
              <a:t>“The </a:t>
            </a:r>
            <a:r>
              <a:rPr lang="en-US" sz="2400" dirty="0"/>
              <a:t>control of money</a:t>
            </a:r>
            <a:r>
              <a:rPr lang="en-US" sz="2400" dirty="0" smtClean="0"/>
              <a:t>,” </a:t>
            </a:r>
            <a:r>
              <a:rPr lang="en-US" sz="2400" dirty="0"/>
              <a:t>says an eloquent writer on the subject, </a:t>
            </a:r>
            <a:r>
              <a:rPr lang="en-US" sz="2400" dirty="0" smtClean="0"/>
              <a:t>“is </a:t>
            </a:r>
            <a:r>
              <a:rPr lang="en-US" sz="2400" dirty="0"/>
              <a:t>the ground upon which an international or cosmopolitan combination ‘finances’ the world and ‘farms’ humanity</a:t>
            </a:r>
            <a:r>
              <a:rPr lang="en-US" sz="2400" dirty="0" smtClean="0"/>
              <a:t>.“</a:t>
            </a:r>
            <a:endParaRPr lang="en-US" sz="2400" dirty="0"/>
          </a:p>
          <a:p>
            <a:endParaRPr lang="en-US" sz="2400" dirty="0" smtClean="0"/>
          </a:p>
          <a:p>
            <a:r>
              <a:rPr lang="en-US" sz="2400" dirty="0" smtClean="0"/>
              <a:t>“… the enrichment of a class, who know only how to scheme, to undermine and to appropriate the earnings of mankind…</a:t>
            </a:r>
          </a:p>
          <a:p>
            <a:endParaRPr lang="en-US" sz="2400" dirty="0"/>
          </a:p>
        </p:txBody>
      </p:sp>
      <p:pic>
        <p:nvPicPr>
          <p:cNvPr id="7170" name="Picture 2" descr="http://4.bp.blogspot.com/-RoZab0pXIIY/TbWq3Ek085I/AAAAAAAAFcw/bF8qNer6Ph8/s1600/dutch%2Bmast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608" y="4074083"/>
            <a:ext cx="4102387" cy="27839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ffordablehousinginstitute.org/blogs/us/wp-content/uploads/dutch_burghers-300x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207" y="4074083"/>
            <a:ext cx="3647051" cy="278391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dailymail.co.uk/i/pix/2010/03/19/article-1259247-08A8EA50000005DC-266_634x3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57338"/>
            <a:ext cx="3750590" cy="220066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0"/>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Nature of Capitalism</a:t>
            </a:r>
            <a:endParaRPr lang="en-US" sz="3600" dirty="0"/>
          </a:p>
        </p:txBody>
      </p:sp>
    </p:spTree>
    <p:extLst>
      <p:ext uri="{BB962C8B-B14F-4D97-AF65-F5344CB8AC3E}">
        <p14:creationId xmlns:p14="http://schemas.microsoft.com/office/powerpoint/2010/main" val="301981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557939"/>
            <a:ext cx="12191999" cy="6300062"/>
          </a:xfrm>
          <a:solidFill>
            <a:srgbClr val="FFFFCC"/>
          </a:solidFill>
        </p:spPr>
        <p:txBody>
          <a:bodyPr>
            <a:normAutofit/>
          </a:bodyPr>
          <a:lstStyle/>
          <a:p>
            <a:pPr marL="0" indent="0">
              <a:buNone/>
            </a:pPr>
            <a:endParaRPr lang="en-US" sz="2000" dirty="0" smtClean="0"/>
          </a:p>
          <a:p>
            <a:pPr marL="0" indent="0">
              <a:buNone/>
            </a:pPr>
            <a:endParaRPr lang="en-US" sz="2000" dirty="0"/>
          </a:p>
        </p:txBody>
      </p:sp>
      <p:sp>
        <p:nvSpPr>
          <p:cNvPr id="4" name="TextBox 3"/>
          <p:cNvSpPr txBox="1"/>
          <p:nvPr/>
        </p:nvSpPr>
        <p:spPr>
          <a:xfrm>
            <a:off x="4" y="840625"/>
            <a:ext cx="12191996" cy="1200329"/>
          </a:xfrm>
          <a:prstGeom prst="rect">
            <a:avLst/>
          </a:prstGeom>
          <a:solidFill>
            <a:srgbClr val="CCCCFF"/>
          </a:solidFill>
        </p:spPr>
        <p:txBody>
          <a:bodyPr wrap="square" rtlCol="0">
            <a:spAutoFit/>
          </a:bodyPr>
          <a:lstStyle/>
          <a:p>
            <a:pPr algn="ctr"/>
            <a:r>
              <a:rPr lang="en-US" sz="2400" b="1" dirty="0" smtClean="0"/>
              <a:t>THE BANK OF AMSTERDAM GAVE POWERFUL SUPPORT TO THE METALS TRADE:</a:t>
            </a:r>
          </a:p>
          <a:p>
            <a:pPr algn="ctr"/>
            <a:r>
              <a:rPr lang="en-US" sz="2400" b="1" dirty="0"/>
              <a:t>Amsterdam became the principal market for international trade in specie and bullion.</a:t>
            </a:r>
          </a:p>
          <a:p>
            <a:pPr algn="ctr"/>
            <a:endParaRPr lang="en-US" sz="2400" b="1" dirty="0"/>
          </a:p>
        </p:txBody>
      </p:sp>
      <p:sp>
        <p:nvSpPr>
          <p:cNvPr id="6" name="TextBox 5"/>
          <p:cNvSpPr txBox="1"/>
          <p:nvPr/>
        </p:nvSpPr>
        <p:spPr>
          <a:xfrm>
            <a:off x="457199" y="2722879"/>
            <a:ext cx="7067227" cy="3693319"/>
          </a:xfrm>
          <a:prstGeom prst="rect">
            <a:avLst/>
          </a:prstGeom>
          <a:solidFill>
            <a:srgbClr val="FFCCFF"/>
          </a:solidFill>
        </p:spPr>
        <p:txBody>
          <a:bodyPr wrap="square" rtlCol="0">
            <a:spAutoFit/>
          </a:bodyPr>
          <a:lstStyle/>
          <a:p>
            <a:r>
              <a:rPr lang="en-US" dirty="0" smtClean="0"/>
              <a:t>The Bank’s advances of bank money upon specie, valued by its metal content only, destroyed it as money, and made a market for precious metals:</a:t>
            </a:r>
          </a:p>
          <a:p>
            <a:pPr marL="285750" indent="-285750">
              <a:buFont typeface="Arial" panose="020B0604020202020204" pitchFamily="34" charset="0"/>
              <a:buChar char="•"/>
            </a:pPr>
            <a:endParaRPr lang="en-US" dirty="0"/>
          </a:p>
          <a:p>
            <a:pPr marL="742950" lvl="1" indent="-285750">
              <a:buFont typeface="Courier New" panose="02070309020205020404" pitchFamily="49" charset="0"/>
              <a:buChar char="o"/>
            </a:pPr>
            <a:r>
              <a:rPr lang="en-US" dirty="0"/>
              <a:t>The large profits found in the books of the Bank indicate other sources of income than money changing.   In the 1620’s the Bank of Amsterdam carried on illegal trade in precious metals.   </a:t>
            </a:r>
          </a:p>
          <a:p>
            <a:pPr marL="742950" lvl="1" indent="-285750">
              <a:buFont typeface="Courier New" panose="02070309020205020404" pitchFamily="49" charset="0"/>
              <a:buChar char="o"/>
            </a:pPr>
            <a:endParaRPr lang="en-US" dirty="0" smtClean="0"/>
          </a:p>
          <a:p>
            <a:pPr marL="742950" lvl="1" indent="-285750">
              <a:buFont typeface="Courier New" panose="02070309020205020404" pitchFamily="49" charset="0"/>
              <a:buChar char="o"/>
            </a:pPr>
            <a:r>
              <a:rPr lang="en-US" dirty="0" smtClean="0"/>
              <a:t>…every autumn, the Spanish silver fleet of 30-50 ships,</a:t>
            </a:r>
          </a:p>
          <a:p>
            <a:pPr lvl="1"/>
            <a:r>
              <a:rPr lang="en-US" dirty="0"/>
              <a:t> </a:t>
            </a:r>
            <a:r>
              <a:rPr lang="en-US" dirty="0" smtClean="0"/>
              <a:t>    escorted by war vessels, from </a:t>
            </a:r>
            <a:r>
              <a:rPr lang="en-US" dirty="0" err="1" smtClean="0"/>
              <a:t>Cadix</a:t>
            </a:r>
            <a:r>
              <a:rPr lang="en-US" dirty="0" smtClean="0"/>
              <a:t>, Spain, arrived at Amsterdam.    </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smtClean="0"/>
              <a:t>From England came Brazilian gold and Spanish American silver, plundered from the Spanish and Portuguese.</a:t>
            </a:r>
            <a:endParaRPr lang="en-US" dirty="0"/>
          </a:p>
        </p:txBody>
      </p:sp>
      <p:sp>
        <p:nvSpPr>
          <p:cNvPr id="11" name="Title 1"/>
          <p:cNvSpPr txBox="1">
            <a:spLocks/>
          </p:cNvSpPr>
          <p:nvPr/>
        </p:nvSpPr>
        <p:spPr>
          <a:xfrm>
            <a:off x="0" y="0"/>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Nature of Capitalism</a:t>
            </a:r>
            <a:endParaRPr lang="en-US" sz="3600" dirty="0"/>
          </a:p>
        </p:txBody>
      </p:sp>
      <p:pic>
        <p:nvPicPr>
          <p:cNvPr id="1028" name="Picture 4" descr="http://aboutfacts.net/History/H67/PD/Spanish_Treasure_Fl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620" y="2049808"/>
            <a:ext cx="4163878" cy="480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9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763"/>
          </a:xfrm>
          <a:solidFill>
            <a:schemeClr val="accent5">
              <a:lumMod val="20000"/>
              <a:lumOff val="80000"/>
            </a:schemeClr>
          </a:solidFill>
        </p:spPr>
        <p:txBody>
          <a:bodyPr>
            <a:normAutofit/>
          </a:bodyPr>
          <a:lstStyle/>
          <a:p>
            <a:pPr algn="ctr"/>
            <a:r>
              <a:rPr lang="en-US" sz="2400" dirty="0"/>
              <a:t>THE BANK CARRIES ON PROHIBITED TRADE IN PRECIOUS METALS</a:t>
            </a:r>
          </a:p>
        </p:txBody>
      </p:sp>
      <p:sp>
        <p:nvSpPr>
          <p:cNvPr id="3" name="Content Placeholder 2"/>
          <p:cNvSpPr>
            <a:spLocks noGrp="1"/>
          </p:cNvSpPr>
          <p:nvPr>
            <p:ph idx="1"/>
          </p:nvPr>
        </p:nvSpPr>
        <p:spPr>
          <a:xfrm>
            <a:off x="1" y="27033"/>
            <a:ext cx="12191999" cy="6830967"/>
          </a:xfrm>
          <a:solidFill>
            <a:srgbClr val="FFFFCC"/>
          </a:solidFill>
        </p:spPr>
        <p:txBody>
          <a:bodyPr>
            <a:normAutofit/>
          </a:bodyPr>
          <a:lstStyle/>
          <a:p>
            <a:pPr marL="0" indent="0">
              <a:buNone/>
            </a:pPr>
            <a:endParaRPr lang="en-US" sz="2000" dirty="0" smtClean="0"/>
          </a:p>
          <a:p>
            <a:pPr marL="0" indent="0">
              <a:buNone/>
            </a:pPr>
            <a:endParaRPr lang="en-US" sz="2000" dirty="0"/>
          </a:p>
          <a:p>
            <a:pPr marL="0" indent="0">
              <a:buNone/>
            </a:pPr>
            <a:r>
              <a:rPr lang="en-US" sz="2000" dirty="0" smtClean="0"/>
              <a:t>Throughout the 17</a:t>
            </a:r>
            <a:r>
              <a:rPr lang="en-US" sz="2000" baseline="30000" dirty="0" smtClean="0"/>
              <a:t>th</a:t>
            </a:r>
            <a:r>
              <a:rPr lang="en-US" sz="2000" dirty="0" smtClean="0"/>
              <a:t> century, the General Masters of the Mint complained of this illegal trade, which resulted in less metals being sold to the mint and at higher prices.</a:t>
            </a:r>
          </a:p>
          <a:p>
            <a:pPr marL="0" indent="0">
              <a:buNone/>
            </a:pPr>
            <a:endParaRPr lang="en-US" sz="2000" dirty="0"/>
          </a:p>
          <a:p>
            <a:pPr marL="0" indent="0">
              <a:buNone/>
            </a:pPr>
            <a:r>
              <a:rPr lang="en-US" sz="2000" dirty="0" smtClean="0"/>
              <a:t>In a memorial of the General Masters of 1680-12-09:</a:t>
            </a:r>
          </a:p>
          <a:p>
            <a:pPr marL="0" indent="0">
              <a:buNone/>
            </a:pPr>
            <a:r>
              <a:rPr lang="en-US" sz="2000" dirty="0"/>
              <a:t> </a:t>
            </a:r>
            <a:r>
              <a:rPr lang="en-US" sz="2000" dirty="0" smtClean="0"/>
              <a:t>  …the Banks of Exchange – especially that of Amsterdam –</a:t>
            </a:r>
          </a:p>
          <a:p>
            <a:pPr marL="0" indent="0">
              <a:buNone/>
            </a:pPr>
            <a:r>
              <a:rPr lang="en-US" sz="2000" dirty="0"/>
              <a:t> </a:t>
            </a:r>
            <a:r>
              <a:rPr lang="en-US" sz="2000" dirty="0" smtClean="0"/>
              <a:t>  purchase nearly all imported minting material,</a:t>
            </a:r>
          </a:p>
          <a:p>
            <a:pPr marL="0" indent="0">
              <a:buNone/>
            </a:pPr>
            <a:r>
              <a:rPr lang="en-US" sz="2000" dirty="0"/>
              <a:t> </a:t>
            </a:r>
            <a:r>
              <a:rPr lang="en-US" sz="2000" dirty="0" smtClean="0"/>
              <a:t>  whereas they deliver only a very small quantity</a:t>
            </a:r>
          </a:p>
          <a:p>
            <a:pPr marL="0" indent="0">
              <a:buNone/>
            </a:pPr>
            <a:r>
              <a:rPr lang="en-US" sz="2000" dirty="0"/>
              <a:t> </a:t>
            </a:r>
            <a:r>
              <a:rPr lang="en-US" sz="2000" dirty="0" smtClean="0"/>
              <a:t>  to the Mints, but sell the greater part for export</a:t>
            </a:r>
          </a:p>
          <a:p>
            <a:pPr marL="0" indent="0">
              <a:buNone/>
            </a:pPr>
            <a:r>
              <a:rPr lang="en-US" sz="2000" dirty="0"/>
              <a:t> </a:t>
            </a:r>
            <a:r>
              <a:rPr lang="en-US" sz="2000" dirty="0" smtClean="0"/>
              <a:t>  to the Indies.</a:t>
            </a:r>
          </a:p>
        </p:txBody>
      </p:sp>
      <p:pic>
        <p:nvPicPr>
          <p:cNvPr id="5126" name="Picture 6" descr="http://i32.photobucket.com/albums/d31/inuitsea/Tall%20Ships/p-tall_ships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322" y="2067779"/>
            <a:ext cx="5992678" cy="47902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0142" y="5951349"/>
            <a:ext cx="2118272" cy="646331"/>
          </a:xfrm>
          <a:prstGeom prst="rect">
            <a:avLst/>
          </a:prstGeom>
          <a:noFill/>
        </p:spPr>
        <p:txBody>
          <a:bodyPr wrap="none" rtlCol="0">
            <a:spAutoFit/>
          </a:bodyPr>
          <a:lstStyle/>
          <a:p>
            <a:r>
              <a:rPr lang="en-US" dirty="0" smtClean="0"/>
              <a:t>Dutch East Indiamen</a:t>
            </a:r>
          </a:p>
          <a:p>
            <a:r>
              <a:rPr lang="en-US" dirty="0" smtClean="0"/>
              <a:t>making sail.</a:t>
            </a:r>
            <a:endParaRPr lang="en-US" dirty="0"/>
          </a:p>
        </p:txBody>
      </p:sp>
      <p:sp>
        <p:nvSpPr>
          <p:cNvPr id="8" name="Title 1"/>
          <p:cNvSpPr txBox="1">
            <a:spLocks/>
          </p:cNvSpPr>
          <p:nvPr/>
        </p:nvSpPr>
        <p:spPr>
          <a:xfrm>
            <a:off x="0" y="0"/>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Nature of Capitalism</a:t>
            </a:r>
            <a:endParaRPr lang="en-US" sz="3600" dirty="0"/>
          </a:p>
        </p:txBody>
      </p:sp>
    </p:spTree>
    <p:extLst>
      <p:ext uri="{BB962C8B-B14F-4D97-AF65-F5344CB8AC3E}">
        <p14:creationId xmlns:p14="http://schemas.microsoft.com/office/powerpoint/2010/main" val="118746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4497"/>
            <a:ext cx="12192000" cy="6353503"/>
          </a:xfrm>
        </p:spPr>
        <p:txBody>
          <a:bodyPr>
            <a:normAutofit/>
          </a:bodyPr>
          <a:lstStyle/>
          <a:p>
            <a:pPr marL="514350" indent="-514350">
              <a:buFont typeface="+mj-lt"/>
              <a:buAutoNum type="arabicPeriod"/>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1" y="644872"/>
            <a:ext cx="12192000" cy="523220"/>
          </a:xfrm>
          <a:prstGeom prst="rect">
            <a:avLst/>
          </a:prstGeom>
          <a:noFill/>
        </p:spPr>
        <p:txBody>
          <a:bodyPr wrap="square" rtlCol="0">
            <a:spAutoFit/>
          </a:bodyPr>
          <a:lstStyle/>
          <a:p>
            <a:pPr algn="ctr"/>
            <a:r>
              <a:rPr lang="en-US" sz="2800" dirty="0" smtClean="0"/>
              <a:t>THE DUTCH STOLE THE GOLD/SILVER RATIO TRADE FROM THE PORTUGUESE</a:t>
            </a:r>
          </a:p>
        </p:txBody>
      </p:sp>
      <p:sp>
        <p:nvSpPr>
          <p:cNvPr id="12" name="Title 1"/>
          <p:cNvSpPr txBox="1">
            <a:spLocks/>
          </p:cNvSpPr>
          <p:nvPr/>
        </p:nvSpPr>
        <p:spPr>
          <a:xfrm>
            <a:off x="0" y="0"/>
            <a:ext cx="12192000" cy="557938"/>
          </a:xfrm>
          <a:prstGeom prst="rect">
            <a:avLst/>
          </a:prstGeom>
          <a:solidFill>
            <a:srgbClr val="99FF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t>Nature of Capitalism</a:t>
            </a:r>
            <a:endParaRPr lang="en-US" sz="3600" dirty="0"/>
          </a:p>
        </p:txBody>
      </p:sp>
      <p:pic>
        <p:nvPicPr>
          <p:cNvPr id="6146" name="Picture 2" descr="http://img.readtiger.com/wkp/en/PT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695" y="1437198"/>
            <a:ext cx="6946254" cy="542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55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2633</TotalTime>
  <Words>4205</Words>
  <Application>Microsoft Office PowerPoint</Application>
  <PresentationFormat>Widescreen</PresentationFormat>
  <Paragraphs>709</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Courier New</vt:lpstr>
      <vt:lpstr>Times New Roman</vt:lpstr>
      <vt:lpstr>Wingdings</vt:lpstr>
      <vt:lpstr>Office Theme</vt:lpstr>
      <vt:lpstr>    The Lost Science of Money   </vt:lpstr>
      <vt:lpstr>THEMES OF LOST SCIENCE OF MONEY BOOK</vt:lpstr>
      <vt:lpstr>PARTS OF PRESENTATION</vt:lpstr>
      <vt:lpstr>PART 1</vt:lpstr>
      <vt:lpstr>Nature of Capitalism</vt:lpstr>
      <vt:lpstr>PowerPoint Presentation</vt:lpstr>
      <vt:lpstr>PowerPoint Presentation</vt:lpstr>
      <vt:lpstr>THE BANK CARRIES ON PROHIBITED TRADE IN PRECIOUS METALS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CHRISTIANS and SEPHARDIC JEWS flee from Portugal to Antwerp, Hamburg, Amsterdam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475</cp:revision>
  <dcterms:created xsi:type="dcterms:W3CDTF">2014-02-01T13:58:07Z</dcterms:created>
  <dcterms:modified xsi:type="dcterms:W3CDTF">2014-02-17T04:21:26Z</dcterms:modified>
</cp:coreProperties>
</file>