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4" r:id="rId8"/>
    <p:sldId id="263" r:id="rId9"/>
    <p:sldId id="266" r:id="rId10"/>
    <p:sldId id="267" r:id="rId11"/>
    <p:sldId id="268" r:id="rId12"/>
    <p:sldId id="273" r:id="rId13"/>
    <p:sldId id="274" r:id="rId14"/>
    <p:sldId id="272" r:id="rId15"/>
    <p:sldId id="286" r:id="rId16"/>
    <p:sldId id="324" r:id="rId17"/>
    <p:sldId id="279" r:id="rId18"/>
    <p:sldId id="281" r:id="rId19"/>
    <p:sldId id="320" r:id="rId20"/>
    <p:sldId id="323" r:id="rId21"/>
    <p:sldId id="282" r:id="rId22"/>
    <p:sldId id="288" r:id="rId23"/>
    <p:sldId id="289" r:id="rId24"/>
    <p:sldId id="290" r:id="rId25"/>
    <p:sldId id="283" r:id="rId26"/>
    <p:sldId id="284" r:id="rId27"/>
    <p:sldId id="285" r:id="rId28"/>
    <p:sldId id="291" r:id="rId29"/>
    <p:sldId id="292" r:id="rId30"/>
    <p:sldId id="293" r:id="rId31"/>
    <p:sldId id="294" r:id="rId32"/>
    <p:sldId id="295" r:id="rId33"/>
    <p:sldId id="296" r:id="rId34"/>
    <p:sldId id="299" r:id="rId35"/>
    <p:sldId id="300" r:id="rId36"/>
    <p:sldId id="297" r:id="rId37"/>
    <p:sldId id="301" r:id="rId38"/>
    <p:sldId id="302" r:id="rId39"/>
    <p:sldId id="306" r:id="rId40"/>
    <p:sldId id="307" r:id="rId41"/>
    <p:sldId id="309" r:id="rId42"/>
    <p:sldId id="310" r:id="rId43"/>
    <p:sldId id="311" r:id="rId44"/>
    <p:sldId id="312" r:id="rId45"/>
    <p:sldId id="313" r:id="rId46"/>
    <p:sldId id="314" r:id="rId47"/>
    <p:sldId id="315" r:id="rId48"/>
    <p:sldId id="316" r:id="rId49"/>
    <p:sldId id="317" r:id="rId50"/>
    <p:sldId id="318" r:id="rId51"/>
    <p:sldId id="319" r:id="rId52"/>
    <p:sldId id="326" r:id="rId53"/>
    <p:sldId id="325" r:id="rId54"/>
    <p:sldId id="327" r:id="rId55"/>
    <p:sldId id="32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CCFF"/>
    <a:srgbClr val="FFCC99"/>
    <a:srgbClr val="FF99FF"/>
    <a:srgbClr val="CCFF99"/>
    <a:srgbClr val="99FF33"/>
    <a:srgbClr val="FFFFCC"/>
    <a:srgbClr val="FFFF99"/>
    <a:srgbClr val="CC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70" d="100"/>
          <a:sy n="70" d="100"/>
        </p:scale>
        <p:origin x="9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9/5/2017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9/5/2017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9/5/2017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9/5/2017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9/5/2017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9/5/2017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hyperlink" Target="https://en.wikipedia.org/wiki/Dutch_East_India_Company#cite_note-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Territorial_evolution_of_the_British_Empire" TargetMode="External"/><Relationship Id="rId2" Type="http://schemas.openxmlformats.org/officeDocument/2006/relationships/hyperlink" Target="https://en.wikipedia.org/wiki/Kingdom_of_England" TargetMode="Externa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hyperlink" Target="https://en.wikipedia.org/wiki/East_India_Compan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1763" y="1215603"/>
            <a:ext cx="5434737" cy="1370336"/>
          </a:xfrm>
          <a:solidFill>
            <a:srgbClr val="FFFFCC"/>
          </a:solidFill>
        </p:spPr>
        <p:txBody>
          <a:bodyPr>
            <a:normAutofit/>
          </a:bodyPr>
          <a:lstStyle/>
          <a:p>
            <a:pPr algn="r"/>
            <a:r>
              <a:rPr lang="en-US" sz="2800" b="1" dirty="0" smtClean="0"/>
              <a:t>CHAPTER </a:t>
            </a:r>
            <a:r>
              <a:rPr lang="en-US" sz="2800" b="1" smtClean="0"/>
              <a:t>9 (Part 1):</a:t>
            </a:r>
            <a:endParaRPr lang="en-US" sz="2800" b="1" dirty="0" smtClean="0"/>
          </a:p>
          <a:p>
            <a:pPr algn="r"/>
            <a:r>
              <a:rPr lang="en-US" b="1" dirty="0" smtClean="0"/>
              <a:t>THE RISE OF CAPITALISM IN AMSTERDAM</a:t>
            </a:r>
          </a:p>
          <a:p>
            <a:endParaRPr lang="en-US" sz="2800" b="1" dirty="0"/>
          </a:p>
        </p:txBody>
      </p:sp>
      <p:sp>
        <p:nvSpPr>
          <p:cNvPr id="4" name="Title 3"/>
          <p:cNvSpPr>
            <a:spLocks noGrp="1"/>
          </p:cNvSpPr>
          <p:nvPr>
            <p:ph type="ctrTitle"/>
          </p:nvPr>
        </p:nvSpPr>
        <p:spPr>
          <a:xfrm>
            <a:off x="0" y="0"/>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2" name="Picture 2" descr="http://upload.wikimedia.org/wikipedia/commons/8/8e/Panorama_of_La_Habana_%28Amsterdam%2C_17th_century%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5603"/>
            <a:ext cx="6757259" cy="5642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media-cache-ec0.pinimg.com/736x/eb/3a/23/eb3a2307d20d0eee0d313900b2f68f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049" y="2585939"/>
            <a:ext cx="3110060" cy="427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99FF66"/>
          </a:solidFill>
        </p:spPr>
        <p:txBody>
          <a:bodyPr/>
          <a:lstStyle/>
          <a:p>
            <a:pPr algn="ctr"/>
            <a:r>
              <a:rPr lang="en-US" dirty="0" smtClean="0"/>
              <a:t>PART 3</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AMSTERDAM’S INFRASTRUCTURE </a:t>
            </a:r>
            <a:r>
              <a:rPr lang="en-US" dirty="0"/>
              <a:t>PRIOR TO 1585</a:t>
            </a:r>
            <a:endParaRPr lang="en-US" dirty="0" smtClean="0"/>
          </a:p>
        </p:txBody>
      </p:sp>
    </p:spTree>
    <p:extLst>
      <p:ext uri="{BB962C8B-B14F-4D97-AF65-F5344CB8AC3E}">
        <p14:creationId xmlns:p14="http://schemas.microsoft.com/office/powerpoint/2010/main" val="116181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42441"/>
          </a:xfrm>
          <a:solidFill>
            <a:srgbClr val="99FF66"/>
          </a:solidFill>
        </p:spPr>
        <p:txBody>
          <a:bodyPr>
            <a:normAutofit/>
          </a:bodyPr>
          <a:lstStyle/>
          <a:p>
            <a:pPr algn="ctr"/>
            <a:r>
              <a:rPr lang="en-US" sz="3200" dirty="0" smtClean="0"/>
              <a:t>AMSTERDAM’S INFRASTRUCTURE IN 16</a:t>
            </a:r>
            <a:r>
              <a:rPr lang="en-US" sz="3200" baseline="30000" dirty="0" smtClean="0"/>
              <a:t>TH</a:t>
            </a:r>
            <a:r>
              <a:rPr lang="en-US" sz="3200" dirty="0" smtClean="0"/>
              <a:t> CENTURY</a:t>
            </a:r>
          </a:p>
        </p:txBody>
      </p:sp>
      <p:sp>
        <p:nvSpPr>
          <p:cNvPr id="3" name="Content Placeholder 2"/>
          <p:cNvSpPr>
            <a:spLocks noGrp="1"/>
          </p:cNvSpPr>
          <p:nvPr>
            <p:ph idx="1"/>
          </p:nvPr>
        </p:nvSpPr>
        <p:spPr>
          <a:xfrm>
            <a:off x="0" y="681925"/>
            <a:ext cx="12192000" cy="6176075"/>
          </a:xfrm>
          <a:solidFill>
            <a:srgbClr val="FFFFCC"/>
          </a:solidFill>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pic>
        <p:nvPicPr>
          <p:cNvPr id="8194" name="Picture 2" descr="http://www.farelli.info/images/books/colonies/haring/Hollandse-haringvloot-onder-zeil-16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794" y="2454655"/>
            <a:ext cx="7620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14779" y="6251344"/>
            <a:ext cx="2355197" cy="369332"/>
          </a:xfrm>
          <a:prstGeom prst="rect">
            <a:avLst/>
          </a:prstGeom>
          <a:noFill/>
        </p:spPr>
        <p:txBody>
          <a:bodyPr wrap="none" rtlCol="0">
            <a:spAutoFit/>
          </a:bodyPr>
          <a:lstStyle/>
          <a:p>
            <a:r>
              <a:rPr lang="en-US" dirty="0" smtClean="0"/>
              <a:t>DUTCH HERRING FLEET</a:t>
            </a:r>
            <a:endParaRPr lang="en-US" dirty="0"/>
          </a:p>
        </p:txBody>
      </p:sp>
      <p:sp>
        <p:nvSpPr>
          <p:cNvPr id="6" name="TextBox 5"/>
          <p:cNvSpPr txBox="1"/>
          <p:nvPr/>
        </p:nvSpPr>
        <p:spPr>
          <a:xfrm>
            <a:off x="1317356" y="1239864"/>
            <a:ext cx="9292224" cy="830997"/>
          </a:xfrm>
          <a:prstGeom prst="rect">
            <a:avLst/>
          </a:prstGeom>
          <a:noFill/>
        </p:spPr>
        <p:txBody>
          <a:bodyPr wrap="none" rtlCol="0">
            <a:spAutoFit/>
          </a:bodyPr>
          <a:lstStyle/>
          <a:p>
            <a:r>
              <a:rPr lang="en-US" sz="2400" dirty="0" smtClean="0"/>
              <a:t>FISHING INCOME WAS BACKBONE OF HOLLAND’S COMMERCIAL RISE.  </a:t>
            </a:r>
          </a:p>
          <a:p>
            <a:r>
              <a:rPr lang="en-US" sz="2400" dirty="0" smtClean="0"/>
              <a:t>DUTCH TECHNOLOGY EXCELLED IN PRESERVING HERRING CATCH IN SALT </a:t>
            </a:r>
            <a:endParaRPr lang="en-US" sz="2400" dirty="0"/>
          </a:p>
        </p:txBody>
      </p:sp>
      <p:pic>
        <p:nvPicPr>
          <p:cNvPr id="8198" name="Picture 6" descr="http://img.readtiger.com/wkp/en/Kozlov-Engels-Blue-herring-buk126b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7668"/>
            <a:ext cx="4540411" cy="366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270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42441"/>
          </a:xfrm>
          <a:solidFill>
            <a:srgbClr val="99FF66"/>
          </a:solidFill>
        </p:spPr>
        <p:txBody>
          <a:bodyPr>
            <a:normAutofit/>
          </a:bodyPr>
          <a:lstStyle/>
          <a:p>
            <a:pPr algn="ctr"/>
            <a:r>
              <a:rPr lang="en-US" sz="3200" dirty="0" smtClean="0"/>
              <a:t>AMSTERDAM’S INFRASTRUCTURE IN 16</a:t>
            </a:r>
            <a:r>
              <a:rPr lang="en-US" sz="3200" baseline="30000" dirty="0" smtClean="0"/>
              <a:t>TH</a:t>
            </a:r>
            <a:r>
              <a:rPr lang="en-US" sz="3200" dirty="0" smtClean="0"/>
              <a:t> CENTURY</a:t>
            </a:r>
          </a:p>
        </p:txBody>
      </p:sp>
      <p:sp>
        <p:nvSpPr>
          <p:cNvPr id="3" name="Content Placeholder 2"/>
          <p:cNvSpPr>
            <a:spLocks noGrp="1"/>
          </p:cNvSpPr>
          <p:nvPr>
            <p:ph idx="1"/>
          </p:nvPr>
        </p:nvSpPr>
        <p:spPr>
          <a:xfrm>
            <a:off x="0" y="681925"/>
            <a:ext cx="12192000" cy="6176075"/>
          </a:xfrm>
          <a:solidFill>
            <a:srgbClr val="FFFFCC"/>
          </a:solidFill>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6" name="TextBox 5"/>
          <p:cNvSpPr txBox="1"/>
          <p:nvPr/>
        </p:nvSpPr>
        <p:spPr>
          <a:xfrm>
            <a:off x="1317356" y="1239864"/>
            <a:ext cx="9041321" cy="461665"/>
          </a:xfrm>
          <a:prstGeom prst="rect">
            <a:avLst/>
          </a:prstGeom>
          <a:noFill/>
        </p:spPr>
        <p:txBody>
          <a:bodyPr wrap="none" rtlCol="0">
            <a:spAutoFit/>
          </a:bodyPr>
          <a:lstStyle/>
          <a:p>
            <a:r>
              <a:rPr lang="en-US" sz="2400" dirty="0" smtClean="0"/>
              <a:t>DUTCH ZAANDAM BECAME EUROPE’S PREMIER SHIPBUILDING CENTER.</a:t>
            </a:r>
            <a:endParaRPr lang="en-US" sz="2400" dirty="0"/>
          </a:p>
        </p:txBody>
      </p:sp>
      <p:pic>
        <p:nvPicPr>
          <p:cNvPr id="9222" name="Picture 6" descr="http://www.jrusselljinishiangallery.com/images/tantillo/tantillo-manhattanb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273" y="2894755"/>
            <a:ext cx="4121957" cy="326149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fc05.deviantart.net/fs32/i/2008/186/a/a/Dutch_ships_at_anchor_by_JanBoru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44" y="2254466"/>
            <a:ext cx="5780276" cy="4050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14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42441"/>
          </a:xfrm>
          <a:solidFill>
            <a:srgbClr val="99FF66"/>
          </a:solidFill>
        </p:spPr>
        <p:txBody>
          <a:bodyPr>
            <a:normAutofit/>
          </a:bodyPr>
          <a:lstStyle/>
          <a:p>
            <a:pPr algn="ctr"/>
            <a:r>
              <a:rPr lang="en-US" sz="3200" dirty="0" smtClean="0"/>
              <a:t>AMSTERDAM’S INFRASTRUCTURE IN 16</a:t>
            </a:r>
            <a:r>
              <a:rPr lang="en-US" sz="3200" baseline="30000" dirty="0" smtClean="0"/>
              <a:t>TH</a:t>
            </a:r>
            <a:r>
              <a:rPr lang="en-US" sz="3200" dirty="0" smtClean="0"/>
              <a:t> CENTURY</a:t>
            </a:r>
          </a:p>
        </p:txBody>
      </p:sp>
      <p:sp>
        <p:nvSpPr>
          <p:cNvPr id="3" name="Content Placeholder 2"/>
          <p:cNvSpPr>
            <a:spLocks noGrp="1"/>
          </p:cNvSpPr>
          <p:nvPr>
            <p:ph idx="1"/>
          </p:nvPr>
        </p:nvSpPr>
        <p:spPr>
          <a:xfrm>
            <a:off x="0" y="681925"/>
            <a:ext cx="12192000" cy="6176075"/>
          </a:xfrm>
          <a:solidFill>
            <a:srgbClr val="FFFFCC"/>
          </a:solidFill>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6" name="TextBox 5"/>
          <p:cNvSpPr txBox="1"/>
          <p:nvPr/>
        </p:nvSpPr>
        <p:spPr>
          <a:xfrm>
            <a:off x="1596325" y="681925"/>
            <a:ext cx="8674619" cy="1200329"/>
          </a:xfrm>
          <a:prstGeom prst="rect">
            <a:avLst/>
          </a:prstGeom>
          <a:noFill/>
        </p:spPr>
        <p:txBody>
          <a:bodyPr wrap="none" rtlCol="0">
            <a:spAutoFit/>
          </a:bodyPr>
          <a:lstStyle/>
          <a:p>
            <a:r>
              <a:rPr lang="en-US" sz="2400" dirty="0" smtClean="0"/>
              <a:t>WAREHOUSES WERE AS IMPORTANT TO DUTCH SUCCESS AS SHIPS –</a:t>
            </a:r>
          </a:p>
          <a:p>
            <a:r>
              <a:rPr lang="en-US" sz="2400" dirty="0" smtClean="0"/>
              <a:t>THEY BOUGHT AT SEASONS WHEN PRICES WERE LOWEST AND</a:t>
            </a:r>
          </a:p>
          <a:p>
            <a:r>
              <a:rPr lang="en-US" sz="2400" dirty="0" smtClean="0"/>
              <a:t>STORED MERCHANDISE TO AWAIT A SELLERS MARKET.</a:t>
            </a:r>
            <a:endParaRPr lang="en-US" sz="2400" dirty="0"/>
          </a:p>
        </p:txBody>
      </p:sp>
      <p:pic>
        <p:nvPicPr>
          <p:cNvPr id="10242" name="Picture 2" descr="http://imgc.allpostersimages.com/images/P-473-488-90/22/2246/8I2ZD00Z/poster/dutch-east-india-house-in-amsterdam-showing-warehouses-and-shipy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881" y="2198199"/>
            <a:ext cx="6226229" cy="46598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media-cache-ec0.pinimg.com/736x/f6/2c/a6/f62ca649d442e7f18c3582634bd3a6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00" y="2960209"/>
            <a:ext cx="4788243" cy="31357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8424" y="6202486"/>
            <a:ext cx="2198615" cy="369332"/>
          </a:xfrm>
          <a:prstGeom prst="rect">
            <a:avLst/>
          </a:prstGeom>
          <a:noFill/>
        </p:spPr>
        <p:txBody>
          <a:bodyPr wrap="none" rtlCol="0">
            <a:spAutoFit/>
          </a:bodyPr>
          <a:lstStyle/>
          <a:p>
            <a:r>
              <a:rPr lang="en-US" dirty="0" smtClean="0"/>
              <a:t>Dutch West India Co. </a:t>
            </a:r>
            <a:endParaRPr lang="en-US" dirty="0"/>
          </a:p>
        </p:txBody>
      </p:sp>
      <p:sp>
        <p:nvSpPr>
          <p:cNvPr id="5" name="TextBox 4"/>
          <p:cNvSpPr txBox="1"/>
          <p:nvPr/>
        </p:nvSpPr>
        <p:spPr>
          <a:xfrm>
            <a:off x="7465325" y="6202486"/>
            <a:ext cx="2052550" cy="369332"/>
          </a:xfrm>
          <a:prstGeom prst="rect">
            <a:avLst/>
          </a:prstGeom>
          <a:noFill/>
        </p:spPr>
        <p:txBody>
          <a:bodyPr wrap="none" rtlCol="0">
            <a:spAutoFit/>
          </a:bodyPr>
          <a:lstStyle/>
          <a:p>
            <a:r>
              <a:rPr lang="en-US" dirty="0" smtClean="0"/>
              <a:t>Dutch </a:t>
            </a:r>
            <a:r>
              <a:rPr lang="en-US" smtClean="0"/>
              <a:t>East India </a:t>
            </a:r>
            <a:r>
              <a:rPr lang="en-US" dirty="0" smtClean="0"/>
              <a:t>Co.</a:t>
            </a:r>
            <a:endParaRPr lang="en-US" dirty="0"/>
          </a:p>
        </p:txBody>
      </p:sp>
    </p:spTree>
    <p:extLst>
      <p:ext uri="{BB962C8B-B14F-4D97-AF65-F5344CB8AC3E}">
        <p14:creationId xmlns:p14="http://schemas.microsoft.com/office/powerpoint/2010/main" val="4215206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hecaveonline.com/APEH/dutchdbq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827" y="2096146"/>
            <a:ext cx="6095173" cy="47618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0"/>
            <a:ext cx="12192000" cy="542441"/>
          </a:xfrm>
          <a:prstGeom prst="rect">
            <a:avLst/>
          </a:prstGeom>
          <a:solidFill>
            <a:srgbClr val="99FF66"/>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AMSTERDAM’S INFRASTRUCTURE IN 16</a:t>
            </a:r>
            <a:r>
              <a:rPr lang="en-US" sz="3200" baseline="30000" smtClean="0"/>
              <a:t>TH</a:t>
            </a:r>
            <a:r>
              <a:rPr lang="en-US" sz="3200" smtClean="0"/>
              <a:t> CENTURY</a:t>
            </a:r>
            <a:endParaRPr lang="en-US" sz="3200" dirty="0"/>
          </a:p>
        </p:txBody>
      </p:sp>
      <p:sp>
        <p:nvSpPr>
          <p:cNvPr id="2" name="TextBox 1"/>
          <p:cNvSpPr txBox="1"/>
          <p:nvPr/>
        </p:nvSpPr>
        <p:spPr>
          <a:xfrm>
            <a:off x="2395892" y="996128"/>
            <a:ext cx="8086316" cy="646331"/>
          </a:xfrm>
          <a:prstGeom prst="rect">
            <a:avLst/>
          </a:prstGeom>
          <a:solidFill>
            <a:srgbClr val="FFFF99"/>
          </a:solidFill>
        </p:spPr>
        <p:txBody>
          <a:bodyPr wrap="none" rtlCol="0">
            <a:spAutoFit/>
          </a:bodyPr>
          <a:lstStyle/>
          <a:p>
            <a:r>
              <a:rPr lang="en-US" dirty="0" smtClean="0"/>
              <a:t>DUTCH SHIPS CARRIED BULK TRADE GOODS FROM THE BALTIC (GRAIN, WOOD, ETC.)</a:t>
            </a:r>
          </a:p>
          <a:p>
            <a:r>
              <a:rPr lang="en-US" dirty="0" smtClean="0"/>
              <a:t>AND MET AT AMSTERDAM WITH FRENCH TRADE IN WINE AND SALT</a:t>
            </a:r>
            <a:endParaRPr lang="en-US" dirty="0"/>
          </a:p>
        </p:txBody>
      </p:sp>
      <p:sp>
        <p:nvSpPr>
          <p:cNvPr id="4" name="TextBox 3"/>
          <p:cNvSpPr txBox="1"/>
          <p:nvPr/>
        </p:nvSpPr>
        <p:spPr>
          <a:xfrm>
            <a:off x="396810" y="3089374"/>
            <a:ext cx="5038687" cy="2031325"/>
          </a:xfrm>
          <a:prstGeom prst="rect">
            <a:avLst/>
          </a:prstGeom>
          <a:solidFill>
            <a:srgbClr val="FFFF99"/>
          </a:solidFill>
        </p:spPr>
        <p:txBody>
          <a:bodyPr wrap="none" rtlCol="0">
            <a:spAutoFit/>
          </a:bodyPr>
          <a:lstStyle/>
          <a:p>
            <a:r>
              <a:rPr lang="en-US" dirty="0" smtClean="0"/>
              <a:t>PRIOR TO 1585 –</a:t>
            </a:r>
          </a:p>
          <a:p>
            <a:endParaRPr lang="en-US" dirty="0"/>
          </a:p>
          <a:p>
            <a:r>
              <a:rPr lang="en-US" dirty="0" smtClean="0"/>
              <a:t>THERE WAS NO BOURSE, NO BANK, LITTLE SURPLUS</a:t>
            </a:r>
          </a:p>
          <a:p>
            <a:r>
              <a:rPr lang="en-US" dirty="0" smtClean="0"/>
              <a:t>MONEY.</a:t>
            </a:r>
          </a:p>
          <a:p>
            <a:endParaRPr lang="en-US" dirty="0"/>
          </a:p>
          <a:p>
            <a:r>
              <a:rPr lang="en-US" dirty="0" smtClean="0"/>
              <a:t>THE BURGHER CLASS PROSPERED BUT THERE WAS </a:t>
            </a:r>
          </a:p>
          <a:p>
            <a:r>
              <a:rPr lang="en-US" dirty="0" smtClean="0"/>
              <a:t>NO GROUP OF CONSPICUOUSLY WEALTHY MEN. </a:t>
            </a:r>
            <a:endParaRPr lang="en-US" dirty="0"/>
          </a:p>
        </p:txBody>
      </p:sp>
    </p:spTree>
    <p:extLst>
      <p:ext uri="{BB962C8B-B14F-4D97-AF65-F5344CB8AC3E}">
        <p14:creationId xmlns:p14="http://schemas.microsoft.com/office/powerpoint/2010/main" val="2615134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542441"/>
          </a:xfrm>
          <a:prstGeom prst="rect">
            <a:avLst/>
          </a:prstGeom>
          <a:solidFill>
            <a:srgbClr val="99FF66"/>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AMSTERDAM’S INFRASTRUCTURE IN 16</a:t>
            </a:r>
            <a:r>
              <a:rPr lang="en-US" sz="3200" baseline="30000" smtClean="0"/>
              <a:t>TH</a:t>
            </a:r>
            <a:r>
              <a:rPr lang="en-US" sz="3200" smtClean="0"/>
              <a:t> CENTURY</a:t>
            </a:r>
            <a:endParaRPr lang="en-US" sz="3200" dirty="0"/>
          </a:p>
        </p:txBody>
      </p:sp>
      <p:sp>
        <p:nvSpPr>
          <p:cNvPr id="5" name="TextBox 4"/>
          <p:cNvSpPr txBox="1"/>
          <p:nvPr/>
        </p:nvSpPr>
        <p:spPr>
          <a:xfrm>
            <a:off x="0" y="802244"/>
            <a:ext cx="12192000" cy="1477328"/>
          </a:xfrm>
          <a:prstGeom prst="rect">
            <a:avLst/>
          </a:prstGeom>
          <a:solidFill>
            <a:srgbClr val="66CCFF"/>
          </a:solidFill>
        </p:spPr>
        <p:txBody>
          <a:bodyPr wrap="square" rtlCol="0">
            <a:spAutoFit/>
          </a:bodyPr>
          <a:lstStyle/>
          <a:p>
            <a:pPr lvl="1"/>
            <a:r>
              <a:rPr lang="en-US" dirty="0" smtClean="0"/>
              <a:t>THEN, IN 1585, ANTWERP LOST ITS ACCESS TO THE SEA –</a:t>
            </a:r>
          </a:p>
          <a:p>
            <a:pPr lvl="1"/>
            <a:endParaRPr lang="en-US" dirty="0"/>
          </a:p>
          <a:p>
            <a:pPr lvl="1"/>
            <a:r>
              <a:rPr lang="en-US" dirty="0" smtClean="0"/>
              <a:t>PRACTICALLY OVERNIGHT, NINETEEN THOUSAND MERCHANTS MIGRATED TO AMSTERDAM FROM ANTWERP.</a:t>
            </a:r>
          </a:p>
          <a:p>
            <a:pPr lvl="1"/>
            <a:endParaRPr lang="en-US" dirty="0"/>
          </a:p>
          <a:p>
            <a:pPr lvl="1"/>
            <a:r>
              <a:rPr lang="en-US" dirty="0" smtClean="0"/>
              <a:t>THE TO-BE DUTCH REPUBLIC BECAME THE COMMERCIAL CENTER OF EUROPE ‘OVERNIGHT’.</a:t>
            </a:r>
            <a:endParaRPr lang="en-US" dirty="0"/>
          </a:p>
        </p:txBody>
      </p:sp>
      <p:sp>
        <p:nvSpPr>
          <p:cNvPr id="6" name="TextBox 5"/>
          <p:cNvSpPr txBox="1"/>
          <p:nvPr/>
        </p:nvSpPr>
        <p:spPr>
          <a:xfrm>
            <a:off x="0" y="2279572"/>
            <a:ext cx="12192000" cy="3416320"/>
          </a:xfrm>
          <a:prstGeom prst="rect">
            <a:avLst/>
          </a:prstGeom>
          <a:solidFill>
            <a:srgbClr val="CCECFF"/>
          </a:solidFill>
        </p:spPr>
        <p:txBody>
          <a:bodyPr wrap="square" rtlCol="0">
            <a:spAutoFit/>
          </a:bodyPr>
          <a:lstStyle/>
          <a:p>
            <a:r>
              <a:rPr lang="en-US" dirty="0" smtClean="0"/>
              <a:t>CAPITALISM IN AMSTERDAM IN THE 17</a:t>
            </a:r>
            <a:r>
              <a:rPr lang="en-US" baseline="30000" dirty="0" smtClean="0"/>
              <a:t>TH</a:t>
            </a:r>
            <a:r>
              <a:rPr lang="en-US" dirty="0" smtClean="0"/>
              <a:t> CENTURY, Violet Barbour</a:t>
            </a:r>
          </a:p>
          <a:p>
            <a:endParaRPr lang="en-US" dirty="0"/>
          </a:p>
          <a:p>
            <a:r>
              <a:rPr lang="en-US" dirty="0" smtClean="0"/>
              <a:t>“In Holland and Zeeland we find these newcomers organizing or participating in joint-stock ventures, which opened the Russian, Mediterranean, and East-Indian trades, sought northeast and northwest passages, amassed fortunes </a:t>
            </a:r>
            <a:r>
              <a:rPr lang="en-US" dirty="0" smtClean="0"/>
              <a:t>in </a:t>
            </a:r>
            <a:r>
              <a:rPr lang="en-US" dirty="0" smtClean="0"/>
              <a:t>the munitions trade, and initiated speculative trading in company stocks.</a:t>
            </a:r>
          </a:p>
          <a:p>
            <a:endParaRPr lang="en-US" dirty="0"/>
          </a:p>
          <a:p>
            <a:r>
              <a:rPr lang="en-US" dirty="0" smtClean="0"/>
              <a:t>Of the 320 greatest depositors in the exchange bank of Amsterdam in its early years, 1609-1611, more than half had come from the southern provinces.</a:t>
            </a:r>
          </a:p>
          <a:p>
            <a:endParaRPr lang="en-US" dirty="0"/>
          </a:p>
          <a:p>
            <a:r>
              <a:rPr lang="en-US" dirty="0" smtClean="0"/>
              <a:t>The tax returns from the levy of the 200</a:t>
            </a:r>
            <a:r>
              <a:rPr lang="en-US" baseline="30000" dirty="0" smtClean="0"/>
              <a:t>th</a:t>
            </a:r>
            <a:r>
              <a:rPr lang="en-US" dirty="0" smtClean="0"/>
              <a:t> penny in 1631, indicate that about one-third of the richest Amsterdammers were of southern origin. </a:t>
            </a:r>
            <a:r>
              <a:rPr lang="en-US" dirty="0" smtClean="0"/>
              <a:t>“</a:t>
            </a:r>
            <a:endParaRPr lang="en-US" dirty="0" smtClean="0"/>
          </a:p>
          <a:p>
            <a:endParaRPr lang="en-US" dirty="0" smtClean="0"/>
          </a:p>
        </p:txBody>
      </p:sp>
      <p:pic>
        <p:nvPicPr>
          <p:cNvPr id="7" name="Picture 2" descr="http://www.amsterdam.info/canals/harb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824" y="5408908"/>
            <a:ext cx="8136610" cy="144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5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542441"/>
          </a:xfrm>
          <a:prstGeom prst="rect">
            <a:avLst/>
          </a:prstGeom>
          <a:solidFill>
            <a:srgbClr val="99FF66"/>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AMSTERDAM’S INFRASTRUCTURE IN 16</a:t>
            </a:r>
            <a:r>
              <a:rPr lang="en-US" sz="3200" baseline="30000" smtClean="0"/>
              <a:t>TH</a:t>
            </a:r>
            <a:r>
              <a:rPr lang="en-US" sz="3200" smtClean="0"/>
              <a:t> CENTURY</a:t>
            </a:r>
            <a:endParaRPr lang="en-US" sz="3200" dirty="0"/>
          </a:p>
        </p:txBody>
      </p:sp>
      <p:sp>
        <p:nvSpPr>
          <p:cNvPr id="7" name="TextBox 6"/>
          <p:cNvSpPr txBox="1"/>
          <p:nvPr/>
        </p:nvSpPr>
        <p:spPr>
          <a:xfrm>
            <a:off x="3055037" y="1003721"/>
            <a:ext cx="5290231" cy="2585323"/>
          </a:xfrm>
          <a:prstGeom prst="rect">
            <a:avLst/>
          </a:prstGeom>
          <a:solidFill>
            <a:srgbClr val="CCECFF"/>
          </a:solidFill>
        </p:spPr>
        <p:txBody>
          <a:bodyPr wrap="none" rtlCol="0">
            <a:spAutoFit/>
          </a:bodyPr>
          <a:lstStyle/>
          <a:p>
            <a:pPr marL="285750" indent="-285750">
              <a:buFont typeface="Arial" panose="020B0604020202020204" pitchFamily="34" charset="0"/>
              <a:buChar char="•"/>
            </a:pPr>
            <a:r>
              <a:rPr lang="en-US" dirty="0" smtClean="0"/>
              <a:t>1598 - founding </a:t>
            </a:r>
            <a:r>
              <a:rPr lang="en-US" dirty="0"/>
              <a:t>of  a "chamber of assurances</a:t>
            </a:r>
            <a:r>
              <a:rPr lang="en-US" dirty="0" smtClean="0"/>
              <a:t>,“</a:t>
            </a:r>
          </a:p>
          <a:p>
            <a:r>
              <a:rPr lang="en-US" dirty="0" smtClean="0"/>
              <a:t>      </a:t>
            </a:r>
            <a:r>
              <a:rPr lang="en-US" dirty="0"/>
              <a:t>which provided marine insurance </a:t>
            </a:r>
            <a:r>
              <a:rPr lang="en-US" dirty="0" smtClean="0"/>
              <a:t>policies</a:t>
            </a:r>
          </a:p>
          <a:p>
            <a:pPr marL="285750" indent="-285750">
              <a:buFont typeface="Arial" panose="020B0604020202020204" pitchFamily="34" charset="0"/>
              <a:buChar char="•"/>
            </a:pPr>
            <a:r>
              <a:rPr lang="en-US" dirty="0" smtClean="0"/>
              <a:t>1602 – creation of Dutch East India Company</a:t>
            </a:r>
          </a:p>
          <a:p>
            <a:pPr marL="285750" indent="-285750">
              <a:buFont typeface="Arial" panose="020B0604020202020204" pitchFamily="34" charset="0"/>
              <a:buChar char="•"/>
            </a:pPr>
            <a:r>
              <a:rPr lang="en-US" dirty="0" smtClean="0"/>
              <a:t>1608 – new stock and commodities exchange</a:t>
            </a:r>
          </a:p>
          <a:p>
            <a:pPr marL="285750" indent="-285750">
              <a:buFont typeface="Arial" panose="020B0604020202020204" pitchFamily="34" charset="0"/>
              <a:buChar char="•"/>
            </a:pPr>
            <a:r>
              <a:rPr lang="en-US" dirty="0" smtClean="0"/>
              <a:t>1609 -  founding of municipal Bank of Amsterdam</a:t>
            </a:r>
          </a:p>
          <a:p>
            <a:pPr marL="285750" indent="-285750">
              <a:buFont typeface="Arial" panose="020B0604020202020204" pitchFamily="34" charset="0"/>
              <a:buChar char="•"/>
            </a:pPr>
            <a:r>
              <a:rPr lang="en-US" dirty="0" smtClean="0"/>
              <a:t>1610 – approval of </a:t>
            </a:r>
            <a:r>
              <a:rPr lang="en-US" dirty="0"/>
              <a:t>Plan of the Three </a:t>
            </a:r>
            <a:r>
              <a:rPr lang="en-US" dirty="0" smtClean="0"/>
              <a:t>Canals, to</a:t>
            </a:r>
          </a:p>
          <a:p>
            <a:r>
              <a:rPr lang="en-US" dirty="0"/>
              <a:t> </a:t>
            </a:r>
            <a:r>
              <a:rPr lang="en-US" dirty="0" smtClean="0"/>
              <a:t>     expand </a:t>
            </a:r>
            <a:r>
              <a:rPr lang="en-US" dirty="0"/>
              <a:t>the size of the city from 450 to 1,800 </a:t>
            </a:r>
            <a:r>
              <a:rPr lang="en-US" dirty="0" smtClean="0"/>
              <a:t>acres,</a:t>
            </a:r>
          </a:p>
          <a:p>
            <a:r>
              <a:rPr lang="en-US" dirty="0"/>
              <a:t> </a:t>
            </a:r>
            <a:r>
              <a:rPr lang="en-US" dirty="0" smtClean="0"/>
              <a:t>     necessary for dramatic growth of population</a:t>
            </a:r>
          </a:p>
          <a:p>
            <a:pPr marL="285750" indent="-285750">
              <a:buFont typeface="Arial" panose="020B0604020202020204" pitchFamily="34" charset="0"/>
              <a:buChar char="•"/>
            </a:pPr>
            <a:r>
              <a:rPr lang="en-US" dirty="0" smtClean="0"/>
              <a:t>1589 – 1611 revenue doubled</a:t>
            </a:r>
            <a:endParaRPr lang="en-US" dirty="0"/>
          </a:p>
        </p:txBody>
      </p:sp>
      <p:pic>
        <p:nvPicPr>
          <p:cNvPr id="8" name="Picture 2" descr="http://www.amsterdam.info/canals/harb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0324"/>
            <a:ext cx="12192000" cy="28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89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CC99FF"/>
          </a:solidFill>
        </p:spPr>
        <p:txBody>
          <a:bodyPr/>
          <a:lstStyle/>
          <a:p>
            <a:pPr algn="ctr"/>
            <a:r>
              <a:rPr lang="en-US" dirty="0" smtClean="0"/>
              <a:t>PART 4</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AMSTERDAM’S FINANCIAL SYSTEM (CAPITALISM)</a:t>
            </a:r>
          </a:p>
        </p:txBody>
      </p:sp>
    </p:spTree>
    <p:extLst>
      <p:ext uri="{BB962C8B-B14F-4D97-AF65-F5344CB8AC3E}">
        <p14:creationId xmlns:p14="http://schemas.microsoft.com/office/powerpoint/2010/main" val="2141904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1" y="644872"/>
            <a:ext cx="12192000" cy="2246769"/>
          </a:xfrm>
          <a:prstGeom prst="rect">
            <a:avLst/>
          </a:prstGeom>
          <a:noFill/>
        </p:spPr>
        <p:txBody>
          <a:bodyPr wrap="square" rtlCol="0">
            <a:spAutoFit/>
          </a:bodyPr>
          <a:lstStyle/>
          <a:p>
            <a:r>
              <a:rPr lang="en-US" sz="2800" dirty="0" smtClean="0"/>
              <a:t>   THE PRIMACY OF THE CITY WAS THREEFOLD:</a:t>
            </a:r>
          </a:p>
          <a:p>
            <a:r>
              <a:rPr lang="en-US" sz="2800" dirty="0"/>
              <a:t>	</a:t>
            </a:r>
            <a:r>
              <a:rPr lang="en-US" sz="2800" dirty="0" smtClean="0"/>
              <a:t>1.   SHIPPING CENTER</a:t>
            </a:r>
          </a:p>
          <a:p>
            <a:r>
              <a:rPr lang="en-US" sz="2800" dirty="0"/>
              <a:t> </a:t>
            </a:r>
            <a:r>
              <a:rPr lang="en-US" sz="2800" dirty="0" smtClean="0"/>
              <a:t>                        </a:t>
            </a:r>
            <a:r>
              <a:rPr lang="en-US" sz="2400" dirty="0" smtClean="0"/>
              <a:t>About </a:t>
            </a:r>
            <a:r>
              <a:rPr lang="en-US" sz="2400" dirty="0"/>
              <a:t>1650, the Dutch owned 50% of the merchant ships in Europe.</a:t>
            </a:r>
            <a:endParaRPr lang="en-US" sz="2400" dirty="0" smtClean="0"/>
          </a:p>
          <a:p>
            <a:r>
              <a:rPr lang="en-US" sz="2800" dirty="0"/>
              <a:t>	</a:t>
            </a:r>
            <a:r>
              <a:rPr lang="en-US" sz="2800" dirty="0" smtClean="0"/>
              <a:t>2.  COMMODITY MARKET</a:t>
            </a:r>
          </a:p>
          <a:p>
            <a:r>
              <a:rPr lang="en-US" sz="2800" dirty="0"/>
              <a:t>	</a:t>
            </a:r>
            <a:r>
              <a:rPr lang="en-US" sz="2800" dirty="0" smtClean="0"/>
              <a:t>3.  MARKET FOR MONEY (CAPITAL)	</a:t>
            </a:r>
            <a:endParaRPr lang="en-US" sz="2800" dirty="0"/>
          </a:p>
        </p:txBody>
      </p:sp>
      <p:pic>
        <p:nvPicPr>
          <p:cNvPr id="6148" name="Picture 4" descr="http://www.coinsweekly.com/images/7213_873e36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4" y="3032017"/>
            <a:ext cx="4416694" cy="33386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geheugenvannederland.nl/hgvn/webroot/files/Image/collections/OHR01_ACF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3032017"/>
            <a:ext cx="3212669" cy="334653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beursvanberlage.nl/assets/Algemeen/Historisch%20en%20Details/_resampled/croppedimage308195-Beurs-van-De-Keyser-1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688" y="4062822"/>
            <a:ext cx="3638391" cy="2303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06102" y="6427509"/>
            <a:ext cx="3183564" cy="369332"/>
          </a:xfrm>
          <a:prstGeom prst="rect">
            <a:avLst/>
          </a:prstGeom>
          <a:noFill/>
        </p:spPr>
        <p:txBody>
          <a:bodyPr wrap="none" rtlCol="0">
            <a:spAutoFit/>
          </a:bodyPr>
          <a:lstStyle/>
          <a:p>
            <a:r>
              <a:rPr lang="en-US" dirty="0" smtClean="0"/>
              <a:t>AMSTERDAM STOCK EXCHANGE</a:t>
            </a:r>
            <a:endParaRPr lang="en-US" dirty="0"/>
          </a:p>
        </p:txBody>
      </p:sp>
      <p:sp>
        <p:nvSpPr>
          <p:cNvPr id="8" name="TextBox 7"/>
          <p:cNvSpPr txBox="1"/>
          <p:nvPr/>
        </p:nvSpPr>
        <p:spPr>
          <a:xfrm>
            <a:off x="5812650" y="6366350"/>
            <a:ext cx="1050288" cy="369332"/>
          </a:xfrm>
          <a:prstGeom prst="rect">
            <a:avLst/>
          </a:prstGeom>
          <a:noFill/>
        </p:spPr>
        <p:txBody>
          <a:bodyPr wrap="none" rtlCol="0">
            <a:spAutoFit/>
          </a:bodyPr>
          <a:lstStyle/>
          <a:p>
            <a:r>
              <a:rPr lang="en-US" dirty="0" smtClean="0"/>
              <a:t>TRADING</a:t>
            </a:r>
            <a:endParaRPr lang="en-US" dirty="0"/>
          </a:p>
        </p:txBody>
      </p:sp>
      <p:sp>
        <p:nvSpPr>
          <p:cNvPr id="9" name="TextBox 8"/>
          <p:cNvSpPr txBox="1"/>
          <p:nvPr/>
        </p:nvSpPr>
        <p:spPr>
          <a:xfrm>
            <a:off x="1100168" y="6403463"/>
            <a:ext cx="1082348" cy="369332"/>
          </a:xfrm>
          <a:prstGeom prst="rect">
            <a:avLst/>
          </a:prstGeom>
          <a:noFill/>
        </p:spPr>
        <p:txBody>
          <a:bodyPr wrap="none" rtlCol="0">
            <a:spAutoFit/>
          </a:bodyPr>
          <a:lstStyle/>
          <a:p>
            <a:r>
              <a:rPr lang="en-US" dirty="0" smtClean="0"/>
              <a:t>SHIPPING</a:t>
            </a:r>
            <a:endParaRPr lang="en-US" dirty="0"/>
          </a:p>
        </p:txBody>
      </p:sp>
    </p:spTree>
    <p:extLst>
      <p:ext uri="{BB962C8B-B14F-4D97-AF65-F5344CB8AC3E}">
        <p14:creationId xmlns:p14="http://schemas.microsoft.com/office/powerpoint/2010/main" val="1293355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31" y="511444"/>
            <a:ext cx="10259878" cy="6346555"/>
          </a:xfrm>
        </p:spPr>
        <p:txBody>
          <a:bodyPr>
            <a:normAutofit/>
          </a:bodyPr>
          <a:lstStyle/>
          <a:p>
            <a:pPr marL="0" indent="0">
              <a:buNone/>
            </a:pPr>
            <a:r>
              <a:rPr lang="en-US" sz="2400" dirty="0" smtClean="0"/>
              <a:t>HOLLAND AND ENGLAND, by Charles Wilson</a:t>
            </a:r>
          </a:p>
          <a:p>
            <a:pPr marL="0" indent="0">
              <a:buNone/>
            </a:pPr>
            <a:r>
              <a:rPr lang="en-US" sz="2400" dirty="0" smtClean="0"/>
              <a:t>“…the laws which governed trade were made by merchants for merchants and were not permanently subject to the overriding authority of a government whose main preoccupations were military or dynastic and the raising of money to carry out their plans.”</a:t>
            </a:r>
            <a:endParaRPr lang="en-US" sz="2400" dirty="0"/>
          </a:p>
        </p:txBody>
      </p:sp>
      <p:pic>
        <p:nvPicPr>
          <p:cNvPr id="1026" name="Picture 2" descr="http://www.sailingwarship.com/wp-content/uploads/2009/04/the-frigate-de-ploeg-on-the-ij-in-amsterd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013" y="2667347"/>
            <a:ext cx="5036357" cy="4190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0" y="5052447"/>
            <a:ext cx="3983398" cy="646331"/>
          </a:xfrm>
          <a:prstGeom prst="rect">
            <a:avLst/>
          </a:prstGeom>
          <a:noFill/>
        </p:spPr>
        <p:txBody>
          <a:bodyPr wrap="none" rtlCol="0">
            <a:spAutoFit/>
          </a:bodyPr>
          <a:lstStyle/>
          <a:p>
            <a:r>
              <a:rPr lang="en-US" dirty="0" smtClean="0"/>
              <a:t>The Frigate "De </a:t>
            </a:r>
            <a:r>
              <a:rPr lang="en-US" dirty="0" err="1" smtClean="0"/>
              <a:t>Ploeg</a:t>
            </a:r>
            <a:r>
              <a:rPr lang="en-US" dirty="0" smtClean="0"/>
              <a:t>" on the </a:t>
            </a:r>
            <a:r>
              <a:rPr lang="en-US" dirty="0" err="1" smtClean="0"/>
              <a:t>Ij</a:t>
            </a:r>
            <a:r>
              <a:rPr lang="en-US" dirty="0" smtClean="0"/>
              <a:t> Bay with</a:t>
            </a:r>
          </a:p>
          <a:p>
            <a:r>
              <a:rPr lang="en-US" dirty="0" smtClean="0"/>
              <a:t>Amsterdam in the background.</a:t>
            </a:r>
            <a:endParaRPr lang="en-US" dirty="0"/>
          </a:p>
        </p:txBody>
      </p:sp>
      <p:sp>
        <p:nvSpPr>
          <p:cNvPr id="6" name="Title 1"/>
          <p:cNvSpPr txBox="1">
            <a:spLocks/>
          </p:cNvSpPr>
          <p:nvPr/>
        </p:nvSpPr>
        <p:spPr>
          <a:xfrm>
            <a:off x="0" y="0"/>
            <a:ext cx="12192000" cy="504497"/>
          </a:xfrm>
          <a:prstGeom prst="rect">
            <a:avLst/>
          </a:prstGeom>
          <a:solidFill>
            <a:srgbClr val="CC99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AMSTERDAM’S FINANCIAL SYSTEM (CAPITALISM)</a:t>
            </a:r>
            <a:endParaRPr lang="en-US" sz="3200" dirty="0"/>
          </a:p>
        </p:txBody>
      </p:sp>
    </p:spTree>
    <p:extLst>
      <p:ext uri="{BB962C8B-B14F-4D97-AF65-F5344CB8AC3E}">
        <p14:creationId xmlns:p14="http://schemas.microsoft.com/office/powerpoint/2010/main" val="2180577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0" y="2430059"/>
            <a:ext cx="9998990" cy="3397304"/>
          </a:xfrm>
          <a:solidFill>
            <a:schemeClr val="accent2">
              <a:lumMod val="20000"/>
              <a:lumOff val="80000"/>
            </a:schemeClr>
          </a:solidFill>
        </p:spPr>
        <p:txBody>
          <a:bodyPr>
            <a:normAutofit/>
          </a:bodyPr>
          <a:lstStyle/>
          <a:p>
            <a:pPr marL="514350" indent="-514350">
              <a:buFont typeface="+mj-lt"/>
              <a:buAutoNum type="arabicPeriod"/>
            </a:pPr>
            <a:r>
              <a:rPr lang="en-US" sz="2400" dirty="0" smtClean="0"/>
              <a:t>Primary importance of the money power</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a:t>
            </a:r>
            <a:r>
              <a:rPr lang="en-US" sz="2400" dirty="0" err="1" smtClean="0"/>
              <a:t>vs</a:t>
            </a:r>
            <a:r>
              <a:rPr lang="en-US" sz="2400" dirty="0" smtClean="0"/>
              <a:t> private</a:t>
            </a:r>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475" y="666427"/>
            <a:ext cx="11577233" cy="5510536"/>
          </a:xfrm>
        </p:spPr>
        <p:txBody>
          <a:bodyPr/>
          <a:lstStyle/>
          <a:p>
            <a:pPr marL="0" indent="0">
              <a:buNone/>
            </a:pPr>
            <a:r>
              <a:rPr lang="en-US" dirty="0" smtClean="0"/>
              <a:t>Sir Josiah Child, an Englishman, commenting on Amsterdam’s success:</a:t>
            </a:r>
          </a:p>
          <a:p>
            <a:pPr marL="0" indent="0">
              <a:buNone/>
            </a:pPr>
            <a:r>
              <a:rPr lang="en-US" dirty="0"/>
              <a:t> </a:t>
            </a:r>
            <a:r>
              <a:rPr lang="en-US" dirty="0" smtClean="0"/>
              <a:t>    Most miraculous of all, however, they had succeeded in reducing their</a:t>
            </a:r>
          </a:p>
          <a:p>
            <a:pPr marL="0" indent="0">
              <a:buNone/>
            </a:pPr>
            <a:r>
              <a:rPr lang="en-US" dirty="0" smtClean="0"/>
              <a:t>rate of interest to three per cent (as against six per cent. In England).</a:t>
            </a:r>
          </a:p>
          <a:p>
            <a:pPr marL="0" indent="0">
              <a:buNone/>
            </a:pPr>
            <a:endParaRPr lang="en-US" dirty="0"/>
          </a:p>
          <a:p>
            <a:pPr marL="0" indent="0">
              <a:buNone/>
            </a:pPr>
            <a:endParaRPr lang="en-US" sz="5400" dirty="0" smtClean="0"/>
          </a:p>
          <a:p>
            <a:pPr marL="0" indent="0">
              <a:buNone/>
            </a:pPr>
            <a:endParaRPr lang="en-US" sz="5400" dirty="0"/>
          </a:p>
          <a:p>
            <a:pPr marL="0" indent="0">
              <a:buNone/>
            </a:pPr>
            <a:r>
              <a:rPr lang="en-US" sz="5400" dirty="0" smtClean="0"/>
              <a:t>         How?</a:t>
            </a:r>
            <a:endParaRPr lang="en-US" sz="5400" dirty="0"/>
          </a:p>
        </p:txBody>
      </p:sp>
      <p:pic>
        <p:nvPicPr>
          <p:cNvPr id="4098" name="Picture 2" descr="http://ts4.mm.bing.net/th?id=H.4873547890296923&amp;pid=15.1&amp;H=120&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691" y="3419675"/>
            <a:ext cx="4323435" cy="32425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wansteadpark.org.uk/wp-content/uploads/2013/01/mw07199-Sir-Josiah-Child-Bt-attributed-to-John-Riley-enh-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549" y="2737953"/>
            <a:ext cx="3333750" cy="39243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0"/>
            <a:ext cx="12192000" cy="504497"/>
          </a:xfrm>
          <a:prstGeom prst="rect">
            <a:avLst/>
          </a:prstGeom>
          <a:solidFill>
            <a:srgbClr val="CC99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AMSTERDAM’S FINANCIAL SYSTEM (CAPITALISM)</a:t>
            </a:r>
            <a:endParaRPr lang="en-US" sz="3200" dirty="0"/>
          </a:p>
        </p:txBody>
      </p:sp>
    </p:spTree>
    <p:extLst>
      <p:ext uri="{BB962C8B-B14F-4D97-AF65-F5344CB8AC3E}">
        <p14:creationId xmlns:p14="http://schemas.microsoft.com/office/powerpoint/2010/main" val="4085132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1565330" y="717079"/>
            <a:ext cx="10120392" cy="707886"/>
          </a:xfrm>
          <a:prstGeom prst="rect">
            <a:avLst/>
          </a:prstGeom>
          <a:solidFill>
            <a:srgbClr val="00FFFF"/>
          </a:solidFill>
        </p:spPr>
        <p:txBody>
          <a:bodyPr wrap="square" rtlCol="0">
            <a:spAutoFit/>
          </a:bodyPr>
          <a:lstStyle/>
          <a:p>
            <a:pPr algn="ctr"/>
            <a:r>
              <a:rPr lang="en-US" sz="2000" b="1" dirty="0" smtClean="0"/>
              <a:t>TRADING WITH THE ENEMY:</a:t>
            </a:r>
          </a:p>
          <a:p>
            <a:r>
              <a:rPr lang="en-US" sz="2000" b="1" dirty="0" smtClean="0"/>
              <a:t>NO CONSIDERATION OF PATRIOTISM OR NATIONALISM – THEY WERE INTERNATIONALIST</a:t>
            </a:r>
            <a:endParaRPr lang="en-US" sz="2000" b="1" dirty="0"/>
          </a:p>
        </p:txBody>
      </p:sp>
      <p:sp>
        <p:nvSpPr>
          <p:cNvPr id="6" name="TextBox 5"/>
          <p:cNvSpPr txBox="1"/>
          <p:nvPr/>
        </p:nvSpPr>
        <p:spPr>
          <a:xfrm>
            <a:off x="720029" y="1621212"/>
            <a:ext cx="5900141" cy="1200329"/>
          </a:xfrm>
          <a:prstGeom prst="rect">
            <a:avLst/>
          </a:prstGeom>
          <a:noFill/>
        </p:spPr>
        <p:txBody>
          <a:bodyPr wrap="none" rtlCol="0">
            <a:spAutoFit/>
          </a:bodyPr>
          <a:lstStyle/>
          <a:p>
            <a:r>
              <a:rPr lang="en-US" b="1" dirty="0" smtClean="0"/>
              <a:t>DURING WAR WITH SPAIN:</a:t>
            </a:r>
          </a:p>
          <a:p>
            <a:pPr marL="285750" indent="-285750">
              <a:buFont typeface="Arial" panose="020B0604020202020204" pitchFamily="34" charset="0"/>
              <a:buChar char="•"/>
            </a:pPr>
            <a:r>
              <a:rPr lang="en-US" b="1" dirty="0"/>
              <a:t> </a:t>
            </a:r>
            <a:r>
              <a:rPr lang="en-US" b="1" dirty="0" smtClean="0"/>
              <a:t>    AMSTERDAM MERCHANTS TRADED WITH THE ENEMY</a:t>
            </a:r>
          </a:p>
          <a:p>
            <a:pPr marL="285750" indent="-285750">
              <a:buFont typeface="Arial" panose="020B0604020202020204" pitchFamily="34" charset="0"/>
              <a:buChar char="•"/>
            </a:pPr>
            <a:r>
              <a:rPr lang="en-US" b="1" dirty="0"/>
              <a:t> </a:t>
            </a:r>
            <a:r>
              <a:rPr lang="en-US" b="1" dirty="0" smtClean="0"/>
              <a:t>    AMSTERDAM MERCHANTS INVESTED IN PRIVATEERS</a:t>
            </a:r>
          </a:p>
          <a:p>
            <a:r>
              <a:rPr lang="en-US" b="1" dirty="0"/>
              <a:t> </a:t>
            </a:r>
            <a:r>
              <a:rPr lang="en-US" b="1" dirty="0" smtClean="0"/>
              <a:t>         WHICH PREYED ON DUTCH SHIPPING</a:t>
            </a:r>
            <a:endParaRPr lang="en-US" b="1" dirty="0"/>
          </a:p>
        </p:txBody>
      </p:sp>
      <p:pic>
        <p:nvPicPr>
          <p:cNvPr id="8196" name="Picture 4" descr="http://upload.wikimedia.org/wikipedia/commons/9/9b/Capture_of_Br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2375" y="1770540"/>
            <a:ext cx="3049625" cy="508746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edward-wells.nl/catalogus/products_pictures/large_3/2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199" y="3089845"/>
            <a:ext cx="4584624" cy="379498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i53.photobucket.com/albums/g53/TonyBarton/Trooptyp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9844"/>
            <a:ext cx="3959099" cy="321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43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6" name="TextBox 5"/>
          <p:cNvSpPr txBox="1"/>
          <p:nvPr/>
        </p:nvSpPr>
        <p:spPr>
          <a:xfrm>
            <a:off x="720029" y="1621212"/>
            <a:ext cx="5237139" cy="923330"/>
          </a:xfrm>
          <a:prstGeom prst="rect">
            <a:avLst/>
          </a:prstGeom>
          <a:noFill/>
        </p:spPr>
        <p:txBody>
          <a:bodyPr wrap="none" rtlCol="0">
            <a:spAutoFit/>
          </a:bodyPr>
          <a:lstStyle/>
          <a:p>
            <a:r>
              <a:rPr lang="en-US" b="1" dirty="0" smtClean="0"/>
              <a:t>DURING WAR WITH ENGLISH:</a:t>
            </a:r>
          </a:p>
          <a:p>
            <a:pPr marL="285750" indent="-285750">
              <a:buFont typeface="Arial" panose="020B0604020202020204" pitchFamily="34" charset="0"/>
              <a:buChar char="•"/>
            </a:pPr>
            <a:r>
              <a:rPr lang="en-US" b="1" dirty="0" smtClean="0"/>
              <a:t>SOLD MUNITIONS TO ENEMY</a:t>
            </a:r>
          </a:p>
          <a:p>
            <a:pPr marL="285750" indent="-285750">
              <a:buFont typeface="Arial" panose="020B0604020202020204" pitchFamily="34" charset="0"/>
              <a:buChar char="•"/>
            </a:pPr>
            <a:r>
              <a:rPr lang="en-US" b="1" dirty="0" smtClean="0"/>
              <a:t>PROVIDED CORDAGE AND SAILCLOTH TO ENGLISH</a:t>
            </a:r>
            <a:endParaRPr lang="en-US" b="1" dirty="0"/>
          </a:p>
        </p:txBody>
      </p:sp>
      <p:pic>
        <p:nvPicPr>
          <p:cNvPr id="9218" name="Picture 2" descr="http://www.britishempire.co.uk/images4/raidonmed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636" y="2540994"/>
            <a:ext cx="7303364" cy="43205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65330" y="717079"/>
            <a:ext cx="10120392" cy="707886"/>
          </a:xfrm>
          <a:prstGeom prst="rect">
            <a:avLst/>
          </a:prstGeom>
          <a:solidFill>
            <a:srgbClr val="00FFFF"/>
          </a:solidFill>
        </p:spPr>
        <p:txBody>
          <a:bodyPr wrap="square" rtlCol="0">
            <a:spAutoFit/>
          </a:bodyPr>
          <a:lstStyle/>
          <a:p>
            <a:pPr algn="ctr"/>
            <a:r>
              <a:rPr lang="en-US" sz="2000" b="1" dirty="0" smtClean="0"/>
              <a:t>TRADING WITH THE ENEMY:</a:t>
            </a:r>
          </a:p>
          <a:p>
            <a:r>
              <a:rPr lang="en-US" sz="2000" b="1" dirty="0" smtClean="0"/>
              <a:t>NO CONSIDERATION OF PATRIOTISM OR NATIONALISM – THEY WERE INTERNATIONALIST</a:t>
            </a:r>
            <a:endParaRPr lang="en-US" sz="2000" b="1" dirty="0"/>
          </a:p>
        </p:txBody>
      </p:sp>
    </p:spTree>
    <p:extLst>
      <p:ext uri="{BB962C8B-B14F-4D97-AF65-F5344CB8AC3E}">
        <p14:creationId xmlns:p14="http://schemas.microsoft.com/office/powerpoint/2010/main" val="1743115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928033" y="1511526"/>
            <a:ext cx="10757689" cy="523220"/>
          </a:xfrm>
          <a:prstGeom prst="rect">
            <a:avLst/>
          </a:prstGeom>
          <a:solidFill>
            <a:srgbClr val="CCFFFF"/>
          </a:solidFill>
        </p:spPr>
        <p:txBody>
          <a:bodyPr wrap="none" rtlCol="0">
            <a:spAutoFit/>
          </a:bodyPr>
          <a:lstStyle/>
          <a:p>
            <a:r>
              <a:rPr lang="en-US" sz="2800" b="1" dirty="0" smtClean="0"/>
              <a:t>FINANCING THE ENEMY WAS EASIER THAN TRADING WITH THE ENEMY</a:t>
            </a:r>
            <a:endParaRPr lang="en-US" sz="2800" b="1" dirty="0"/>
          </a:p>
        </p:txBody>
      </p:sp>
      <p:pic>
        <p:nvPicPr>
          <p:cNvPr id="10242" name="Picture 2" descr="http://www.vicmart.com/ext/items/01fe2c97_hol1780hollandiaduca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34746"/>
            <a:ext cx="4174262" cy="261146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pload.wikimedia.org/wikipedia/commons/thumb/5/5c/Vereinigte_Ostindische_Compagnie_bond.jpg/250px-Vereinigte_Ostindische_Compagnie_b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48" y="4446373"/>
            <a:ext cx="2621797" cy="2160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blog.amsterdamcitytours.com/wp-content/uploads/2011/08/Amsterdam-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271" y="2360619"/>
            <a:ext cx="5183104" cy="30244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28033" y="717079"/>
            <a:ext cx="10757689" cy="707886"/>
          </a:xfrm>
          <a:prstGeom prst="rect">
            <a:avLst/>
          </a:prstGeom>
          <a:solidFill>
            <a:srgbClr val="00FFFF"/>
          </a:solidFill>
        </p:spPr>
        <p:txBody>
          <a:bodyPr wrap="square" rtlCol="0">
            <a:spAutoFit/>
          </a:bodyPr>
          <a:lstStyle/>
          <a:p>
            <a:pPr algn="ctr"/>
            <a:r>
              <a:rPr lang="en-US" sz="2000" b="1" dirty="0" smtClean="0"/>
              <a:t>TRADING WITH THE ENEMY:</a:t>
            </a:r>
          </a:p>
          <a:p>
            <a:r>
              <a:rPr lang="en-US" sz="2000" b="1" dirty="0" smtClean="0"/>
              <a:t>NO CONSIDERATION OF PATRIOTISM OR NATIONALISM – THEY WERE INTERNATIONALIST</a:t>
            </a:r>
            <a:endParaRPr lang="en-US" sz="2000" b="1" dirty="0"/>
          </a:p>
        </p:txBody>
      </p:sp>
      <p:sp>
        <p:nvSpPr>
          <p:cNvPr id="7" name="TextBox 6"/>
          <p:cNvSpPr txBox="1"/>
          <p:nvPr/>
        </p:nvSpPr>
        <p:spPr>
          <a:xfrm>
            <a:off x="5567514" y="5710986"/>
            <a:ext cx="6396495" cy="646331"/>
          </a:xfrm>
          <a:prstGeom prst="rect">
            <a:avLst/>
          </a:prstGeom>
          <a:solidFill>
            <a:srgbClr val="CCFFFF"/>
          </a:solidFill>
        </p:spPr>
        <p:txBody>
          <a:bodyPr wrap="none" rtlCol="0">
            <a:spAutoFit/>
          </a:bodyPr>
          <a:lstStyle/>
          <a:p>
            <a:r>
              <a:rPr lang="en-US" b="1" dirty="0" smtClean="0"/>
              <a:t>DUTCH MERCHANTS ALSO WITHHELD SUPPLIES FROM HOLLAND,</a:t>
            </a:r>
          </a:p>
          <a:p>
            <a:r>
              <a:rPr lang="en-US" b="1" dirty="0" smtClean="0"/>
              <a:t>EXCEPT AT MONOPOLY PRICES……</a:t>
            </a:r>
            <a:endParaRPr lang="en-US" b="1" dirty="0"/>
          </a:p>
        </p:txBody>
      </p:sp>
    </p:spTree>
    <p:extLst>
      <p:ext uri="{BB962C8B-B14F-4D97-AF65-F5344CB8AC3E}">
        <p14:creationId xmlns:p14="http://schemas.microsoft.com/office/powerpoint/2010/main" val="2301524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5" name="TextBox 4"/>
          <p:cNvSpPr txBox="1"/>
          <p:nvPr/>
        </p:nvSpPr>
        <p:spPr>
          <a:xfrm>
            <a:off x="1376766" y="1162373"/>
            <a:ext cx="9438468" cy="523220"/>
          </a:xfrm>
          <a:prstGeom prst="rect">
            <a:avLst/>
          </a:prstGeom>
          <a:solidFill>
            <a:srgbClr val="FFCCFF"/>
          </a:solidFill>
        </p:spPr>
        <p:txBody>
          <a:bodyPr wrap="square" rtlCol="0">
            <a:spAutoFit/>
          </a:bodyPr>
          <a:lstStyle/>
          <a:p>
            <a:pPr algn="ctr"/>
            <a:r>
              <a:rPr lang="en-US" sz="2800" dirty="0" smtClean="0"/>
              <a:t>DUTCH FIRMS FUNDED RIVAL COUNTRY’S COMPETITORS</a:t>
            </a:r>
            <a:endParaRPr lang="en-US" sz="2800" dirty="0"/>
          </a:p>
        </p:txBody>
      </p:sp>
      <p:sp>
        <p:nvSpPr>
          <p:cNvPr id="7" name="TextBox 6"/>
          <p:cNvSpPr txBox="1"/>
          <p:nvPr/>
        </p:nvSpPr>
        <p:spPr>
          <a:xfrm>
            <a:off x="681925" y="2247254"/>
            <a:ext cx="10399963" cy="830997"/>
          </a:xfrm>
          <a:prstGeom prst="rect">
            <a:avLst/>
          </a:prstGeom>
          <a:solidFill>
            <a:srgbClr val="FFFFCC"/>
          </a:solidFill>
        </p:spPr>
        <p:txBody>
          <a:bodyPr wrap="none" rtlCol="0">
            <a:spAutoFit/>
          </a:bodyPr>
          <a:lstStyle/>
          <a:p>
            <a:r>
              <a:rPr lang="en-US" sz="2400" dirty="0" smtClean="0"/>
              <a:t>THE DUTCH FUNDED DANISH AND SWEDISH COMPANIES COMPETING</a:t>
            </a:r>
          </a:p>
          <a:p>
            <a:r>
              <a:rPr lang="en-US" sz="2400" dirty="0" smtClean="0"/>
              <a:t>WITH THE DUTCH WEST INDIA COMPANY FOR THE PRIMACY OF THE SLAVE TRADE</a:t>
            </a:r>
            <a:endParaRPr lang="en-US" sz="2400" dirty="0"/>
          </a:p>
        </p:txBody>
      </p:sp>
      <p:pic>
        <p:nvPicPr>
          <p:cNvPr id="11266" name="Picture 2" descr="http://histclo.com/imagef/date/2010/04/bra-slaver01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604" y="3428350"/>
            <a:ext cx="4834603" cy="338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49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5" name="TextBox 4"/>
          <p:cNvSpPr txBox="1"/>
          <p:nvPr/>
        </p:nvSpPr>
        <p:spPr>
          <a:xfrm>
            <a:off x="1518833" y="1008994"/>
            <a:ext cx="9819868" cy="1015663"/>
          </a:xfrm>
          <a:prstGeom prst="rect">
            <a:avLst/>
          </a:prstGeom>
          <a:noFill/>
        </p:spPr>
        <p:txBody>
          <a:bodyPr wrap="none" rtlCol="0">
            <a:spAutoFit/>
          </a:bodyPr>
          <a:lstStyle/>
          <a:p>
            <a:r>
              <a:rPr lang="en-US" sz="2000" dirty="0" smtClean="0"/>
              <a:t>THE BUSINESS ORGANIZATION WAS USUALLY A FAMILY PARTNERSHIP OR COMPANY.</a:t>
            </a:r>
          </a:p>
          <a:p>
            <a:endParaRPr lang="en-US" sz="2000" dirty="0"/>
          </a:p>
          <a:p>
            <a:r>
              <a:rPr lang="en-US" sz="2000" dirty="0" smtClean="0"/>
              <a:t>INTERMARRIAGE BETWEEN FAMILIES WAS COMMON;  ALSO, MARRIAGES OF CONVENIENCE.</a:t>
            </a:r>
            <a:endParaRPr lang="en-US" sz="2000" dirty="0"/>
          </a:p>
        </p:txBody>
      </p:sp>
      <p:sp>
        <p:nvSpPr>
          <p:cNvPr id="8" name="TextBox 7"/>
          <p:cNvSpPr txBox="1"/>
          <p:nvPr/>
        </p:nvSpPr>
        <p:spPr>
          <a:xfrm>
            <a:off x="402954" y="5735174"/>
            <a:ext cx="4522200" cy="646331"/>
          </a:xfrm>
          <a:prstGeom prst="rect">
            <a:avLst/>
          </a:prstGeom>
          <a:noFill/>
        </p:spPr>
        <p:txBody>
          <a:bodyPr wrap="none" rtlCol="0">
            <a:spAutoFit/>
          </a:bodyPr>
          <a:lstStyle/>
          <a:p>
            <a:r>
              <a:rPr lang="en-US" dirty="0"/>
              <a:t>Willem </a:t>
            </a:r>
            <a:r>
              <a:rPr lang="en-US" dirty="0" err="1"/>
              <a:t>Coymans</a:t>
            </a:r>
            <a:r>
              <a:rPr lang="en-US" dirty="0"/>
              <a:t>, a member </a:t>
            </a:r>
            <a:r>
              <a:rPr lang="en-US" dirty="0" smtClean="0"/>
              <a:t>of</a:t>
            </a:r>
          </a:p>
          <a:p>
            <a:r>
              <a:rPr lang="en-US" dirty="0" smtClean="0"/>
              <a:t>one </a:t>
            </a:r>
            <a:r>
              <a:rPr lang="en-US" dirty="0"/>
              <a:t>of Holland's wealthiest merchant </a:t>
            </a:r>
            <a:r>
              <a:rPr lang="en-US" dirty="0" smtClean="0"/>
              <a:t>families</a:t>
            </a:r>
            <a:endParaRPr lang="en-US" dirty="0"/>
          </a:p>
        </p:txBody>
      </p:sp>
      <p:pic>
        <p:nvPicPr>
          <p:cNvPr id="12290" name="Picture 2" descr="http://d1xejl9xcsndu9.cloudfront.net/wp-content/uploads/2010/03/dutchmast-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54" y="2591804"/>
            <a:ext cx="3072699" cy="28532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upload.wikimedia.org/wikipedia/commons/thumb/c/c2/Frans_Hals_017.jpg/250px-Frans_Hals_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576" y="2591804"/>
            <a:ext cx="4245866" cy="28532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89893" y="5689007"/>
            <a:ext cx="5181483" cy="923330"/>
          </a:xfrm>
          <a:prstGeom prst="rect">
            <a:avLst/>
          </a:prstGeom>
          <a:noFill/>
        </p:spPr>
        <p:txBody>
          <a:bodyPr wrap="none" rtlCol="0">
            <a:spAutoFit/>
          </a:bodyPr>
          <a:lstStyle/>
          <a:p>
            <a:r>
              <a:rPr lang="en-US" dirty="0"/>
              <a:t>Since the </a:t>
            </a:r>
            <a:r>
              <a:rPr lang="en-US" dirty="0" smtClean="0"/>
              <a:t>late Middle Ages, </a:t>
            </a:r>
            <a:r>
              <a:rPr lang="en-US" dirty="0"/>
              <a:t>Dutch cities had been </a:t>
            </a:r>
            <a:r>
              <a:rPr lang="en-US" dirty="0" smtClean="0"/>
              <a:t>run</a:t>
            </a:r>
          </a:p>
          <a:p>
            <a:r>
              <a:rPr lang="en-US" dirty="0" smtClean="0"/>
              <a:t>by </a:t>
            </a:r>
            <a:r>
              <a:rPr lang="en-US" dirty="0"/>
              <a:t>the richer merchant families, who </a:t>
            </a:r>
            <a:r>
              <a:rPr lang="en-US" dirty="0" smtClean="0"/>
              <a:t>gradually</a:t>
            </a:r>
          </a:p>
          <a:p>
            <a:r>
              <a:rPr lang="en-US" dirty="0" smtClean="0"/>
              <a:t>formed </a:t>
            </a:r>
            <a:r>
              <a:rPr lang="en-US" dirty="0"/>
              <a:t>a closed group.</a:t>
            </a:r>
          </a:p>
        </p:txBody>
      </p:sp>
    </p:spTree>
    <p:extLst>
      <p:ext uri="{BB962C8B-B14F-4D97-AF65-F5344CB8AC3E}">
        <p14:creationId xmlns:p14="http://schemas.microsoft.com/office/powerpoint/2010/main" val="1829895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2529562" y="1008994"/>
            <a:ext cx="7709483" cy="1200329"/>
          </a:xfrm>
          <a:prstGeom prst="rect">
            <a:avLst/>
          </a:prstGeom>
          <a:noFill/>
        </p:spPr>
        <p:txBody>
          <a:bodyPr wrap="none" rtlCol="0">
            <a:spAutoFit/>
          </a:bodyPr>
          <a:lstStyle/>
          <a:p>
            <a:pPr algn="ctr"/>
            <a:r>
              <a:rPr lang="en-US" sz="2400" dirty="0" smtClean="0"/>
              <a:t>THE DUTCH COOPERATED IN  JOINT ENTERPRISES</a:t>
            </a:r>
          </a:p>
          <a:p>
            <a:pPr algn="ctr"/>
            <a:r>
              <a:rPr lang="en-US" sz="2400" dirty="0" smtClean="0"/>
              <a:t>TO COMBINE MONEY AND CREDIT FOR A LIMITED PURPOSE,</a:t>
            </a:r>
          </a:p>
          <a:p>
            <a:pPr algn="ctr"/>
            <a:r>
              <a:rPr lang="en-US" sz="2400" dirty="0" smtClean="0"/>
              <a:t>SUCH AS BUILDING A SHIP OR  FINANCING A VOYAGE.</a:t>
            </a:r>
            <a:endParaRPr lang="en-US" sz="2400" dirty="0"/>
          </a:p>
        </p:txBody>
      </p:sp>
      <p:pic>
        <p:nvPicPr>
          <p:cNvPr id="13314" name="Picture 2" descr="http://www.socialstudiesforkids.com/graphics/colonialamerica_.ship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95" y="3116775"/>
            <a:ext cx="4346589" cy="28190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he workshops and the ship Batavia itse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378" y="2926111"/>
            <a:ext cx="48006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24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6" name="TextBox 5"/>
          <p:cNvSpPr txBox="1"/>
          <p:nvPr/>
        </p:nvSpPr>
        <p:spPr>
          <a:xfrm>
            <a:off x="604400" y="1008994"/>
            <a:ext cx="9712339" cy="2246769"/>
          </a:xfrm>
          <a:prstGeom prst="rect">
            <a:avLst/>
          </a:prstGeom>
          <a:noFill/>
        </p:spPr>
        <p:txBody>
          <a:bodyPr wrap="none" rtlCol="0">
            <a:spAutoFit/>
          </a:bodyPr>
          <a:lstStyle/>
          <a:p>
            <a:r>
              <a:rPr lang="en-US" sz="2800" dirty="0" smtClean="0"/>
              <a:t>PRICE FIXING:</a:t>
            </a:r>
          </a:p>
          <a:p>
            <a:r>
              <a:rPr lang="en-US" sz="2800" dirty="0" smtClean="0"/>
              <a:t>THE DUTCH MERCHANTS FORMED TEMPORARY COMBINATIONS</a:t>
            </a:r>
          </a:p>
          <a:p>
            <a:r>
              <a:rPr lang="en-US" sz="2800" dirty="0" smtClean="0"/>
              <a:t>OF BUYERS AND SELLERS OF SOME PARTICULAR COMMODITY OR</a:t>
            </a:r>
          </a:p>
          <a:p>
            <a:r>
              <a:rPr lang="en-US" sz="2800" dirty="0" smtClean="0"/>
              <a:t>GROUP OF COMMODITIES IN A PARTICULAR MARKET……</a:t>
            </a:r>
          </a:p>
          <a:p>
            <a:r>
              <a:rPr lang="en-US" sz="2800" dirty="0" smtClean="0"/>
              <a:t>TO INFLUENCE PRICES</a:t>
            </a:r>
            <a:endParaRPr lang="en-US" sz="2800" dirty="0"/>
          </a:p>
        </p:txBody>
      </p:sp>
      <p:pic>
        <p:nvPicPr>
          <p:cNvPr id="14338" name="Picture 2" descr="http://www.creationism.org/csshs/v04n3p18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784" y="2767244"/>
            <a:ext cx="5062216" cy="409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508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2000" cy="504497"/>
          </a:xfrm>
          <a:prstGeom prst="rect">
            <a:avLst/>
          </a:prstGeom>
          <a:solidFill>
            <a:srgbClr val="CC99FF"/>
          </a:solidFill>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AMSTERDAM’S FINANCIAL SYSTEM (CAPITALISM)</a:t>
            </a:r>
            <a:endParaRPr lang="en-US" sz="3200" dirty="0"/>
          </a:p>
        </p:txBody>
      </p:sp>
      <p:sp>
        <p:nvSpPr>
          <p:cNvPr id="6" name="TextBox 5"/>
          <p:cNvSpPr txBox="1"/>
          <p:nvPr/>
        </p:nvSpPr>
        <p:spPr>
          <a:xfrm>
            <a:off x="401588" y="1069383"/>
            <a:ext cx="11388823" cy="461665"/>
          </a:xfrm>
          <a:prstGeom prst="rect">
            <a:avLst/>
          </a:prstGeom>
          <a:noFill/>
        </p:spPr>
        <p:txBody>
          <a:bodyPr wrap="none" rtlCol="0">
            <a:spAutoFit/>
          </a:bodyPr>
          <a:lstStyle/>
          <a:p>
            <a:r>
              <a:rPr lang="en-US" sz="2400" dirty="0" smtClean="0"/>
              <a:t>THE DUTCH FINANCIAL APPARATUS HAD ALL BEEN USED EARLIER BY ITALY, ANTWERP, ETC.</a:t>
            </a:r>
            <a:endParaRPr lang="en-US" sz="2400" dirty="0"/>
          </a:p>
        </p:txBody>
      </p:sp>
      <p:sp>
        <p:nvSpPr>
          <p:cNvPr id="8" name="TextBox 7"/>
          <p:cNvSpPr txBox="1"/>
          <p:nvPr/>
        </p:nvSpPr>
        <p:spPr>
          <a:xfrm>
            <a:off x="401588" y="1906292"/>
            <a:ext cx="3174908" cy="2677656"/>
          </a:xfrm>
          <a:prstGeom prst="rect">
            <a:avLst/>
          </a:prstGeom>
          <a:noFill/>
        </p:spPr>
        <p:txBody>
          <a:bodyPr wrap="none" rtlCol="0">
            <a:spAutoFit/>
          </a:bodyPr>
          <a:lstStyle/>
          <a:p>
            <a:r>
              <a:rPr lang="en-US" sz="2400" dirty="0" smtClean="0"/>
              <a:t>BOURSE</a:t>
            </a:r>
          </a:p>
          <a:p>
            <a:r>
              <a:rPr lang="en-US" sz="2400" dirty="0" smtClean="0"/>
              <a:t>JOINT-STOCK COMPANY</a:t>
            </a:r>
          </a:p>
          <a:p>
            <a:r>
              <a:rPr lang="en-US" sz="2400" dirty="0" smtClean="0"/>
              <a:t>CARTEL</a:t>
            </a:r>
          </a:p>
          <a:p>
            <a:r>
              <a:rPr lang="en-US" sz="2400" dirty="0" smtClean="0"/>
              <a:t>BANKING</a:t>
            </a:r>
          </a:p>
          <a:p>
            <a:r>
              <a:rPr lang="en-US" sz="2400" dirty="0" smtClean="0"/>
              <a:t>EXCHANGE</a:t>
            </a:r>
          </a:p>
          <a:p>
            <a:r>
              <a:rPr lang="en-US" sz="2400" dirty="0" smtClean="0"/>
              <a:t>BROKERAGE</a:t>
            </a:r>
          </a:p>
          <a:p>
            <a:r>
              <a:rPr lang="en-US" sz="2400" dirty="0" smtClean="0"/>
              <a:t>INSURANCE</a:t>
            </a:r>
            <a:endParaRPr lang="en-US" sz="2400" dirty="0"/>
          </a:p>
        </p:txBody>
      </p:sp>
      <p:pic>
        <p:nvPicPr>
          <p:cNvPr id="15362" name="Picture 2" descr="http://amsterdamming.files.wordpress.com/2011/03/oude_kerk_amster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147" y="2334351"/>
            <a:ext cx="676275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000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66251"/>
          </a:xfrm>
          <a:solidFill>
            <a:srgbClr val="FFFF00"/>
          </a:solidFill>
        </p:spPr>
        <p:txBody>
          <a:bodyPr/>
          <a:lstStyle/>
          <a:p>
            <a:pPr algn="ctr"/>
            <a:r>
              <a:rPr lang="en-US" dirty="0" smtClean="0"/>
              <a:t>PART 5</a:t>
            </a:r>
            <a:endParaRPr lang="en-US" dirty="0"/>
          </a:p>
        </p:txBody>
      </p:sp>
      <p:sp>
        <p:nvSpPr>
          <p:cNvPr id="3" name="Content Placeholder 2"/>
          <p:cNvSpPr>
            <a:spLocks noGrp="1"/>
          </p:cNvSpPr>
          <p:nvPr>
            <p:ph idx="1"/>
          </p:nvPr>
        </p:nvSpPr>
        <p:spPr>
          <a:xfrm>
            <a:off x="0" y="766251"/>
            <a:ext cx="12191999" cy="6091749"/>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3600" dirty="0" smtClean="0"/>
              <a:t>BANK OF AMSTERDAM</a:t>
            </a:r>
          </a:p>
        </p:txBody>
      </p:sp>
    </p:spTree>
    <p:extLst>
      <p:ext uri="{BB962C8B-B14F-4D97-AF65-F5344CB8AC3E}">
        <p14:creationId xmlns:p14="http://schemas.microsoft.com/office/powerpoint/2010/main" val="2903548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93" y="0"/>
            <a:ext cx="10515600"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795578" y="657763"/>
            <a:ext cx="11396421" cy="5727539"/>
          </a:xfrm>
        </p:spPr>
        <p:txBody>
          <a:bodyPr>
            <a:normAutofit fontScale="92500" lnSpcReduction="10000"/>
          </a:bodyPr>
          <a:lstStyle/>
          <a:p>
            <a:pPr marL="514350" indent="-514350">
              <a:buFont typeface="+mj-lt"/>
              <a:buAutoNum type="arabicPeriod"/>
            </a:pPr>
            <a:endParaRPr lang="en-US" dirty="0" smtClean="0"/>
          </a:p>
          <a:p>
            <a:pPr marL="514350" indent="-514350">
              <a:buFont typeface="+mj-lt"/>
              <a:buAutoNum type="arabicPeriod"/>
            </a:pPr>
            <a:r>
              <a:rPr lang="en-US" dirty="0" smtClean="0"/>
              <a:t>ROOTS OF ‘MODERN CAPITALISM’</a:t>
            </a:r>
          </a:p>
          <a:p>
            <a:pPr marL="514350" indent="-514350">
              <a:buFont typeface="+mj-lt"/>
              <a:buAutoNum type="arabicPeriod"/>
            </a:pPr>
            <a:r>
              <a:rPr lang="en-US" dirty="0" smtClean="0"/>
              <a:t>HISTORY OF FINANCIALLY POWERFUL CITIES:  EMPIRES OF TRADE &amp; CREDIT</a:t>
            </a:r>
          </a:p>
          <a:p>
            <a:pPr lvl="1">
              <a:buFont typeface="Courier New" panose="02070309020205020404" pitchFamily="49" charset="0"/>
              <a:buChar char="o"/>
            </a:pPr>
            <a:r>
              <a:rPr lang="en-US" dirty="0" smtClean="0"/>
              <a:t>VENICE</a:t>
            </a:r>
          </a:p>
          <a:p>
            <a:pPr lvl="1">
              <a:buFont typeface="Courier New" panose="02070309020205020404" pitchFamily="49" charset="0"/>
              <a:buChar char="o"/>
            </a:pPr>
            <a:r>
              <a:rPr lang="en-US" dirty="0" smtClean="0"/>
              <a:t>BRUGE</a:t>
            </a:r>
          </a:p>
          <a:p>
            <a:pPr lvl="1">
              <a:buFont typeface="Courier New" panose="02070309020205020404" pitchFamily="49" charset="0"/>
              <a:buChar char="o"/>
            </a:pPr>
            <a:r>
              <a:rPr lang="en-US" dirty="0" smtClean="0"/>
              <a:t>ANTWERP</a:t>
            </a:r>
          </a:p>
          <a:p>
            <a:pPr lvl="1">
              <a:buFont typeface="Courier New" panose="02070309020205020404" pitchFamily="49" charset="0"/>
              <a:buChar char="o"/>
            </a:pPr>
            <a:r>
              <a:rPr lang="en-US" dirty="0" smtClean="0"/>
              <a:t>AMSTERDAM</a:t>
            </a:r>
          </a:p>
          <a:p>
            <a:pPr marL="514350" indent="-514350">
              <a:buFont typeface="+mj-lt"/>
              <a:buAutoNum type="arabicPeriod"/>
            </a:pPr>
            <a:r>
              <a:rPr lang="en-US" dirty="0" smtClean="0"/>
              <a:t>AMSTERDAM’S INFRASTRUCTURE PRIOR TO 1585</a:t>
            </a:r>
          </a:p>
          <a:p>
            <a:pPr marL="514350" indent="-514350">
              <a:buFont typeface="+mj-lt"/>
              <a:buAutoNum type="arabicPeriod"/>
            </a:pPr>
            <a:r>
              <a:rPr lang="en-US" dirty="0"/>
              <a:t>AMSTERDAM’S FINANCIAL SYSTEM (CAPITALISM</a:t>
            </a:r>
            <a:r>
              <a:rPr lang="en-US" dirty="0" smtClean="0"/>
              <a:t>)</a:t>
            </a:r>
          </a:p>
          <a:p>
            <a:pPr marL="514350" indent="-514350">
              <a:buFont typeface="+mj-lt"/>
              <a:buAutoNum type="arabicPeriod"/>
            </a:pPr>
            <a:r>
              <a:rPr lang="en-US" dirty="0" smtClean="0"/>
              <a:t>BANK OF AMSTERDAM</a:t>
            </a:r>
          </a:p>
          <a:p>
            <a:pPr marL="514350" indent="-514350">
              <a:buFont typeface="+mj-lt"/>
              <a:buAutoNum type="arabicPeriod"/>
            </a:pPr>
            <a:r>
              <a:rPr lang="en-US" dirty="0" smtClean="0"/>
              <a:t>THE BANK ISSUES SECRET CREDIT</a:t>
            </a:r>
          </a:p>
          <a:p>
            <a:pPr marL="514350" indent="-514350">
              <a:buFont typeface="+mj-lt"/>
              <a:buAutoNum type="arabicPeriod"/>
            </a:pPr>
            <a:r>
              <a:rPr lang="en-US" dirty="0" smtClean="0"/>
              <a:t>THE BANK CARRIES ON PROHIBITED TRADE IN PRECIOUS METALS</a:t>
            </a:r>
          </a:p>
          <a:p>
            <a:pPr marL="514350" indent="-514350">
              <a:buFont typeface="+mj-lt"/>
              <a:buAutoNum type="arabicPeriod"/>
            </a:pPr>
            <a:r>
              <a:rPr lang="en-US" dirty="0" smtClean="0"/>
              <a:t>DUTCH COLONIES:  WEST &amp; EAST</a:t>
            </a:r>
          </a:p>
        </p:txBody>
      </p:sp>
    </p:spTree>
    <p:extLst>
      <p:ext uri="{BB962C8B-B14F-4D97-AF65-F5344CB8AC3E}">
        <p14:creationId xmlns:p14="http://schemas.microsoft.com/office/powerpoint/2010/main" val="1425440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6550024" y="5987718"/>
            <a:ext cx="12191999" cy="6269063"/>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p:txBody>
      </p:sp>
      <p:sp>
        <p:nvSpPr>
          <p:cNvPr id="7" name="TextBox 6"/>
          <p:cNvSpPr txBox="1"/>
          <p:nvPr/>
        </p:nvSpPr>
        <p:spPr>
          <a:xfrm>
            <a:off x="1642821" y="862606"/>
            <a:ext cx="9320437" cy="1200329"/>
          </a:xfrm>
          <a:prstGeom prst="rect">
            <a:avLst/>
          </a:prstGeom>
          <a:noFill/>
        </p:spPr>
        <p:txBody>
          <a:bodyPr wrap="none" rtlCol="0">
            <a:spAutoFit/>
          </a:bodyPr>
          <a:lstStyle/>
          <a:p>
            <a:r>
              <a:rPr lang="en-US" sz="2400" dirty="0" smtClean="0"/>
              <a:t>1609 – THE MUNICIPAL BANK OF AMSTERDAM WAS CREATED.</a:t>
            </a:r>
          </a:p>
          <a:p>
            <a:r>
              <a:rPr lang="en-US" sz="2400" dirty="0"/>
              <a:t> </a:t>
            </a:r>
            <a:r>
              <a:rPr lang="en-US" sz="2400" dirty="0" smtClean="0"/>
              <a:t>            ALL OTHERS WERE FORBIDDEN TO ENGAGE IN BANKING.</a:t>
            </a:r>
          </a:p>
          <a:p>
            <a:r>
              <a:rPr lang="en-US" sz="2400" dirty="0"/>
              <a:t> </a:t>
            </a:r>
            <a:r>
              <a:rPr lang="en-US" sz="2400" dirty="0" smtClean="0"/>
              <a:t>            IT WAS COPIED FROM THE PUBLIC BANKS OF SEVILLA AND VENICE.</a:t>
            </a:r>
            <a:endParaRPr lang="en-US" sz="2400" dirty="0"/>
          </a:p>
        </p:txBody>
      </p:sp>
      <p:pic>
        <p:nvPicPr>
          <p:cNvPr id="17410" name="Picture 2" descr="http://www.faculty.umb.edu/gary_zabel/Courses/Spinoza/Texts/UMB/Spinoza/Saenredam_-_Het_oude_stadhuis_te_Amsterd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22252"/>
            <a:ext cx="6152235" cy="477354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venicethefuture.com/images/base/13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4019243"/>
            <a:ext cx="5486400" cy="28765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29780" y="3611226"/>
            <a:ext cx="3556871" cy="369332"/>
          </a:xfrm>
          <a:prstGeom prst="rect">
            <a:avLst/>
          </a:prstGeom>
          <a:noFill/>
        </p:spPr>
        <p:txBody>
          <a:bodyPr wrap="none" rtlCol="0">
            <a:spAutoFit/>
          </a:bodyPr>
          <a:lstStyle/>
          <a:p>
            <a:r>
              <a:rPr lang="en-US" dirty="0" smtClean="0"/>
              <a:t>VENETIAN PUBLIC BANCO DI RIALTO</a:t>
            </a:r>
            <a:endParaRPr lang="en-US" dirty="0"/>
          </a:p>
        </p:txBody>
      </p:sp>
      <p:sp>
        <p:nvSpPr>
          <p:cNvPr id="9" name="TextBox 8"/>
          <p:cNvSpPr txBox="1"/>
          <p:nvPr/>
        </p:nvSpPr>
        <p:spPr>
          <a:xfrm>
            <a:off x="6145362" y="2572910"/>
            <a:ext cx="3050002" cy="369332"/>
          </a:xfrm>
          <a:prstGeom prst="rect">
            <a:avLst/>
          </a:prstGeom>
          <a:noFill/>
        </p:spPr>
        <p:txBody>
          <a:bodyPr wrap="none" rtlCol="0">
            <a:spAutoFit/>
          </a:bodyPr>
          <a:lstStyle/>
          <a:p>
            <a:r>
              <a:rPr lang="en-US" dirty="0" smtClean="0"/>
              <a:t>PUBLIC BANK OF AMSTERDAM</a:t>
            </a:r>
            <a:endParaRPr lang="en-US" dirty="0"/>
          </a:p>
        </p:txBody>
      </p:sp>
    </p:spTree>
    <p:extLst>
      <p:ext uri="{BB962C8B-B14F-4D97-AF65-F5344CB8AC3E}">
        <p14:creationId xmlns:p14="http://schemas.microsoft.com/office/powerpoint/2010/main" val="3086388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0" y="588937"/>
            <a:ext cx="12191999" cy="6269063"/>
          </a:xfrm>
        </p:spPr>
        <p:txBody>
          <a:bodyPr>
            <a:normAutofit/>
          </a:bodyPr>
          <a:lstStyle/>
          <a:p>
            <a:pPr marL="0" indent="0">
              <a:buNone/>
            </a:pPr>
            <a:r>
              <a:rPr lang="en-US" dirty="0" smtClean="0"/>
              <a:t>Wrote </a:t>
            </a:r>
            <a:r>
              <a:rPr lang="en-US" dirty="0"/>
              <a:t>an English </a:t>
            </a:r>
            <a:r>
              <a:rPr lang="en-US" dirty="0" smtClean="0"/>
              <a:t>nobleman:</a:t>
            </a:r>
          </a:p>
          <a:p>
            <a:pPr marL="0" indent="0">
              <a:buNone/>
            </a:pPr>
            <a:r>
              <a:rPr lang="en-US" dirty="0" smtClean="0"/>
              <a:t>… the </a:t>
            </a:r>
            <a:r>
              <a:rPr lang="en-US" dirty="0"/>
              <a:t>bank's reputation was "another invitation for People to come, and lodge that part of their Money they could transport, and knew no means of securing at home.  Nor did [only] those people lodge Moneys here, who came over into the Country; but many more, who never left their own; Though they provided for a retreat, or against a storm, and though no place so secure as this, nor from when they might so easily draw their Money into any parts of the World."  </a:t>
            </a:r>
          </a:p>
          <a:p>
            <a:pPr marL="0" indent="0" algn="ctr">
              <a:buNone/>
            </a:pPr>
            <a:endParaRPr lang="en-US" dirty="0" smtClean="0"/>
          </a:p>
        </p:txBody>
      </p:sp>
      <p:sp>
        <p:nvSpPr>
          <p:cNvPr id="6" name="TextBox 5"/>
          <p:cNvSpPr txBox="1"/>
          <p:nvPr/>
        </p:nvSpPr>
        <p:spPr>
          <a:xfrm>
            <a:off x="154982" y="4126424"/>
            <a:ext cx="7760907" cy="954107"/>
          </a:xfrm>
          <a:prstGeom prst="rect">
            <a:avLst/>
          </a:prstGeom>
          <a:noFill/>
        </p:spPr>
        <p:txBody>
          <a:bodyPr wrap="none" rtlCol="0">
            <a:spAutoFit/>
          </a:bodyPr>
          <a:lstStyle/>
          <a:p>
            <a:r>
              <a:rPr lang="en-US" sz="2800" dirty="0"/>
              <a:t>The city also founded the Amsterdam Lending Bank</a:t>
            </a:r>
            <a:r>
              <a:rPr lang="en-US" sz="2800" dirty="0" smtClean="0"/>
              <a:t>,</a:t>
            </a:r>
          </a:p>
          <a:p>
            <a:r>
              <a:rPr lang="en-US" sz="2800" dirty="0" smtClean="0"/>
              <a:t>which </a:t>
            </a:r>
            <a:r>
              <a:rPr lang="en-US" sz="2800" dirty="0"/>
              <a:t>offered 3% loans to its best customers.  </a:t>
            </a:r>
          </a:p>
        </p:txBody>
      </p:sp>
      <p:pic>
        <p:nvPicPr>
          <p:cNvPr id="19458" name="Picture 2" descr="http://mikemcclaughry.files.wordpress.com/2012/11/medieval-amsterdaam.jpg?w=5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1805" y="3942373"/>
            <a:ext cx="4390194" cy="2915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42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1" y="588937"/>
            <a:ext cx="7728026" cy="6269063"/>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buNone/>
            </a:pPr>
            <a:r>
              <a:rPr lang="en-US" dirty="0" smtClean="0"/>
              <a:t>Instability was caused by:</a:t>
            </a:r>
          </a:p>
          <a:p>
            <a:pPr marL="0" indent="0">
              <a:buNone/>
            </a:pPr>
            <a:endParaRPr lang="en-US" dirty="0"/>
          </a:p>
          <a:p>
            <a:pPr marL="514350" indent="-514350">
              <a:lnSpc>
                <a:spcPct val="50000"/>
              </a:lnSpc>
              <a:buAutoNum type="arabicPeriod"/>
            </a:pPr>
            <a:r>
              <a:rPr lang="en-US" dirty="0" smtClean="0"/>
              <a:t>14 Dutch mints competed with each other,</a:t>
            </a:r>
          </a:p>
          <a:p>
            <a:pPr marL="0" indent="0">
              <a:lnSpc>
                <a:spcPct val="50000"/>
              </a:lnSpc>
              <a:buNone/>
            </a:pPr>
            <a:r>
              <a:rPr lang="en-US" dirty="0"/>
              <a:t> </a:t>
            </a:r>
            <a:r>
              <a:rPr lang="en-US" dirty="0" smtClean="0"/>
              <a:t>      encouraging corrupt practices</a:t>
            </a:r>
          </a:p>
          <a:p>
            <a:pPr marL="514350" indent="-514350">
              <a:buFont typeface="+mj-lt"/>
              <a:buAutoNum type="arabicPeriod" startAt="2"/>
            </a:pPr>
            <a:r>
              <a:rPr lang="en-US" dirty="0" smtClean="0"/>
              <a:t>Because a considerable number of foreign worn-down, clipped, illegal, counterfeit coins circulated,  any newly </a:t>
            </a:r>
            <a:r>
              <a:rPr lang="en-US" dirty="0"/>
              <a:t>minted </a:t>
            </a:r>
            <a:r>
              <a:rPr lang="en-US" dirty="0" smtClean="0"/>
              <a:t>coins were </a:t>
            </a:r>
            <a:r>
              <a:rPr lang="en-US" dirty="0"/>
              <a:t>collected, melted down, and exported as bullion.</a:t>
            </a:r>
            <a:endParaRPr lang="en-US" dirty="0" smtClean="0"/>
          </a:p>
          <a:p>
            <a:pPr marL="514350" indent="-514350">
              <a:buAutoNum type="arabicPeriod" startAt="2"/>
            </a:pPr>
            <a:r>
              <a:rPr lang="en-US" dirty="0" smtClean="0"/>
              <a:t>Minted money was necessary for foreign trade to Baltic states and Levant, but money changing practices kept back full-weight coins</a:t>
            </a:r>
          </a:p>
        </p:txBody>
      </p:sp>
      <p:sp>
        <p:nvSpPr>
          <p:cNvPr id="4" name="TextBox 3"/>
          <p:cNvSpPr txBox="1"/>
          <p:nvPr/>
        </p:nvSpPr>
        <p:spPr>
          <a:xfrm>
            <a:off x="0" y="608377"/>
            <a:ext cx="12191999" cy="830997"/>
          </a:xfrm>
          <a:prstGeom prst="rect">
            <a:avLst/>
          </a:prstGeom>
          <a:noFill/>
        </p:spPr>
        <p:txBody>
          <a:bodyPr wrap="square" rtlCol="0">
            <a:spAutoFit/>
          </a:bodyPr>
          <a:lstStyle/>
          <a:p>
            <a:pPr algn="ctr"/>
            <a:r>
              <a:rPr lang="en-US" sz="2400" dirty="0" smtClean="0"/>
              <a:t>THE PURPOSE OF THE BANK OF AMSTERDAM WAS TO STABILIZE THE MONEY SYSTEM,</a:t>
            </a:r>
          </a:p>
          <a:p>
            <a:pPr algn="ctr"/>
            <a:r>
              <a:rPr lang="en-US" sz="2400" u="sng" dirty="0" smtClean="0"/>
              <a:t>NOT</a:t>
            </a:r>
            <a:r>
              <a:rPr lang="en-US" sz="2400" dirty="0" smtClean="0"/>
              <a:t> TO BE A BANK OF ISSUE </a:t>
            </a:r>
            <a:endParaRPr lang="en-US" sz="2400" dirty="0"/>
          </a:p>
        </p:txBody>
      </p:sp>
      <p:pic>
        <p:nvPicPr>
          <p:cNvPr id="18434" name="Picture 2" descr="http://amsterdamhotels.com/wp-content/uploads/2013/02/Munt-Tower-Histori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930" y="1854872"/>
            <a:ext cx="4097069" cy="30339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78874" y="1547096"/>
            <a:ext cx="2929180" cy="369332"/>
          </a:xfrm>
          <a:prstGeom prst="rect">
            <a:avLst/>
          </a:prstGeom>
          <a:noFill/>
        </p:spPr>
        <p:txBody>
          <a:bodyPr wrap="square" rtlCol="0">
            <a:spAutoFit/>
          </a:bodyPr>
          <a:lstStyle/>
          <a:p>
            <a:r>
              <a:rPr lang="en-US" dirty="0" smtClean="0"/>
              <a:t>AMSTERDAM MINT TOWER</a:t>
            </a:r>
            <a:endParaRPr lang="en-US" dirty="0"/>
          </a:p>
        </p:txBody>
      </p:sp>
      <p:pic>
        <p:nvPicPr>
          <p:cNvPr id="18436" name="Picture 4" descr="http://www.coincommunity.com/forum/uploaded/plonker/20130725_image_o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9572" y="4996576"/>
            <a:ext cx="1861424" cy="1861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81288" y="5548393"/>
            <a:ext cx="914400" cy="923330"/>
          </a:xfrm>
          <a:prstGeom prst="rect">
            <a:avLst/>
          </a:prstGeom>
          <a:noFill/>
        </p:spPr>
        <p:txBody>
          <a:bodyPr wrap="square" rtlCol="0">
            <a:spAutoFit/>
          </a:bodyPr>
          <a:lstStyle/>
          <a:p>
            <a:r>
              <a:rPr lang="en-US" dirty="0" smtClean="0"/>
              <a:t>Dutch</a:t>
            </a:r>
          </a:p>
          <a:p>
            <a:r>
              <a:rPr lang="en-US" dirty="0" smtClean="0"/>
              <a:t>silver</a:t>
            </a:r>
          </a:p>
          <a:p>
            <a:r>
              <a:rPr lang="en-US" dirty="0" smtClean="0"/>
              <a:t>coin</a:t>
            </a:r>
            <a:endParaRPr lang="en-US" dirty="0"/>
          </a:p>
        </p:txBody>
      </p:sp>
    </p:spTree>
    <p:extLst>
      <p:ext uri="{BB962C8B-B14F-4D97-AF65-F5344CB8AC3E}">
        <p14:creationId xmlns:p14="http://schemas.microsoft.com/office/powerpoint/2010/main" val="2066442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0" y="588937"/>
            <a:ext cx="12191999" cy="6269063"/>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p:txBody>
      </p:sp>
      <p:sp>
        <p:nvSpPr>
          <p:cNvPr id="5" name="TextBox 4"/>
          <p:cNvSpPr txBox="1"/>
          <p:nvPr/>
        </p:nvSpPr>
        <p:spPr>
          <a:xfrm>
            <a:off x="579007" y="1922975"/>
            <a:ext cx="11377858" cy="4801314"/>
          </a:xfrm>
          <a:prstGeom prst="rect">
            <a:avLst/>
          </a:prstGeom>
          <a:noFill/>
        </p:spPr>
        <p:txBody>
          <a:bodyPr wrap="none" rtlCol="0">
            <a:spAutoFit/>
          </a:bodyPr>
          <a:lstStyle/>
          <a:p>
            <a:r>
              <a:rPr lang="en-US" dirty="0"/>
              <a:t>Coins were taken in as deposits, with </a:t>
            </a:r>
            <a:r>
              <a:rPr lang="en-US" b="1" dirty="0"/>
              <a:t>credits, known as bank money</a:t>
            </a:r>
            <a:r>
              <a:rPr lang="en-US" dirty="0"/>
              <a:t>, issued against these deposits</a:t>
            </a:r>
            <a:r>
              <a:rPr lang="en-US" dirty="0" smtClean="0"/>
              <a:t>,</a:t>
            </a:r>
          </a:p>
          <a:p>
            <a:r>
              <a:rPr lang="en-US" dirty="0" smtClean="0"/>
              <a:t>based </a:t>
            </a:r>
            <a:r>
              <a:rPr lang="en-US" dirty="0"/>
              <a:t>not on the face value of the coins, but on the metal weight or intrinsic value of the coins</a:t>
            </a:r>
            <a:r>
              <a:rPr lang="en-US" dirty="0" smtClean="0"/>
              <a:t>.</a:t>
            </a:r>
          </a:p>
          <a:p>
            <a:r>
              <a:rPr lang="en-US" dirty="0" smtClean="0"/>
              <a:t>Thus</a:t>
            </a:r>
            <a:r>
              <a:rPr lang="en-US" dirty="0"/>
              <a:t>, a perfectly uniform currency was created. </a:t>
            </a:r>
            <a:r>
              <a:rPr lang="en-US" dirty="0" smtClean="0"/>
              <a:t>  This </a:t>
            </a:r>
            <a:r>
              <a:rPr lang="en-US" dirty="0"/>
              <a:t>feature of the new money, along with its convenience</a:t>
            </a:r>
            <a:r>
              <a:rPr lang="en-US" dirty="0" smtClean="0"/>
              <a:t>,</a:t>
            </a:r>
          </a:p>
          <a:p>
            <a:r>
              <a:rPr lang="en-US" dirty="0" smtClean="0"/>
              <a:t>security </a:t>
            </a:r>
            <a:r>
              <a:rPr lang="en-US" dirty="0"/>
              <a:t>and the city of Amsterdam's </a:t>
            </a:r>
            <a:r>
              <a:rPr lang="en-US" dirty="0" smtClean="0"/>
              <a:t>guarantee, caused </a:t>
            </a:r>
            <a:r>
              <a:rPr lang="en-US" dirty="0"/>
              <a:t>the bank money to trade at an </a:t>
            </a:r>
            <a:r>
              <a:rPr lang="en-US" i="1" dirty="0" err="1"/>
              <a:t>agio</a:t>
            </a:r>
            <a:r>
              <a:rPr lang="en-US" dirty="0"/>
              <a:t>, or premium over coins</a:t>
            </a:r>
            <a:r>
              <a:rPr lang="en-US" dirty="0" smtClean="0"/>
              <a:t>.</a:t>
            </a:r>
          </a:p>
          <a:p>
            <a:endParaRPr lang="en-US" dirty="0"/>
          </a:p>
          <a:p>
            <a:r>
              <a:rPr lang="en-US" dirty="0" smtClean="0"/>
              <a:t>In 1683, this activity of the Bank was extended:  it issued receipts to the depositors of metals which retained</a:t>
            </a:r>
          </a:p>
          <a:p>
            <a:r>
              <a:rPr lang="en-US" dirty="0" smtClean="0"/>
              <a:t>the right to withdraw the metal, in the event of a rise of specie value:</a:t>
            </a:r>
          </a:p>
          <a:p>
            <a:pPr marL="285750" indent="-285750">
              <a:buFont typeface="Arial" panose="020B0604020202020204" pitchFamily="34" charset="0"/>
              <a:buChar char="•"/>
            </a:pPr>
            <a:r>
              <a:rPr lang="en-US" dirty="0" smtClean="0"/>
              <a:t>The </a:t>
            </a:r>
            <a:r>
              <a:rPr lang="en-US" dirty="0"/>
              <a:t>bank would give credit (bank money in its </a:t>
            </a:r>
            <a:r>
              <a:rPr lang="en-US" dirty="0" smtClean="0"/>
              <a:t>books) </a:t>
            </a:r>
            <a:r>
              <a:rPr lang="en-US" dirty="0"/>
              <a:t>for gold and silver bullion deposited</a:t>
            </a:r>
            <a:r>
              <a:rPr lang="en-US" dirty="0" smtClean="0"/>
              <a:t>,</a:t>
            </a:r>
          </a:p>
          <a:p>
            <a:r>
              <a:rPr lang="en-US" dirty="0"/>
              <a:t> </a:t>
            </a:r>
            <a:r>
              <a:rPr lang="en-US" dirty="0" smtClean="0"/>
              <a:t>     </a:t>
            </a:r>
            <a:r>
              <a:rPr lang="en-US" dirty="0"/>
              <a:t>at roughly 5 percent below the bullion's then-current mint value</a:t>
            </a:r>
            <a:r>
              <a:rPr lang="en-US" dirty="0" smtClean="0"/>
              <a:t>.</a:t>
            </a:r>
          </a:p>
          <a:p>
            <a:pPr marL="285750" indent="-285750">
              <a:buFont typeface="Arial" panose="020B0604020202020204" pitchFamily="34" charset="0"/>
              <a:buChar char="•"/>
            </a:pPr>
            <a:r>
              <a:rPr lang="en-US" dirty="0"/>
              <a:t>T</a:t>
            </a:r>
            <a:r>
              <a:rPr lang="en-US" dirty="0" smtClean="0"/>
              <a:t>he </a:t>
            </a:r>
            <a:r>
              <a:rPr lang="en-US" dirty="0"/>
              <a:t>depositor would receive a receipt that entitled the depositor, or bearer, to draw the amount of </a:t>
            </a:r>
            <a:r>
              <a:rPr lang="en-US" dirty="0" smtClean="0"/>
              <a:t>bullion</a:t>
            </a:r>
          </a:p>
          <a:p>
            <a:pPr lvl="0"/>
            <a:r>
              <a:rPr lang="en-US" dirty="0"/>
              <a:t> </a:t>
            </a:r>
            <a:r>
              <a:rPr lang="en-US" dirty="0" smtClean="0"/>
              <a:t>     </a:t>
            </a:r>
            <a:r>
              <a:rPr lang="en-US" dirty="0"/>
              <a:t>deposited </a:t>
            </a:r>
            <a:r>
              <a:rPr lang="en-US" dirty="0" smtClean="0"/>
              <a:t>from </a:t>
            </a:r>
            <a:r>
              <a:rPr lang="en-US" dirty="0"/>
              <a:t>the bank, within six months of the deposit. </a:t>
            </a:r>
            <a:r>
              <a:rPr lang="en-US" dirty="0" smtClean="0"/>
              <a:t>   The bearer needed an </a:t>
            </a:r>
            <a:r>
              <a:rPr lang="en-US" dirty="0"/>
              <a:t>amount of bank money equal </a:t>
            </a:r>
            <a:r>
              <a:rPr lang="en-US" dirty="0" smtClean="0"/>
              <a:t>to</a:t>
            </a:r>
          </a:p>
          <a:p>
            <a:pPr lvl="0"/>
            <a:r>
              <a:rPr lang="en-US" dirty="0"/>
              <a:t> </a:t>
            </a:r>
            <a:r>
              <a:rPr lang="en-US" dirty="0" smtClean="0"/>
              <a:t>     </a:t>
            </a:r>
            <a:r>
              <a:rPr lang="en-US" dirty="0"/>
              <a:t>the book entry, and </a:t>
            </a:r>
            <a:r>
              <a:rPr lang="en-US" dirty="0" smtClean="0"/>
              <a:t>payment </a:t>
            </a:r>
            <a:r>
              <a:rPr lang="en-US" dirty="0"/>
              <a:t>of a 1/4 percent fee for silver deposits, or 1/2 percent fee for gold </a:t>
            </a:r>
            <a:r>
              <a:rPr lang="en-US" dirty="0" smtClean="0"/>
              <a:t>deposits.</a:t>
            </a:r>
          </a:p>
          <a:p>
            <a:pPr marL="285750" indent="-285750">
              <a:buFont typeface="Arial" panose="020B0604020202020204" pitchFamily="34" charset="0"/>
              <a:buChar char="•"/>
            </a:pPr>
            <a:r>
              <a:rPr lang="en-US" dirty="0"/>
              <a:t>Should the six month term expire with no redemption, or without payment of a fee to </a:t>
            </a:r>
            <a:r>
              <a:rPr lang="en-US" dirty="0" smtClean="0"/>
              <a:t>extend</a:t>
            </a:r>
          </a:p>
          <a:p>
            <a:r>
              <a:rPr lang="en-US" dirty="0" smtClean="0"/>
              <a:t>     for </a:t>
            </a:r>
            <a:r>
              <a:rPr lang="en-US" dirty="0"/>
              <a:t>an additional six months, "the deposit should belong to the bank at the price at which it </a:t>
            </a:r>
            <a:r>
              <a:rPr lang="en-US" dirty="0" smtClean="0"/>
              <a:t>had</a:t>
            </a:r>
          </a:p>
          <a:p>
            <a:r>
              <a:rPr lang="en-US" dirty="0" smtClean="0"/>
              <a:t>     been </a:t>
            </a:r>
            <a:r>
              <a:rPr lang="en-US" dirty="0"/>
              <a:t>received, or which credit had been given in the transfer books." Thus, the bank would make the 5 percent </a:t>
            </a:r>
            <a:r>
              <a:rPr lang="en-US" dirty="0" smtClean="0"/>
              <a:t>fee</a:t>
            </a:r>
          </a:p>
          <a:p>
            <a:r>
              <a:rPr lang="en-US" dirty="0"/>
              <a:t> </a:t>
            </a:r>
            <a:r>
              <a:rPr lang="en-US" dirty="0" smtClean="0"/>
              <a:t>    </a:t>
            </a:r>
            <a:r>
              <a:rPr lang="en-US" dirty="0"/>
              <a:t>for warehousing the deposit, if not redeemed within the six-month time frame</a:t>
            </a:r>
            <a:r>
              <a:rPr lang="en-US" dirty="0" smtClean="0"/>
              <a:t>.</a:t>
            </a:r>
          </a:p>
          <a:p>
            <a:pPr marL="285750" indent="-285750">
              <a:buFont typeface="Arial" panose="020B0604020202020204" pitchFamily="34" charset="0"/>
              <a:buChar char="•"/>
            </a:pPr>
            <a:r>
              <a:rPr lang="en-US" dirty="0"/>
              <a:t>A receipt for bullion was rarely allowed to expire.</a:t>
            </a:r>
            <a:r>
              <a:rPr lang="en-US" dirty="0" smtClean="0"/>
              <a:t>   The receipt would be sold.</a:t>
            </a:r>
            <a:endParaRPr lang="en-US" dirty="0"/>
          </a:p>
        </p:txBody>
      </p:sp>
      <p:sp>
        <p:nvSpPr>
          <p:cNvPr id="6" name="TextBox 5"/>
          <p:cNvSpPr txBox="1"/>
          <p:nvPr/>
        </p:nvSpPr>
        <p:spPr>
          <a:xfrm>
            <a:off x="579007" y="916263"/>
            <a:ext cx="11044690" cy="523220"/>
          </a:xfrm>
          <a:prstGeom prst="rect">
            <a:avLst/>
          </a:prstGeom>
          <a:solidFill>
            <a:srgbClr val="FFCC66"/>
          </a:solidFill>
        </p:spPr>
        <p:txBody>
          <a:bodyPr wrap="none" rtlCol="0">
            <a:spAutoFit/>
          </a:bodyPr>
          <a:lstStyle/>
          <a:p>
            <a:r>
              <a:rPr lang="en-US" sz="2800" dirty="0" smtClean="0"/>
              <a:t>FUNCTION OF BANK:   CREATE UNIFORM CURRENCY CALLED </a:t>
            </a:r>
            <a:r>
              <a:rPr lang="en-US" sz="2800" u="sng" dirty="0" smtClean="0"/>
              <a:t>BANK MONEY</a:t>
            </a:r>
            <a:endParaRPr lang="en-US" sz="2800" u="sng" dirty="0"/>
          </a:p>
        </p:txBody>
      </p:sp>
    </p:spTree>
    <p:extLst>
      <p:ext uri="{BB962C8B-B14F-4D97-AF65-F5344CB8AC3E}">
        <p14:creationId xmlns:p14="http://schemas.microsoft.com/office/powerpoint/2010/main" val="3930982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0" y="588937"/>
            <a:ext cx="12191999" cy="6269063"/>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p:txBody>
      </p:sp>
      <p:sp>
        <p:nvSpPr>
          <p:cNvPr id="5" name="TextBox 4"/>
          <p:cNvSpPr txBox="1"/>
          <p:nvPr/>
        </p:nvSpPr>
        <p:spPr>
          <a:xfrm>
            <a:off x="1456840" y="2028419"/>
            <a:ext cx="10119950" cy="2585323"/>
          </a:xfrm>
          <a:prstGeom prst="rect">
            <a:avLst/>
          </a:prstGeom>
          <a:noFill/>
        </p:spPr>
        <p:txBody>
          <a:bodyPr wrap="none" rtlCol="0">
            <a:spAutoFit/>
          </a:bodyPr>
          <a:lstStyle/>
          <a:p>
            <a:r>
              <a:rPr lang="en-US" dirty="0"/>
              <a:t>One of the services that the bank provided was to transfer, upon order from a depositor</a:t>
            </a:r>
            <a:r>
              <a:rPr lang="en-US" dirty="0" smtClean="0"/>
              <a:t>,</a:t>
            </a:r>
          </a:p>
          <a:p>
            <a:r>
              <a:rPr lang="en-US" dirty="0" smtClean="0"/>
              <a:t>sums </a:t>
            </a:r>
            <a:r>
              <a:rPr lang="en-US" dirty="0"/>
              <a:t>(deposits) to the account of creditors, by book entry. This is called a </a:t>
            </a:r>
            <a:r>
              <a:rPr lang="en-US" i="1" dirty="0" err="1"/>
              <a:t>giro</a:t>
            </a:r>
            <a:r>
              <a:rPr lang="en-US" dirty="0"/>
              <a:t> banking operation</a:t>
            </a:r>
            <a:r>
              <a:rPr lang="en-US" dirty="0" smtClean="0"/>
              <a:t>.</a:t>
            </a:r>
          </a:p>
          <a:p>
            <a:r>
              <a:rPr lang="en-US" dirty="0" smtClean="0"/>
              <a:t>This </a:t>
            </a:r>
            <a:r>
              <a:rPr lang="en-US" dirty="0"/>
              <a:t>service was so popular that the withdrawal of deposits from the bank became a very rare occurrence</a:t>
            </a:r>
            <a:r>
              <a:rPr lang="en-US" dirty="0" smtClean="0"/>
              <a:t>.</a:t>
            </a:r>
          </a:p>
          <a:p>
            <a:endParaRPr lang="en-US" dirty="0"/>
          </a:p>
          <a:p>
            <a:r>
              <a:rPr lang="en-US" dirty="0"/>
              <a:t>The city of </a:t>
            </a:r>
            <a:r>
              <a:rPr lang="en-US" dirty="0" smtClean="0"/>
              <a:t>Amsterdam required that </a:t>
            </a:r>
            <a:r>
              <a:rPr lang="en-US" dirty="0"/>
              <a:t>all bills drawn </a:t>
            </a:r>
            <a:r>
              <a:rPr lang="en-US" dirty="0" smtClean="0"/>
              <a:t>upon or </a:t>
            </a:r>
            <a:r>
              <a:rPr lang="en-US" dirty="0"/>
              <a:t>negotiated in Amsterdam</a:t>
            </a:r>
            <a:r>
              <a:rPr lang="en-US" dirty="0" smtClean="0"/>
              <a:t>,</a:t>
            </a:r>
          </a:p>
          <a:p>
            <a:r>
              <a:rPr lang="en-US" dirty="0" smtClean="0"/>
              <a:t>in </a:t>
            </a:r>
            <a:r>
              <a:rPr lang="en-US" dirty="0"/>
              <a:t>the amount of six hundred guilders or more, must be paid in bank </a:t>
            </a:r>
            <a:r>
              <a:rPr lang="en-US" dirty="0" smtClean="0"/>
              <a:t>money.   This</a:t>
            </a:r>
          </a:p>
          <a:p>
            <a:r>
              <a:rPr lang="en-US" dirty="0" smtClean="0"/>
              <a:t>took </a:t>
            </a:r>
            <a:r>
              <a:rPr lang="en-US" dirty="0"/>
              <a:t>away all uncertainty in the value of the </a:t>
            </a:r>
            <a:r>
              <a:rPr lang="en-US" dirty="0" smtClean="0"/>
              <a:t>bills and forced </a:t>
            </a:r>
            <a:r>
              <a:rPr lang="en-US" dirty="0"/>
              <a:t>all merchants to keep an </a:t>
            </a:r>
            <a:r>
              <a:rPr lang="en-US" dirty="0" smtClean="0"/>
              <a:t>account</a:t>
            </a:r>
          </a:p>
          <a:p>
            <a:r>
              <a:rPr lang="en-US" dirty="0" smtClean="0"/>
              <a:t>at </a:t>
            </a:r>
            <a:r>
              <a:rPr lang="en-US" dirty="0"/>
              <a:t>the bank, </a:t>
            </a:r>
            <a:r>
              <a:rPr lang="en-US" dirty="0" smtClean="0"/>
              <a:t> creating a demand </a:t>
            </a:r>
            <a:r>
              <a:rPr lang="en-US" dirty="0"/>
              <a:t>for bank money</a:t>
            </a:r>
            <a:r>
              <a:rPr lang="en-US" dirty="0" smtClean="0"/>
              <a:t>.</a:t>
            </a:r>
            <a:endParaRPr lang="en-US" dirty="0"/>
          </a:p>
          <a:p>
            <a:r>
              <a:rPr lang="en-US" dirty="0" smtClean="0"/>
              <a:t> </a:t>
            </a:r>
            <a:endParaRPr lang="en-US" dirty="0"/>
          </a:p>
        </p:txBody>
      </p:sp>
      <p:sp>
        <p:nvSpPr>
          <p:cNvPr id="6" name="TextBox 5"/>
          <p:cNvSpPr txBox="1"/>
          <p:nvPr/>
        </p:nvSpPr>
        <p:spPr>
          <a:xfrm>
            <a:off x="2893393" y="916263"/>
            <a:ext cx="7086684" cy="523220"/>
          </a:xfrm>
          <a:prstGeom prst="rect">
            <a:avLst/>
          </a:prstGeom>
          <a:solidFill>
            <a:srgbClr val="FFCC66"/>
          </a:solidFill>
        </p:spPr>
        <p:txBody>
          <a:bodyPr wrap="none" rtlCol="0">
            <a:spAutoFit/>
          </a:bodyPr>
          <a:lstStyle/>
          <a:p>
            <a:r>
              <a:rPr lang="en-US" sz="2800" dirty="0" smtClean="0"/>
              <a:t>FUNCTION OF BANK:   TRANSFER </a:t>
            </a:r>
            <a:r>
              <a:rPr lang="en-US" sz="2800" u="sng" dirty="0" smtClean="0"/>
              <a:t>BANK MONEY</a:t>
            </a:r>
            <a:endParaRPr lang="en-US" sz="2800" u="sng" dirty="0"/>
          </a:p>
        </p:txBody>
      </p:sp>
    </p:spTree>
    <p:extLst>
      <p:ext uri="{BB962C8B-B14F-4D97-AF65-F5344CB8AC3E}">
        <p14:creationId xmlns:p14="http://schemas.microsoft.com/office/powerpoint/2010/main" val="1607579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0" y="588938"/>
            <a:ext cx="12191999" cy="4540690"/>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p:txBody>
      </p:sp>
      <p:sp>
        <p:nvSpPr>
          <p:cNvPr id="5" name="TextBox 4"/>
          <p:cNvSpPr txBox="1"/>
          <p:nvPr/>
        </p:nvSpPr>
        <p:spPr>
          <a:xfrm>
            <a:off x="1015609" y="1318026"/>
            <a:ext cx="11470858" cy="3139321"/>
          </a:xfrm>
          <a:prstGeom prst="rect">
            <a:avLst/>
          </a:prstGeom>
          <a:noFill/>
        </p:spPr>
        <p:txBody>
          <a:bodyPr wrap="square" rtlCol="0">
            <a:spAutoFit/>
          </a:bodyPr>
          <a:lstStyle/>
          <a:p>
            <a:r>
              <a:rPr lang="en-US" dirty="0" smtClean="0"/>
              <a:t>1.  The Bank was strictly a deposit bank,  with all bank money backed 100 percent by specie.</a:t>
            </a:r>
          </a:p>
          <a:p>
            <a:endParaRPr lang="en-US" dirty="0" smtClean="0"/>
          </a:p>
          <a:p>
            <a:pPr marL="342900" indent="-342900">
              <a:buAutoNum type="arabicPeriod" startAt="2"/>
            </a:pPr>
            <a:r>
              <a:rPr lang="en-US" dirty="0" smtClean="0"/>
              <a:t>Bank rendered great service to commerce with free transfer between accounts.</a:t>
            </a:r>
          </a:p>
          <a:p>
            <a:pPr marL="342900" indent="-342900">
              <a:buAutoNum type="arabicPeriod" startAt="2"/>
            </a:pPr>
            <a:endParaRPr lang="en-US" dirty="0"/>
          </a:p>
          <a:p>
            <a:pPr marL="342900" indent="-342900">
              <a:buAutoNum type="arabicPeriod" startAt="2"/>
            </a:pPr>
            <a:r>
              <a:rPr lang="en-US" dirty="0" smtClean="0"/>
              <a:t>Bank safeguarded money from theft and attachment.</a:t>
            </a:r>
          </a:p>
          <a:p>
            <a:pPr marL="342900" indent="-342900">
              <a:buAutoNum type="arabicPeriod" startAt="2"/>
            </a:pPr>
            <a:endParaRPr lang="en-US" dirty="0"/>
          </a:p>
          <a:p>
            <a:pPr marL="342900" indent="-342900">
              <a:buAutoNum type="arabicPeriod" startAt="2"/>
            </a:pPr>
            <a:r>
              <a:rPr lang="en-US" dirty="0" smtClean="0"/>
              <a:t>Bank changed coins for merchants at slight charge.  It bought base coins and uncoined gold and silver, had it</a:t>
            </a:r>
          </a:p>
          <a:p>
            <a:r>
              <a:rPr lang="en-US" dirty="0"/>
              <a:t> </a:t>
            </a:r>
            <a:r>
              <a:rPr lang="en-US" dirty="0" smtClean="0"/>
              <a:t>      minted, and placed the desired commercial coinage at the disposal of the merchants.</a:t>
            </a:r>
          </a:p>
          <a:p>
            <a:pPr marL="342900" indent="-342900">
              <a:buAutoNum type="arabicPeriod" startAt="2"/>
            </a:pPr>
            <a:endParaRPr lang="en-US" dirty="0"/>
          </a:p>
          <a:p>
            <a:pPr marL="342900" indent="-342900">
              <a:buFont typeface="+mj-lt"/>
              <a:buAutoNum type="arabicPeriod" startAt="5"/>
            </a:pPr>
            <a:r>
              <a:rPr lang="en-US" dirty="0" smtClean="0"/>
              <a:t>The Bank removed the uncertainty in trade of the quality of payment.   The Bank removed the possibility</a:t>
            </a:r>
          </a:p>
          <a:p>
            <a:r>
              <a:rPr lang="en-US" dirty="0"/>
              <a:t> </a:t>
            </a:r>
            <a:r>
              <a:rPr lang="en-US" dirty="0" smtClean="0"/>
              <a:t>      to clip Dutch coinage.</a:t>
            </a:r>
            <a:endParaRPr lang="en-US" dirty="0"/>
          </a:p>
        </p:txBody>
      </p:sp>
      <p:sp>
        <p:nvSpPr>
          <p:cNvPr id="6" name="TextBox 5"/>
          <p:cNvSpPr txBox="1"/>
          <p:nvPr/>
        </p:nvSpPr>
        <p:spPr>
          <a:xfrm>
            <a:off x="3652810" y="691872"/>
            <a:ext cx="4286558" cy="523220"/>
          </a:xfrm>
          <a:prstGeom prst="rect">
            <a:avLst/>
          </a:prstGeom>
          <a:solidFill>
            <a:srgbClr val="FFCC66"/>
          </a:solidFill>
        </p:spPr>
        <p:txBody>
          <a:bodyPr wrap="none" rtlCol="0">
            <a:spAutoFit/>
          </a:bodyPr>
          <a:lstStyle/>
          <a:p>
            <a:r>
              <a:rPr lang="en-US" sz="2800" dirty="0" smtClean="0"/>
              <a:t>MORE FUNCTIONS OF BANK</a:t>
            </a:r>
            <a:endParaRPr lang="en-US" sz="2800" dirty="0"/>
          </a:p>
        </p:txBody>
      </p:sp>
      <p:pic>
        <p:nvPicPr>
          <p:cNvPr id="20482" name="Picture 2" descr="http://mikemcclaughry.files.wordpress.com/2012/11/amsterdam_marketplace_-_1575.png?w=7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025" y="4293031"/>
            <a:ext cx="5036325" cy="256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18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588936"/>
          </a:xfrm>
          <a:solidFill>
            <a:srgbClr val="FFFF00"/>
          </a:solidFill>
        </p:spPr>
        <p:txBody>
          <a:bodyPr>
            <a:normAutofit/>
          </a:bodyPr>
          <a:lstStyle/>
          <a:p>
            <a:pPr algn="ctr"/>
            <a:r>
              <a:rPr lang="en-US" sz="3200" dirty="0"/>
              <a:t>BANK OF AMSTERDAM</a:t>
            </a:r>
          </a:p>
        </p:txBody>
      </p:sp>
      <p:sp>
        <p:nvSpPr>
          <p:cNvPr id="3" name="Content Placeholder 2"/>
          <p:cNvSpPr>
            <a:spLocks noGrp="1"/>
          </p:cNvSpPr>
          <p:nvPr>
            <p:ph idx="1"/>
          </p:nvPr>
        </p:nvSpPr>
        <p:spPr>
          <a:xfrm>
            <a:off x="0" y="588937"/>
            <a:ext cx="12191999" cy="6269063"/>
          </a:xfrm>
        </p:spPr>
        <p:txBody>
          <a:bodyPr>
            <a:normAutofit/>
          </a:bodyPr>
          <a:lstStyle/>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p:txBody>
      </p:sp>
      <p:sp>
        <p:nvSpPr>
          <p:cNvPr id="5" name="TextBox 4"/>
          <p:cNvSpPr txBox="1"/>
          <p:nvPr/>
        </p:nvSpPr>
        <p:spPr>
          <a:xfrm>
            <a:off x="3530553" y="1024204"/>
            <a:ext cx="5130892" cy="584775"/>
          </a:xfrm>
          <a:prstGeom prst="rect">
            <a:avLst/>
          </a:prstGeom>
          <a:noFill/>
        </p:spPr>
        <p:txBody>
          <a:bodyPr wrap="none" rtlCol="0">
            <a:spAutoFit/>
          </a:bodyPr>
          <a:lstStyle/>
          <a:p>
            <a:r>
              <a:rPr lang="en-US" sz="3200" dirty="0" smtClean="0"/>
              <a:t>WHAT THE BANK DID NOT DO</a:t>
            </a:r>
            <a:endParaRPr lang="en-US" sz="3200" dirty="0"/>
          </a:p>
        </p:txBody>
      </p:sp>
      <p:sp>
        <p:nvSpPr>
          <p:cNvPr id="6" name="TextBox 5"/>
          <p:cNvSpPr txBox="1"/>
          <p:nvPr/>
        </p:nvSpPr>
        <p:spPr>
          <a:xfrm>
            <a:off x="2836190" y="2326827"/>
            <a:ext cx="8311699"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NO INTEREST WAS PAID</a:t>
            </a:r>
          </a:p>
          <a:p>
            <a:pPr marL="285750" indent="-285750">
              <a:buFont typeface="Arial" panose="020B0604020202020204" pitchFamily="34" charset="0"/>
              <a:buChar char="•"/>
            </a:pPr>
            <a:r>
              <a:rPr lang="en-US" dirty="0" smtClean="0"/>
              <a:t>NO OVERDRAFTS OR LOANS WERE MADE</a:t>
            </a:r>
          </a:p>
          <a:p>
            <a:pPr marL="285750" indent="-285750">
              <a:buFont typeface="Arial" panose="020B0604020202020204" pitchFamily="34" charset="0"/>
              <a:buChar char="•"/>
            </a:pPr>
            <a:r>
              <a:rPr lang="en-US" dirty="0" smtClean="0"/>
              <a:t>NO DISCOUNTING OF BILLS WAS PERFORMED  –  that is, accept bills</a:t>
            </a:r>
          </a:p>
          <a:p>
            <a:r>
              <a:rPr lang="en-US" dirty="0"/>
              <a:t> </a:t>
            </a:r>
            <a:r>
              <a:rPr lang="en-US" dirty="0" smtClean="0"/>
              <a:t>    on other institutions or merchants at discount and then send them for collection</a:t>
            </a:r>
            <a:endParaRPr lang="en-US" dirty="0"/>
          </a:p>
        </p:txBody>
      </p:sp>
    </p:spTree>
    <p:extLst>
      <p:ext uri="{BB962C8B-B14F-4D97-AF65-F5344CB8AC3E}">
        <p14:creationId xmlns:p14="http://schemas.microsoft.com/office/powerpoint/2010/main" val="4266095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FFC000"/>
          </a:solidFill>
        </p:spPr>
        <p:txBody>
          <a:bodyPr/>
          <a:lstStyle/>
          <a:p>
            <a:pPr algn="ctr"/>
            <a:r>
              <a:rPr lang="en-US" dirty="0" smtClean="0"/>
              <a:t>PART 6</a:t>
            </a:r>
            <a:endParaRPr lang="en-US" dirty="0"/>
          </a:p>
        </p:txBody>
      </p:sp>
      <p:sp>
        <p:nvSpPr>
          <p:cNvPr id="3" name="Content Placeholder 2"/>
          <p:cNvSpPr>
            <a:spLocks noGrp="1"/>
          </p:cNvSpPr>
          <p:nvPr>
            <p:ph idx="1"/>
          </p:nvPr>
        </p:nvSpPr>
        <p:spPr>
          <a:xfrm>
            <a:off x="383582" y="766251"/>
            <a:ext cx="11396421" cy="5727539"/>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dirty="0" smtClean="0"/>
              <a:t>THE BANK ISSUES SECRET CREDIT</a:t>
            </a:r>
          </a:p>
        </p:txBody>
      </p:sp>
    </p:spTree>
    <p:extLst>
      <p:ext uri="{BB962C8B-B14F-4D97-AF65-F5344CB8AC3E}">
        <p14:creationId xmlns:p14="http://schemas.microsoft.com/office/powerpoint/2010/main" val="8079602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64949"/>
          </a:xfrm>
          <a:solidFill>
            <a:srgbClr val="FFC000"/>
          </a:solidFill>
        </p:spPr>
        <p:txBody>
          <a:bodyPr>
            <a:normAutofit fontScale="90000"/>
          </a:bodyPr>
          <a:lstStyle/>
          <a:p>
            <a:pPr algn="ctr"/>
            <a:r>
              <a:rPr lang="en-US" sz="3200" dirty="0"/>
              <a:t>THE BANK ISSUES SECRET CREDIT</a:t>
            </a:r>
          </a:p>
        </p:txBody>
      </p:sp>
      <p:sp>
        <p:nvSpPr>
          <p:cNvPr id="3" name="Content Placeholder 2"/>
          <p:cNvSpPr>
            <a:spLocks noGrp="1"/>
          </p:cNvSpPr>
          <p:nvPr>
            <p:ph idx="1"/>
          </p:nvPr>
        </p:nvSpPr>
        <p:spPr>
          <a:xfrm>
            <a:off x="216976" y="464949"/>
            <a:ext cx="11975024" cy="6028841"/>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514350" indent="-514350">
              <a:buFont typeface="+mj-lt"/>
              <a:buAutoNum type="arabicPeriod"/>
            </a:pPr>
            <a:r>
              <a:rPr lang="en-US" dirty="0"/>
              <a:t>1614-1640 – to </a:t>
            </a:r>
            <a:r>
              <a:rPr lang="en-US" dirty="0" smtClean="0"/>
              <a:t>City’s </a:t>
            </a:r>
            <a:r>
              <a:rPr lang="en-US" dirty="0"/>
              <a:t>Bank von </a:t>
            </a:r>
            <a:r>
              <a:rPr lang="en-US" dirty="0" err="1"/>
              <a:t>Leeming</a:t>
            </a:r>
            <a:r>
              <a:rPr lang="en-US" dirty="0"/>
              <a:t> </a:t>
            </a:r>
            <a:r>
              <a:rPr lang="en-US" dirty="0" smtClean="0"/>
              <a:t>which issued consumptive </a:t>
            </a:r>
            <a:r>
              <a:rPr lang="en-US" dirty="0"/>
              <a:t>and </a:t>
            </a:r>
          </a:p>
          <a:p>
            <a:pPr marL="0" indent="0">
              <a:buNone/>
            </a:pPr>
            <a:r>
              <a:rPr lang="en-US" dirty="0"/>
              <a:t>                     trade </a:t>
            </a:r>
            <a:r>
              <a:rPr lang="en-US" dirty="0" smtClean="0"/>
              <a:t>loans</a:t>
            </a:r>
          </a:p>
          <a:p>
            <a:pPr marL="514350" indent="-514350">
              <a:buFont typeface="+mj-lt"/>
              <a:buAutoNum type="arabicPeriod" startAt="2"/>
            </a:pPr>
            <a:r>
              <a:rPr lang="en-US" dirty="0" smtClean="0"/>
              <a:t>1615 + to the Dutch East India Company, which was constantly short of cash</a:t>
            </a:r>
          </a:p>
          <a:p>
            <a:pPr marL="514350" indent="-514350">
              <a:buFont typeface="+mj-lt"/>
              <a:buAutoNum type="arabicPeriod" startAt="3"/>
            </a:pPr>
            <a:r>
              <a:rPr lang="en-US" dirty="0" smtClean="0"/>
              <a:t>1624 + to the municipal treasury; by 1685 debt of 2,976,222 florins.</a:t>
            </a:r>
          </a:p>
          <a:p>
            <a:pPr marL="0" indent="0">
              <a:buNone/>
            </a:pPr>
            <a:r>
              <a:rPr lang="en-US" dirty="0"/>
              <a:t> </a:t>
            </a:r>
            <a:r>
              <a:rPr lang="en-US" dirty="0" smtClean="0"/>
              <a:t>                   This debt equaled the profit made by the Bank but never collected.</a:t>
            </a:r>
          </a:p>
          <a:p>
            <a:pPr marL="0" indent="0">
              <a:buNone/>
            </a:pPr>
            <a:endParaRPr lang="en-US" dirty="0"/>
          </a:p>
        </p:txBody>
      </p:sp>
      <p:sp>
        <p:nvSpPr>
          <p:cNvPr id="4" name="TextBox 3"/>
          <p:cNvSpPr txBox="1"/>
          <p:nvPr/>
        </p:nvSpPr>
        <p:spPr>
          <a:xfrm>
            <a:off x="0" y="743919"/>
            <a:ext cx="12192000" cy="707886"/>
          </a:xfrm>
          <a:prstGeom prst="rect">
            <a:avLst/>
          </a:prstGeom>
          <a:solidFill>
            <a:srgbClr val="FFCC99"/>
          </a:solidFill>
        </p:spPr>
        <p:txBody>
          <a:bodyPr wrap="square" rtlCol="0">
            <a:spAutoFit/>
          </a:bodyPr>
          <a:lstStyle/>
          <a:p>
            <a:pPr algn="ctr"/>
            <a:r>
              <a:rPr lang="en-US" sz="2000" b="1" dirty="0" smtClean="0"/>
              <a:t>THE BANK REGULARLY GRANTED CREDIT TO CERTAIN ACCOUNTS, EVEN THOUGH PROHIBITED TO ISSUE CREDIT.</a:t>
            </a:r>
          </a:p>
          <a:p>
            <a:pPr algn="ctr"/>
            <a:r>
              <a:rPr lang="en-US" sz="2000" b="1" dirty="0" smtClean="0"/>
              <a:t>THIS CHANGED THE NATURE OF THE BANK INTO A COVERT BANK OF ISSUE.</a:t>
            </a:r>
            <a:endParaRPr lang="en-US" sz="2000" b="1" dirty="0"/>
          </a:p>
        </p:txBody>
      </p:sp>
      <p:pic>
        <p:nvPicPr>
          <p:cNvPr id="1026" name="Picture 2" descr="http://www.dbnl.org/tekst/_zev001200801_01/_zev001200801ill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61" y="4564604"/>
            <a:ext cx="2231756" cy="2325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bnl.org/tekst/_zev001200801_01/_zev001200801ill3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702" y="4564604"/>
            <a:ext cx="1672726" cy="2293396"/>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4788951" y="5280932"/>
            <a:ext cx="978408" cy="484632"/>
          </a:xfrm>
          <a:prstGeom prst="leftArrow">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11865" y="5338582"/>
            <a:ext cx="4531690" cy="369332"/>
          </a:xfrm>
          <a:prstGeom prst="rect">
            <a:avLst/>
          </a:prstGeom>
          <a:noFill/>
        </p:spPr>
        <p:txBody>
          <a:bodyPr wrap="none" rtlCol="0">
            <a:spAutoFit/>
          </a:bodyPr>
          <a:lstStyle/>
          <a:p>
            <a:r>
              <a:rPr lang="en-US" dirty="0" smtClean="0"/>
              <a:t>CREDIT CREATED IN THE LEDGER OF THE BANK</a:t>
            </a:r>
            <a:endParaRPr lang="en-US" dirty="0"/>
          </a:p>
        </p:txBody>
      </p:sp>
    </p:spTree>
    <p:extLst>
      <p:ext uri="{BB962C8B-B14F-4D97-AF65-F5344CB8AC3E}">
        <p14:creationId xmlns:p14="http://schemas.microsoft.com/office/powerpoint/2010/main" val="4223045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447"/>
            <a:ext cx="12192000" cy="760091"/>
          </a:xfrm>
          <a:solidFill>
            <a:srgbClr val="FFFFCC"/>
          </a:solidFill>
        </p:spPr>
        <p:txBody>
          <a:bodyPr>
            <a:noAutofit/>
          </a:bodyPr>
          <a:lstStyle/>
          <a:p>
            <a:pPr algn="ctr"/>
            <a:r>
              <a:rPr lang="en-US" sz="2800" b="1" dirty="0" smtClean="0"/>
              <a:t>In 1790, the “</a:t>
            </a:r>
            <a:r>
              <a:rPr lang="en-US" sz="2800" b="1" dirty="0" err="1" smtClean="0"/>
              <a:t>agio</a:t>
            </a:r>
            <a:r>
              <a:rPr lang="en-US" sz="2800" b="1" dirty="0" smtClean="0"/>
              <a:t>” on bank money</a:t>
            </a:r>
            <a:br>
              <a:rPr lang="en-US" sz="2800" b="1" dirty="0" smtClean="0"/>
            </a:br>
            <a:r>
              <a:rPr lang="en-US" sz="2800" b="1" dirty="0" smtClean="0"/>
              <a:t>went to a discount to coinage</a:t>
            </a:r>
            <a:endParaRPr lang="en-US" sz="2800" b="1" dirty="0"/>
          </a:p>
        </p:txBody>
      </p:sp>
      <p:sp>
        <p:nvSpPr>
          <p:cNvPr id="3" name="Content Placeholder 2"/>
          <p:cNvSpPr>
            <a:spLocks noGrp="1"/>
          </p:cNvSpPr>
          <p:nvPr>
            <p:ph idx="1"/>
          </p:nvPr>
        </p:nvSpPr>
        <p:spPr>
          <a:xfrm>
            <a:off x="0" y="1504011"/>
            <a:ext cx="12192000" cy="5353990"/>
          </a:xfrm>
        </p:spPr>
        <p:txBody>
          <a:bodyPr>
            <a:normAutofit/>
          </a:bodyPr>
          <a:lstStyle/>
          <a:p>
            <a:pPr marL="514350" indent="-514350">
              <a:buAutoNum type="arabicPlain" startAt="1780"/>
            </a:pPr>
            <a:r>
              <a:rPr lang="en-US" sz="2400" dirty="0" smtClean="0"/>
              <a:t>  During the 4</a:t>
            </a:r>
            <a:r>
              <a:rPr lang="en-US" sz="2400" baseline="30000" dirty="0" smtClean="0"/>
              <a:t>th</a:t>
            </a:r>
            <a:r>
              <a:rPr lang="en-US" sz="2400" dirty="0" smtClean="0"/>
              <a:t> Anglo Dutch war, war losses caused the Bank to extend a 7.5   million florin   loan based on a pledge of its bonds to the Dutch East India Company.   Also, loans were extended to Amsterdam’s Municipal Loan Chamber.  </a:t>
            </a:r>
          </a:p>
          <a:p>
            <a:pPr marL="514350" indent="-514350">
              <a:buAutoNum type="arabicPlain" startAt="1780"/>
            </a:pPr>
            <a:r>
              <a:rPr lang="en-US" sz="2400" dirty="0" smtClean="0"/>
              <a:t>   Neither could repay.</a:t>
            </a:r>
          </a:p>
          <a:p>
            <a:pPr marL="514350" indent="-514350">
              <a:buAutoNum type="arabicPlain" startAt="1790"/>
            </a:pPr>
            <a:r>
              <a:rPr lang="en-US" sz="2400" dirty="0" smtClean="0"/>
              <a:t>  People wanted coinage instead of bank money.</a:t>
            </a:r>
          </a:p>
          <a:p>
            <a:pPr marL="514350" indent="-514350">
              <a:lnSpc>
                <a:spcPct val="60000"/>
              </a:lnSpc>
              <a:buAutoNum type="arabicPlain" startAt="1794"/>
            </a:pPr>
            <a:r>
              <a:rPr lang="en-US" sz="2400" dirty="0" smtClean="0"/>
              <a:t>  Bank resumed paying out coinage on demand, for the first time since the</a:t>
            </a:r>
          </a:p>
          <a:p>
            <a:pPr marL="0" indent="0">
              <a:lnSpc>
                <a:spcPct val="60000"/>
              </a:lnSpc>
              <a:buNone/>
            </a:pPr>
            <a:r>
              <a:rPr lang="en-US" sz="2400" dirty="0"/>
              <a:t> </a:t>
            </a:r>
            <a:r>
              <a:rPr lang="en-US" sz="2400" dirty="0" smtClean="0"/>
              <a:t>          early 1700’s; redemption suspended after a few weeks.</a:t>
            </a:r>
          </a:p>
          <a:p>
            <a:pPr marL="0" indent="0">
              <a:lnSpc>
                <a:spcPct val="50000"/>
              </a:lnSpc>
              <a:buNone/>
            </a:pPr>
            <a:endParaRPr lang="en-US" sz="2400" dirty="0" smtClean="0"/>
          </a:p>
          <a:p>
            <a:pPr marL="514350" indent="-514350">
              <a:lnSpc>
                <a:spcPct val="50000"/>
              </a:lnSpc>
              <a:buAutoNum type="arabicPlain" startAt="1802"/>
            </a:pPr>
            <a:r>
              <a:rPr lang="en-US" sz="2400" dirty="0" smtClean="0"/>
              <a:t>  Forced loan by City and New Batavian Republic re-established full coinage</a:t>
            </a:r>
          </a:p>
          <a:p>
            <a:pPr marL="0" indent="0">
              <a:lnSpc>
                <a:spcPct val="50000"/>
              </a:lnSpc>
              <a:buNone/>
            </a:pPr>
            <a:r>
              <a:rPr lang="en-US" sz="2400" dirty="0"/>
              <a:t> </a:t>
            </a:r>
            <a:r>
              <a:rPr lang="en-US" sz="2400" dirty="0" smtClean="0"/>
              <a:t>          coverage for the deposits. </a:t>
            </a:r>
          </a:p>
          <a:p>
            <a:pPr marL="0" indent="0">
              <a:lnSpc>
                <a:spcPct val="50000"/>
              </a:lnSpc>
              <a:buNone/>
            </a:pPr>
            <a:endParaRPr lang="en-US" sz="2400" dirty="0" smtClean="0"/>
          </a:p>
          <a:p>
            <a:pPr marL="0" indent="0">
              <a:lnSpc>
                <a:spcPct val="50000"/>
              </a:lnSpc>
              <a:buNone/>
            </a:pPr>
            <a:r>
              <a:rPr lang="en-US" sz="2400" dirty="0" smtClean="0"/>
              <a:t>1814  King William I of Holland founds bank of issue on Bank of England model -</a:t>
            </a:r>
          </a:p>
          <a:p>
            <a:pPr marL="0" indent="0">
              <a:lnSpc>
                <a:spcPct val="50000"/>
              </a:lnSpc>
              <a:buNone/>
            </a:pPr>
            <a:r>
              <a:rPr lang="en-US" sz="2400" dirty="0"/>
              <a:t> </a:t>
            </a:r>
            <a:r>
              <a:rPr lang="en-US" sz="2400" dirty="0" smtClean="0"/>
              <a:t>          Bank of the Netherlands;  Bank of Amsterdam dissolved 1820  </a:t>
            </a:r>
          </a:p>
          <a:p>
            <a:pPr marL="514350" indent="-514350">
              <a:lnSpc>
                <a:spcPct val="50000"/>
              </a:lnSpc>
              <a:buAutoNum type="arabicPlain" startAt="1784"/>
            </a:pPr>
            <a:endParaRPr lang="en-US" sz="2400" dirty="0" smtClean="0"/>
          </a:p>
        </p:txBody>
      </p:sp>
      <p:sp>
        <p:nvSpPr>
          <p:cNvPr id="5" name="Title 1"/>
          <p:cNvSpPr txBox="1">
            <a:spLocks/>
          </p:cNvSpPr>
          <p:nvPr/>
        </p:nvSpPr>
        <p:spPr>
          <a:xfrm>
            <a:off x="0" y="15498"/>
            <a:ext cx="12192000" cy="464949"/>
          </a:xfrm>
          <a:prstGeom prst="rect">
            <a:avLst/>
          </a:prstGeom>
          <a:solidFill>
            <a:srgbClr val="FFC0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THE BANK ISSUES SECRET CREDIT</a:t>
            </a:r>
            <a:endParaRPr lang="en-US" sz="3200" dirty="0"/>
          </a:p>
        </p:txBody>
      </p:sp>
    </p:spTree>
    <p:extLst>
      <p:ext uri="{BB962C8B-B14F-4D97-AF65-F5344CB8AC3E}">
        <p14:creationId xmlns:p14="http://schemas.microsoft.com/office/powerpoint/2010/main" val="396474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00B0F0"/>
          </a:solidFill>
        </p:spPr>
        <p:txBody>
          <a:bodyPr/>
          <a:lstStyle/>
          <a:p>
            <a:pPr algn="ctr"/>
            <a:r>
              <a:rPr lang="en-US" dirty="0" smtClean="0"/>
              <a:t>PART 1</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dirty="0" smtClean="0"/>
              <a:t>ROOTS OF MODERN ‘CAPITALISM’</a:t>
            </a:r>
          </a:p>
        </p:txBody>
      </p:sp>
    </p:spTree>
    <p:extLst>
      <p:ext uri="{BB962C8B-B14F-4D97-AF65-F5344CB8AC3E}">
        <p14:creationId xmlns:p14="http://schemas.microsoft.com/office/powerpoint/2010/main" val="2371732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chemeClr val="accent5">
              <a:lumMod val="20000"/>
              <a:lumOff val="80000"/>
            </a:schemeClr>
          </a:solidFill>
        </p:spPr>
        <p:txBody>
          <a:bodyPr/>
          <a:lstStyle/>
          <a:p>
            <a:pPr algn="ctr"/>
            <a:r>
              <a:rPr lang="en-US" dirty="0" smtClean="0"/>
              <a:t>Part 7</a:t>
            </a:r>
            <a:endParaRPr lang="en-US" dirty="0"/>
          </a:p>
        </p:txBody>
      </p:sp>
      <p:sp>
        <p:nvSpPr>
          <p:cNvPr id="3" name="Content Placeholder 2"/>
          <p:cNvSpPr>
            <a:spLocks noGrp="1"/>
          </p:cNvSpPr>
          <p:nvPr>
            <p:ph idx="1"/>
          </p:nvPr>
        </p:nvSpPr>
        <p:spPr>
          <a:xfrm>
            <a:off x="0" y="657763"/>
            <a:ext cx="12191999" cy="5727539"/>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dirty="0" smtClean="0"/>
              <a:t>THE BANK CARRIES ON PROHIBITED TRADE IN PRECIOUS METALS</a:t>
            </a:r>
          </a:p>
        </p:txBody>
      </p:sp>
    </p:spTree>
    <p:extLst>
      <p:ext uri="{BB962C8B-B14F-4D97-AF65-F5344CB8AC3E}">
        <p14:creationId xmlns:p14="http://schemas.microsoft.com/office/powerpoint/2010/main" val="112308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chemeClr val="accent5">
              <a:lumMod val="20000"/>
              <a:lumOff val="80000"/>
            </a:schemeClr>
          </a:solidFill>
        </p:spPr>
        <p:txBody>
          <a:bodyPr>
            <a:normAutofit/>
          </a:bodyPr>
          <a:lstStyle/>
          <a:p>
            <a:pPr algn="ctr"/>
            <a:r>
              <a:rPr lang="en-US" sz="2400" dirty="0"/>
              <a:t>THE BANK CARRIES ON PROHIBITED TRADE IN PRECIOUS METALS</a:t>
            </a:r>
          </a:p>
        </p:txBody>
      </p:sp>
      <p:sp>
        <p:nvSpPr>
          <p:cNvPr id="3" name="Content Placeholder 2"/>
          <p:cNvSpPr>
            <a:spLocks noGrp="1"/>
          </p:cNvSpPr>
          <p:nvPr>
            <p:ph idx="1"/>
          </p:nvPr>
        </p:nvSpPr>
        <p:spPr>
          <a:xfrm>
            <a:off x="0" y="657763"/>
            <a:ext cx="12191999" cy="6200237"/>
          </a:xfrm>
          <a:solidFill>
            <a:srgbClr val="FFFFCC"/>
          </a:solidFill>
        </p:spPr>
        <p:txBody>
          <a:bodyPr>
            <a:normAutofit/>
          </a:bodyPr>
          <a:lstStyle/>
          <a:p>
            <a:pPr marL="0" indent="0">
              <a:buNone/>
            </a:pPr>
            <a:endParaRPr lang="en-US" dirty="0" smtClean="0"/>
          </a:p>
          <a:p>
            <a:pPr marL="0" indent="0">
              <a:buNone/>
            </a:pPr>
            <a:r>
              <a:rPr lang="en-US" dirty="0"/>
              <a:t>Imported gold and silver </a:t>
            </a:r>
            <a:r>
              <a:rPr lang="en-US" dirty="0" smtClean="0"/>
              <a:t>and foreign commercial coinage (Spanish reals, etc.) had </a:t>
            </a:r>
            <a:r>
              <a:rPr lang="en-US" dirty="0"/>
              <a:t>to be sent to the mints; selling to others was strictly prohibited….</a:t>
            </a:r>
          </a:p>
          <a:p>
            <a:pPr marL="0" indent="0">
              <a:buNone/>
            </a:pPr>
            <a:r>
              <a:rPr lang="en-US" dirty="0" smtClean="0"/>
              <a:t>The large profits found in the books of the Bank indicate other sources of income than money changing.   In the 1620’s the Bank of Amsterdam carried on illegal trade in precious metals.   </a:t>
            </a:r>
            <a:endParaRPr lang="en-US" dirty="0"/>
          </a:p>
        </p:txBody>
      </p:sp>
      <p:pic>
        <p:nvPicPr>
          <p:cNvPr id="2050" name="Picture 2" descr="http://upload.wikimedia.org/wikipedia/commons/2/21/Griffis_silver_fl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5000"/>
            <a:ext cx="6353713" cy="3363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7623" y="4022338"/>
            <a:ext cx="5838286" cy="2308324"/>
          </a:xfrm>
          <a:prstGeom prst="rect">
            <a:avLst/>
          </a:prstGeom>
          <a:noFill/>
        </p:spPr>
        <p:txBody>
          <a:bodyPr wrap="square" rtlCol="0">
            <a:spAutoFit/>
          </a:bodyPr>
          <a:lstStyle/>
          <a:p>
            <a:r>
              <a:rPr lang="en-US" dirty="0"/>
              <a:t>Piet Hein capturing the Spanish silver fleet. </a:t>
            </a:r>
            <a:r>
              <a:rPr lang="en-US" dirty="0" smtClean="0"/>
              <a:t>He </a:t>
            </a:r>
            <a:r>
              <a:rPr lang="en-US" dirty="0"/>
              <a:t>captured </a:t>
            </a:r>
            <a:r>
              <a:rPr lang="en-US" dirty="0" smtClean="0"/>
              <a:t>11,509,524 guilders </a:t>
            </a:r>
            <a:r>
              <a:rPr lang="en-US" dirty="0"/>
              <a:t>of booty </a:t>
            </a:r>
            <a:r>
              <a:rPr lang="en-US" dirty="0" smtClean="0"/>
              <a:t>in gold, silver, and </a:t>
            </a:r>
            <a:r>
              <a:rPr lang="en-US" dirty="0"/>
              <a:t>other expensive trade goods, such </a:t>
            </a:r>
            <a:r>
              <a:rPr lang="en-US" dirty="0" smtClean="0"/>
              <a:t>as indigo and cochineal, </a:t>
            </a:r>
            <a:r>
              <a:rPr lang="en-US" dirty="0"/>
              <a:t>without any bloodshed</a:t>
            </a:r>
            <a:r>
              <a:rPr lang="en-US" dirty="0" smtClean="0"/>
              <a:t>.</a:t>
            </a:r>
          </a:p>
          <a:p>
            <a:endParaRPr lang="en-US" dirty="0"/>
          </a:p>
          <a:p>
            <a:r>
              <a:rPr lang="en-US" dirty="0" smtClean="0"/>
              <a:t>After capture of the silver fleet, the Estates General issued warning to Banks of Exchange and West Indies Company to remind them of metals laws.</a:t>
            </a:r>
            <a:endParaRPr lang="en-US" dirty="0"/>
          </a:p>
        </p:txBody>
      </p:sp>
    </p:spTree>
    <p:extLst>
      <p:ext uri="{BB962C8B-B14F-4D97-AF65-F5344CB8AC3E}">
        <p14:creationId xmlns:p14="http://schemas.microsoft.com/office/powerpoint/2010/main" val="34748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chemeClr val="accent5">
              <a:lumMod val="20000"/>
              <a:lumOff val="80000"/>
            </a:schemeClr>
          </a:solidFill>
        </p:spPr>
        <p:txBody>
          <a:bodyPr>
            <a:normAutofit/>
          </a:bodyPr>
          <a:lstStyle/>
          <a:p>
            <a:pPr algn="ctr"/>
            <a:r>
              <a:rPr lang="en-US" sz="2400" dirty="0"/>
              <a:t>THE BANK CARRIES ON PROHIBITED TRADE IN PRECIOUS METALS</a:t>
            </a:r>
          </a:p>
        </p:txBody>
      </p:sp>
      <p:sp>
        <p:nvSpPr>
          <p:cNvPr id="3" name="Content Placeholder 2"/>
          <p:cNvSpPr>
            <a:spLocks noGrp="1"/>
          </p:cNvSpPr>
          <p:nvPr>
            <p:ph idx="1"/>
          </p:nvPr>
        </p:nvSpPr>
        <p:spPr>
          <a:xfrm>
            <a:off x="0" y="657763"/>
            <a:ext cx="12191999" cy="6200237"/>
          </a:xfrm>
          <a:solidFill>
            <a:srgbClr val="FFFFCC"/>
          </a:solidFill>
        </p:spPr>
        <p:txBody>
          <a:bodyPr>
            <a:normAutofit/>
          </a:bodyPr>
          <a:lstStyle/>
          <a:p>
            <a:pPr marL="0" indent="0">
              <a:buNone/>
            </a:pPr>
            <a:endParaRPr lang="en-US" dirty="0" smtClean="0"/>
          </a:p>
          <a:p>
            <a:pPr marL="0" indent="0">
              <a:buNone/>
            </a:pPr>
            <a:r>
              <a:rPr lang="en-US" dirty="0" smtClean="0"/>
              <a:t>The Bank bought metals from the Dutch West Indies Company to sell it to the East Indies Company, uncoined, for profit.   Prices were dependent on the world market.</a:t>
            </a:r>
          </a:p>
          <a:p>
            <a:pPr marL="0" indent="0">
              <a:buNone/>
            </a:pPr>
            <a:endParaRPr lang="en-US" dirty="0"/>
          </a:p>
          <a:p>
            <a:pPr marL="0" indent="0">
              <a:buNone/>
            </a:pPr>
            <a:endParaRPr lang="en-US" dirty="0" smtClean="0"/>
          </a:p>
        </p:txBody>
      </p:sp>
      <p:pic>
        <p:nvPicPr>
          <p:cNvPr id="3074" name="Picture 2" descr="http://ireneses.files.wordpress.com/2012/05/dutch-trade-rout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286" y="2562225"/>
            <a:ext cx="6962775" cy="42957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159483" y="3084163"/>
            <a:ext cx="2815473" cy="43395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417770" y="3652017"/>
            <a:ext cx="3105579" cy="12454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482" y="2557552"/>
            <a:ext cx="2240293" cy="1200329"/>
          </a:xfrm>
          <a:prstGeom prst="rect">
            <a:avLst/>
          </a:prstGeom>
          <a:noFill/>
        </p:spPr>
        <p:txBody>
          <a:bodyPr wrap="none" rtlCol="0">
            <a:spAutoFit/>
          </a:bodyPr>
          <a:lstStyle/>
          <a:p>
            <a:r>
              <a:rPr lang="en-US" dirty="0" smtClean="0"/>
              <a:t>Silver from America</a:t>
            </a:r>
          </a:p>
          <a:p>
            <a:r>
              <a:rPr lang="en-US" dirty="0" smtClean="0"/>
              <a:t>travels back to</a:t>
            </a:r>
          </a:p>
          <a:p>
            <a:r>
              <a:rPr lang="en-US" dirty="0" smtClean="0"/>
              <a:t>Amsterdam via</a:t>
            </a:r>
          </a:p>
          <a:p>
            <a:r>
              <a:rPr lang="en-US" dirty="0" smtClean="0"/>
              <a:t>Dutch West Indies Co.</a:t>
            </a:r>
            <a:endParaRPr lang="en-US" dirty="0"/>
          </a:p>
        </p:txBody>
      </p:sp>
      <p:sp>
        <p:nvSpPr>
          <p:cNvPr id="14" name="TextBox 13"/>
          <p:cNvSpPr txBox="1"/>
          <p:nvPr/>
        </p:nvSpPr>
        <p:spPr>
          <a:xfrm>
            <a:off x="9686442" y="2137625"/>
            <a:ext cx="2505558" cy="1477328"/>
          </a:xfrm>
          <a:prstGeom prst="rect">
            <a:avLst/>
          </a:prstGeom>
          <a:noFill/>
        </p:spPr>
        <p:txBody>
          <a:bodyPr wrap="square" rtlCol="0">
            <a:spAutoFit/>
          </a:bodyPr>
          <a:lstStyle/>
          <a:p>
            <a:r>
              <a:rPr lang="en-US" dirty="0" smtClean="0"/>
              <a:t>Bank sells uncoined silver to Dutch East </a:t>
            </a:r>
          </a:p>
          <a:p>
            <a:r>
              <a:rPr lang="en-US" dirty="0" smtClean="0"/>
              <a:t>Indies Co., for transport</a:t>
            </a:r>
          </a:p>
          <a:p>
            <a:r>
              <a:rPr lang="en-US" dirty="0" smtClean="0"/>
              <a:t>to East for gold/silver</a:t>
            </a:r>
          </a:p>
          <a:p>
            <a:r>
              <a:rPr lang="en-US" dirty="0" smtClean="0"/>
              <a:t>ratio trade.</a:t>
            </a:r>
            <a:endParaRPr lang="en-US" dirty="0"/>
          </a:p>
        </p:txBody>
      </p:sp>
    </p:spTree>
    <p:extLst>
      <p:ext uri="{BB962C8B-B14F-4D97-AF65-F5344CB8AC3E}">
        <p14:creationId xmlns:p14="http://schemas.microsoft.com/office/powerpoint/2010/main" val="4155888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chemeClr val="accent5">
              <a:lumMod val="20000"/>
              <a:lumOff val="80000"/>
            </a:schemeClr>
          </a:solidFill>
        </p:spPr>
        <p:txBody>
          <a:bodyPr>
            <a:normAutofit/>
          </a:bodyPr>
          <a:lstStyle/>
          <a:p>
            <a:pPr algn="ctr"/>
            <a:r>
              <a:rPr lang="en-US" sz="2400" dirty="0"/>
              <a:t>THE BANK CARRIES ON PROHIBITED TRADE IN PRECIOUS METALS</a:t>
            </a:r>
          </a:p>
        </p:txBody>
      </p:sp>
      <p:sp>
        <p:nvSpPr>
          <p:cNvPr id="3" name="Content Placeholder 2"/>
          <p:cNvSpPr>
            <a:spLocks noGrp="1"/>
          </p:cNvSpPr>
          <p:nvPr>
            <p:ph idx="1"/>
          </p:nvPr>
        </p:nvSpPr>
        <p:spPr>
          <a:xfrm>
            <a:off x="1" y="27033"/>
            <a:ext cx="12191999" cy="6830967"/>
          </a:xfrm>
          <a:solidFill>
            <a:srgbClr val="FFFFCC"/>
          </a:solidFill>
        </p:spPr>
        <p:txBody>
          <a:bodyPr>
            <a:normAutofit/>
          </a:bodyPr>
          <a:lstStyle/>
          <a:p>
            <a:pPr marL="0" indent="0">
              <a:buNone/>
            </a:pPr>
            <a:endParaRPr lang="en-US" sz="2000" dirty="0" smtClean="0"/>
          </a:p>
          <a:p>
            <a:pPr marL="0" indent="0">
              <a:buNone/>
            </a:pPr>
            <a:endParaRPr lang="en-US" sz="2000" dirty="0"/>
          </a:p>
          <a:p>
            <a:pPr marL="0" indent="0">
              <a:buNone/>
            </a:pPr>
            <a:r>
              <a:rPr lang="en-US" sz="2000" dirty="0" smtClean="0"/>
              <a:t>Throughout the 17</a:t>
            </a:r>
            <a:r>
              <a:rPr lang="en-US" sz="2000" baseline="30000" dirty="0" smtClean="0"/>
              <a:t>th</a:t>
            </a:r>
            <a:r>
              <a:rPr lang="en-US" sz="2000" dirty="0" smtClean="0"/>
              <a:t> century, the General Masters of the Mint complained of this illegal trade, which resulted in less metals being sold to the mint and at higher prices.</a:t>
            </a:r>
          </a:p>
          <a:p>
            <a:pPr marL="0" indent="0">
              <a:buNone/>
            </a:pPr>
            <a:endParaRPr lang="en-US" sz="2000" dirty="0"/>
          </a:p>
          <a:p>
            <a:pPr marL="0" indent="0">
              <a:buNone/>
            </a:pPr>
            <a:r>
              <a:rPr lang="en-US" sz="2000" dirty="0" smtClean="0"/>
              <a:t>In a memorial of the General Masters of 1680-12-09:</a:t>
            </a:r>
          </a:p>
          <a:p>
            <a:pPr marL="0" indent="0">
              <a:buNone/>
            </a:pPr>
            <a:r>
              <a:rPr lang="en-US" sz="2000" dirty="0"/>
              <a:t> </a:t>
            </a:r>
            <a:r>
              <a:rPr lang="en-US" sz="2000" dirty="0" smtClean="0"/>
              <a:t>  …the Banks of Exchange – especially that of Amsterdam –</a:t>
            </a:r>
          </a:p>
          <a:p>
            <a:pPr marL="0" indent="0">
              <a:buNone/>
            </a:pPr>
            <a:r>
              <a:rPr lang="en-US" sz="2000" dirty="0"/>
              <a:t> </a:t>
            </a:r>
            <a:r>
              <a:rPr lang="en-US" sz="2000" dirty="0" smtClean="0"/>
              <a:t>  purchase nearly all imported minting material,</a:t>
            </a:r>
          </a:p>
          <a:p>
            <a:pPr marL="0" indent="0">
              <a:buNone/>
            </a:pPr>
            <a:r>
              <a:rPr lang="en-US" sz="2000" dirty="0"/>
              <a:t> </a:t>
            </a:r>
            <a:r>
              <a:rPr lang="en-US" sz="2000" dirty="0" smtClean="0"/>
              <a:t>  whereas they deliver only a very small quantity</a:t>
            </a:r>
          </a:p>
          <a:p>
            <a:pPr marL="0" indent="0">
              <a:buNone/>
            </a:pPr>
            <a:r>
              <a:rPr lang="en-US" sz="2000" dirty="0"/>
              <a:t> </a:t>
            </a:r>
            <a:r>
              <a:rPr lang="en-US" sz="2000" dirty="0" smtClean="0"/>
              <a:t>  to the Mints, but sell the greater part for export</a:t>
            </a:r>
          </a:p>
          <a:p>
            <a:pPr marL="0" indent="0">
              <a:buNone/>
            </a:pPr>
            <a:r>
              <a:rPr lang="en-US" sz="2000" dirty="0"/>
              <a:t> </a:t>
            </a:r>
            <a:r>
              <a:rPr lang="en-US" sz="2000" dirty="0" smtClean="0"/>
              <a:t>  to the Indies.</a:t>
            </a:r>
          </a:p>
        </p:txBody>
      </p:sp>
      <p:pic>
        <p:nvPicPr>
          <p:cNvPr id="5126" name="Picture 6" descr="http://i32.photobucket.com/albums/d31/inuitsea/Tall%20Ships/p-tall_ships0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322" y="2067779"/>
            <a:ext cx="5992678" cy="4790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70142" y="5951349"/>
            <a:ext cx="2118272" cy="646331"/>
          </a:xfrm>
          <a:prstGeom prst="rect">
            <a:avLst/>
          </a:prstGeom>
          <a:noFill/>
        </p:spPr>
        <p:txBody>
          <a:bodyPr wrap="none" rtlCol="0">
            <a:spAutoFit/>
          </a:bodyPr>
          <a:lstStyle/>
          <a:p>
            <a:r>
              <a:rPr lang="en-US" dirty="0" smtClean="0"/>
              <a:t>Dutch East Indiamen</a:t>
            </a:r>
          </a:p>
          <a:p>
            <a:r>
              <a:rPr lang="en-US" dirty="0" smtClean="0"/>
              <a:t>making sail.</a:t>
            </a:r>
            <a:endParaRPr lang="en-US" dirty="0"/>
          </a:p>
        </p:txBody>
      </p:sp>
      <p:sp>
        <p:nvSpPr>
          <p:cNvPr id="15" name="Title 1"/>
          <p:cNvSpPr txBox="1">
            <a:spLocks/>
          </p:cNvSpPr>
          <p:nvPr/>
        </p:nvSpPr>
        <p:spPr>
          <a:xfrm>
            <a:off x="-1" y="0"/>
            <a:ext cx="12192000" cy="65776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smtClean="0"/>
              <a:t>THE BANK CARRIES ON PROHIBITED TRADE IN PRECIOUS METALS</a:t>
            </a:r>
            <a:endParaRPr lang="en-US" sz="2400" dirty="0"/>
          </a:p>
        </p:txBody>
      </p:sp>
    </p:spTree>
    <p:extLst>
      <p:ext uri="{BB962C8B-B14F-4D97-AF65-F5344CB8AC3E}">
        <p14:creationId xmlns:p14="http://schemas.microsoft.com/office/powerpoint/2010/main" val="2832889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chemeClr val="accent5">
              <a:lumMod val="20000"/>
              <a:lumOff val="80000"/>
            </a:schemeClr>
          </a:solidFill>
        </p:spPr>
        <p:txBody>
          <a:bodyPr>
            <a:normAutofit/>
          </a:bodyPr>
          <a:lstStyle/>
          <a:p>
            <a:pPr algn="ctr"/>
            <a:r>
              <a:rPr lang="en-US" sz="2400" dirty="0"/>
              <a:t>THE BANK CARRIES ON PROHIBITED TRADE IN PRECIOUS METALS</a:t>
            </a:r>
          </a:p>
        </p:txBody>
      </p:sp>
      <p:sp>
        <p:nvSpPr>
          <p:cNvPr id="3" name="Content Placeholder 2"/>
          <p:cNvSpPr>
            <a:spLocks noGrp="1"/>
          </p:cNvSpPr>
          <p:nvPr>
            <p:ph idx="1"/>
          </p:nvPr>
        </p:nvSpPr>
        <p:spPr>
          <a:xfrm>
            <a:off x="-2" y="657763"/>
            <a:ext cx="12191999" cy="6200237"/>
          </a:xfrm>
          <a:solidFill>
            <a:srgbClr val="FFFFCC"/>
          </a:solidFill>
        </p:spPr>
        <p:txBody>
          <a:bodyPr>
            <a:normAutofit/>
          </a:bodyPr>
          <a:lstStyle/>
          <a:p>
            <a:pPr marL="0" indent="0">
              <a:buNone/>
            </a:pPr>
            <a:endParaRPr lang="en-US" sz="2000" dirty="0" smtClean="0"/>
          </a:p>
          <a:p>
            <a:pPr marL="0" indent="0">
              <a:buNone/>
            </a:pPr>
            <a:endParaRPr lang="en-US" sz="2000" dirty="0"/>
          </a:p>
        </p:txBody>
      </p:sp>
      <p:sp>
        <p:nvSpPr>
          <p:cNvPr id="15" name="Title 1"/>
          <p:cNvSpPr txBox="1">
            <a:spLocks/>
          </p:cNvSpPr>
          <p:nvPr/>
        </p:nvSpPr>
        <p:spPr>
          <a:xfrm>
            <a:off x="-1" y="0"/>
            <a:ext cx="12192000" cy="65776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smtClean="0"/>
              <a:t>THE BANK CARRIES ON PROHIBITED TRADE IN PRECIOUS METALS</a:t>
            </a:r>
            <a:endParaRPr lang="en-US" sz="2400" dirty="0"/>
          </a:p>
        </p:txBody>
      </p:sp>
      <p:sp>
        <p:nvSpPr>
          <p:cNvPr id="4" name="TextBox 3"/>
          <p:cNvSpPr txBox="1"/>
          <p:nvPr/>
        </p:nvSpPr>
        <p:spPr>
          <a:xfrm>
            <a:off x="1" y="657763"/>
            <a:ext cx="12191996" cy="461665"/>
          </a:xfrm>
          <a:prstGeom prst="rect">
            <a:avLst/>
          </a:prstGeom>
          <a:solidFill>
            <a:schemeClr val="accent1">
              <a:lumMod val="20000"/>
              <a:lumOff val="80000"/>
            </a:schemeClr>
          </a:solidFill>
        </p:spPr>
        <p:txBody>
          <a:bodyPr wrap="square" rtlCol="0">
            <a:spAutoFit/>
          </a:bodyPr>
          <a:lstStyle/>
          <a:p>
            <a:pPr algn="ctr"/>
            <a:r>
              <a:rPr lang="en-US" sz="2400" b="1" dirty="0" smtClean="0"/>
              <a:t>THE BANK OF AMSTERDAM GAVE POWERFUL SUPPORT TO THE METALS TRADE</a:t>
            </a:r>
            <a:endParaRPr lang="en-US" sz="2400" b="1" dirty="0"/>
          </a:p>
        </p:txBody>
      </p:sp>
      <p:sp>
        <p:nvSpPr>
          <p:cNvPr id="5" name="TextBox 4"/>
          <p:cNvSpPr txBox="1"/>
          <p:nvPr/>
        </p:nvSpPr>
        <p:spPr>
          <a:xfrm>
            <a:off x="2374058" y="1361692"/>
            <a:ext cx="7051610" cy="830997"/>
          </a:xfrm>
          <a:prstGeom prst="rect">
            <a:avLst/>
          </a:prstGeom>
          <a:solidFill>
            <a:srgbClr val="CCCCFF"/>
          </a:solidFill>
        </p:spPr>
        <p:txBody>
          <a:bodyPr wrap="none" rtlCol="0">
            <a:spAutoFit/>
          </a:bodyPr>
          <a:lstStyle/>
          <a:p>
            <a:r>
              <a:rPr lang="en-US" sz="2400" b="1" dirty="0" smtClean="0"/>
              <a:t>AMSTERDAM BECAME THE PRINCIPAL MARKET</a:t>
            </a:r>
          </a:p>
          <a:p>
            <a:r>
              <a:rPr lang="en-US" sz="2400" b="1" dirty="0" smtClean="0"/>
              <a:t>FOR INTERNATIONAL TRADE IN SPECIE AND BULLION.</a:t>
            </a:r>
            <a:endParaRPr lang="en-US" sz="2400" b="1" dirty="0"/>
          </a:p>
        </p:txBody>
      </p:sp>
      <p:sp>
        <p:nvSpPr>
          <p:cNvPr id="6" name="TextBox 5"/>
          <p:cNvSpPr txBox="1"/>
          <p:nvPr/>
        </p:nvSpPr>
        <p:spPr>
          <a:xfrm>
            <a:off x="232594" y="2442321"/>
            <a:ext cx="7827271" cy="2308324"/>
          </a:xfrm>
          <a:prstGeom prst="rect">
            <a:avLst/>
          </a:prstGeom>
          <a:solidFill>
            <a:srgbClr val="FFCCFF"/>
          </a:solidFill>
        </p:spPr>
        <p:txBody>
          <a:bodyPr wrap="none" rtlCol="0">
            <a:spAutoFit/>
          </a:bodyPr>
          <a:lstStyle/>
          <a:p>
            <a:pPr marL="285750" indent="-285750">
              <a:buFont typeface="Arial" panose="020B0604020202020204" pitchFamily="34" charset="0"/>
              <a:buChar char="•"/>
            </a:pPr>
            <a:r>
              <a:rPr lang="en-US" dirty="0" smtClean="0"/>
              <a:t>The Bank’s advances of bank money upon specie, valued by its metal content</a:t>
            </a:r>
          </a:p>
          <a:p>
            <a:r>
              <a:rPr lang="en-US" dirty="0"/>
              <a:t> </a:t>
            </a:r>
            <a:r>
              <a:rPr lang="en-US" dirty="0" smtClean="0"/>
              <a:t>     only, destroyed it as money, and made a market for precious metals:</a:t>
            </a:r>
          </a:p>
          <a:p>
            <a:pPr marL="285750" indent="-285750">
              <a:buFont typeface="Arial" panose="020B0604020202020204" pitchFamily="34" charset="0"/>
              <a:buChar char="•"/>
            </a:pPr>
            <a:endParaRPr lang="en-US" dirty="0"/>
          </a:p>
          <a:p>
            <a:pPr marL="742950" lvl="1" indent="-285750">
              <a:buFont typeface="Courier New" panose="02070309020205020404" pitchFamily="49" charset="0"/>
              <a:buChar char="o"/>
            </a:pPr>
            <a:r>
              <a:rPr lang="en-US" dirty="0" smtClean="0"/>
              <a:t>…every autumn, the Spanish silver fleet of 30-50 ships,</a:t>
            </a:r>
          </a:p>
          <a:p>
            <a:pPr lvl="1"/>
            <a:r>
              <a:rPr lang="en-US" dirty="0"/>
              <a:t> </a:t>
            </a:r>
            <a:r>
              <a:rPr lang="en-US" dirty="0" smtClean="0"/>
              <a:t>    escorted by war vessels, from </a:t>
            </a:r>
            <a:r>
              <a:rPr lang="en-US" dirty="0" err="1" smtClean="0"/>
              <a:t>Cadix</a:t>
            </a:r>
            <a:r>
              <a:rPr lang="en-US" dirty="0" smtClean="0"/>
              <a:t>, Spain, arrived at Amsterdam.    </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dirty="0" smtClean="0"/>
              <a:t>From England came Brazilian gold and Spanish American silver, plundered</a:t>
            </a:r>
          </a:p>
          <a:p>
            <a:pPr lvl="1"/>
            <a:r>
              <a:rPr lang="en-US" dirty="0"/>
              <a:t> </a:t>
            </a:r>
            <a:r>
              <a:rPr lang="en-US" dirty="0" smtClean="0"/>
              <a:t>    from the Spanish and Portuguese.</a:t>
            </a:r>
            <a:endParaRPr lang="en-US" dirty="0"/>
          </a:p>
        </p:txBody>
      </p:sp>
      <p:sp>
        <p:nvSpPr>
          <p:cNvPr id="8" name="TextBox 7"/>
          <p:cNvSpPr txBox="1"/>
          <p:nvPr/>
        </p:nvSpPr>
        <p:spPr>
          <a:xfrm>
            <a:off x="284328" y="4845430"/>
            <a:ext cx="11231070" cy="2031325"/>
          </a:xfrm>
          <a:prstGeom prst="rect">
            <a:avLst/>
          </a:prstGeom>
          <a:solidFill>
            <a:srgbClr val="CCCCFF"/>
          </a:solidFill>
        </p:spPr>
        <p:txBody>
          <a:bodyPr wrap="square" rtlCol="0">
            <a:spAutoFit/>
          </a:bodyPr>
          <a:lstStyle/>
          <a:p>
            <a:r>
              <a:rPr lang="en-US" dirty="0" smtClean="0"/>
              <a:t>Alexander Del Mar, HISTORY OF MONETARY SYSTEMS, p. 317</a:t>
            </a:r>
          </a:p>
          <a:p>
            <a:r>
              <a:rPr lang="en-US" dirty="0" smtClean="0"/>
              <a:t>“But there was still another motive behind this revolution {Revolt of the Netherlands from Spain in 16</a:t>
            </a:r>
            <a:r>
              <a:rPr lang="en-US" baseline="30000" dirty="0" smtClean="0"/>
              <a:t>th</a:t>
            </a:r>
            <a:r>
              <a:rPr lang="en-US" dirty="0" smtClean="0"/>
              <a:t> century).  </a:t>
            </a:r>
            <a:endParaRPr lang="en-US" dirty="0"/>
          </a:p>
          <a:p>
            <a:r>
              <a:rPr lang="en-US" dirty="0" smtClean="0"/>
              <a:t>The learned Abbe </a:t>
            </a:r>
            <a:r>
              <a:rPr lang="en-US" dirty="0" err="1" smtClean="0"/>
              <a:t>Raynal</a:t>
            </a:r>
            <a:r>
              <a:rPr lang="en-US" dirty="0" smtClean="0"/>
              <a:t> disclosed this motive, in alluding to the disgust of the Netherlands with that edict</a:t>
            </a:r>
          </a:p>
          <a:p>
            <a:r>
              <a:rPr lang="en-US" dirty="0" smtClean="0"/>
              <a:t>of Ferdinand which had forbidden them to take part in the gainful commerce of the East and West Indies, by</a:t>
            </a:r>
          </a:p>
          <a:p>
            <a:r>
              <a:rPr lang="en-US" dirty="0" smtClean="0"/>
              <a:t>restricting it to ‘subjects of Castile.’   Religion may have swayed the noble and even the common people, it was</a:t>
            </a:r>
          </a:p>
          <a:p>
            <a:r>
              <a:rPr lang="en-US" dirty="0" smtClean="0"/>
              <a:t>commerce that swayed the burghers.”</a:t>
            </a:r>
          </a:p>
          <a:p>
            <a:endParaRPr lang="en-US" dirty="0"/>
          </a:p>
        </p:txBody>
      </p:sp>
      <p:pic>
        <p:nvPicPr>
          <p:cNvPr id="6148" name="Picture 4" descr="http://www.rmg.co.uk/sites/default/files/media/img/BHC0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331" y="2382980"/>
            <a:ext cx="3130066" cy="242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96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chemeClr val="accent5">
              <a:lumMod val="20000"/>
              <a:lumOff val="80000"/>
            </a:schemeClr>
          </a:solidFill>
        </p:spPr>
        <p:txBody>
          <a:bodyPr>
            <a:normAutofit/>
          </a:bodyPr>
          <a:lstStyle/>
          <a:p>
            <a:pPr algn="ctr"/>
            <a:r>
              <a:rPr lang="en-US" sz="2400" dirty="0"/>
              <a:t>THE BANK CARRIES ON PROHIBITED TRADE IN PRECIOUS METALS</a:t>
            </a:r>
          </a:p>
        </p:txBody>
      </p:sp>
      <p:sp>
        <p:nvSpPr>
          <p:cNvPr id="3" name="Content Placeholder 2"/>
          <p:cNvSpPr>
            <a:spLocks noGrp="1"/>
          </p:cNvSpPr>
          <p:nvPr>
            <p:ph idx="1"/>
          </p:nvPr>
        </p:nvSpPr>
        <p:spPr>
          <a:xfrm>
            <a:off x="-2" y="657763"/>
            <a:ext cx="12191999" cy="6200237"/>
          </a:xfrm>
          <a:solidFill>
            <a:srgbClr val="FFFFCC"/>
          </a:solidFill>
        </p:spPr>
        <p:txBody>
          <a:bodyPr>
            <a:normAutofit/>
          </a:bodyPr>
          <a:lstStyle/>
          <a:p>
            <a:pPr marL="0" indent="0">
              <a:buNone/>
            </a:pPr>
            <a:endParaRPr lang="en-US" sz="2000" dirty="0" smtClean="0"/>
          </a:p>
          <a:p>
            <a:pPr marL="0" indent="0">
              <a:buNone/>
            </a:pPr>
            <a:endParaRPr lang="en-US" sz="2000" dirty="0"/>
          </a:p>
        </p:txBody>
      </p:sp>
      <p:sp>
        <p:nvSpPr>
          <p:cNvPr id="15" name="Title 1"/>
          <p:cNvSpPr txBox="1">
            <a:spLocks/>
          </p:cNvSpPr>
          <p:nvPr/>
        </p:nvSpPr>
        <p:spPr>
          <a:xfrm>
            <a:off x="-1" y="0"/>
            <a:ext cx="12192000" cy="65776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smtClean="0"/>
              <a:t>THE BANK CARRIES ON PROHIBITED TRADE IN PRECIOUS METALS</a:t>
            </a:r>
            <a:endParaRPr lang="en-US" sz="2400" dirty="0"/>
          </a:p>
        </p:txBody>
      </p:sp>
      <p:sp>
        <p:nvSpPr>
          <p:cNvPr id="8" name="TextBox 7"/>
          <p:cNvSpPr txBox="1"/>
          <p:nvPr/>
        </p:nvSpPr>
        <p:spPr>
          <a:xfrm>
            <a:off x="-1" y="657763"/>
            <a:ext cx="12191997" cy="3416320"/>
          </a:xfrm>
          <a:prstGeom prst="rect">
            <a:avLst/>
          </a:prstGeom>
          <a:solidFill>
            <a:srgbClr val="CCCCFF"/>
          </a:solidFill>
        </p:spPr>
        <p:txBody>
          <a:bodyPr wrap="square" rtlCol="0">
            <a:spAutoFit/>
          </a:bodyPr>
          <a:lstStyle/>
          <a:p>
            <a:r>
              <a:rPr lang="en-US" dirty="0" smtClean="0"/>
              <a:t>Alexander Del Mar, HISTORY OF MONETARY SYSTEMS, p. 330-331, published 1901</a:t>
            </a:r>
          </a:p>
          <a:p>
            <a:endParaRPr lang="en-US" dirty="0" smtClean="0"/>
          </a:p>
          <a:p>
            <a:r>
              <a:rPr lang="en-US" dirty="0" smtClean="0"/>
              <a:t>“The Emperors of Rome controlled the emissions of European money for thirteen centuries, and the kings and dukes</a:t>
            </a:r>
          </a:p>
          <a:p>
            <a:r>
              <a:rPr lang="en-US" dirty="0" smtClean="0"/>
              <a:t>for nearly two centuries.  It is not too much to say that during these two centuries great monetary changes have been made and more losses have been occasioned to the industrial classes of the European world than were made by all the degradations and debasements of the Imperial and regal periods put together…</a:t>
            </a:r>
          </a:p>
          <a:p>
            <a:endParaRPr lang="en-US" dirty="0"/>
          </a:p>
          <a:p>
            <a:r>
              <a:rPr lang="en-US" dirty="0" smtClean="0"/>
              <a:t>…the entire product of industry have been seized and perverted to the enrichment of a class, who know only how to scheme, to undermine and to appropriate the earnings of mankind…</a:t>
            </a:r>
          </a:p>
          <a:p>
            <a:endParaRPr lang="en-US" dirty="0"/>
          </a:p>
          <a:p>
            <a:r>
              <a:rPr lang="en-US" dirty="0" smtClean="0"/>
              <a:t>‘The control of money,’ says an eloquent writer on the subject, ‘is the ground upon which an international or cosmopolitan combination ‘finances’ the world and ‘farms’ humanity.’ “</a:t>
            </a:r>
            <a:endParaRPr lang="en-US" dirty="0"/>
          </a:p>
        </p:txBody>
      </p:sp>
      <p:pic>
        <p:nvPicPr>
          <p:cNvPr id="7170" name="Picture 2" descr="http://4.bp.blogspot.com/-RoZab0pXIIY/TbWq3Ek085I/AAAAAAAAFcw/bF8qNer6Ph8/s1600/dutch%2Bmas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9608" y="4074083"/>
            <a:ext cx="4102387" cy="2783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affordablehousinginstitute.org/blogs/us/wp-content/uploads/dutch_burghers-300x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207" y="4074083"/>
            <a:ext cx="3647051" cy="27839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dailymail.co.uk/i/pix/2010/03/19/article-1259247-08A8EA50000005DC-266_634x3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7338"/>
            <a:ext cx="3750590" cy="220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167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chemeClr val="accent5">
              <a:lumMod val="20000"/>
              <a:lumOff val="80000"/>
            </a:schemeClr>
          </a:solidFill>
        </p:spPr>
        <p:txBody>
          <a:bodyPr>
            <a:normAutofit/>
          </a:bodyPr>
          <a:lstStyle/>
          <a:p>
            <a:pPr algn="ctr"/>
            <a:r>
              <a:rPr lang="en-US" sz="2400" dirty="0"/>
              <a:t>THE BANK CARRIES ON PROHIBITED TRADE IN PRECIOUS METALS</a:t>
            </a:r>
          </a:p>
        </p:txBody>
      </p:sp>
      <p:sp>
        <p:nvSpPr>
          <p:cNvPr id="3" name="Content Placeholder 2"/>
          <p:cNvSpPr>
            <a:spLocks noGrp="1"/>
          </p:cNvSpPr>
          <p:nvPr>
            <p:ph idx="1"/>
          </p:nvPr>
        </p:nvSpPr>
        <p:spPr>
          <a:xfrm>
            <a:off x="-2" y="657763"/>
            <a:ext cx="12191999" cy="6200237"/>
          </a:xfrm>
          <a:solidFill>
            <a:srgbClr val="FFFFCC"/>
          </a:solidFill>
        </p:spPr>
        <p:txBody>
          <a:bodyPr>
            <a:normAutofit/>
          </a:bodyPr>
          <a:lstStyle/>
          <a:p>
            <a:pPr marL="0" indent="0">
              <a:buNone/>
            </a:pPr>
            <a:endParaRPr lang="en-US" sz="2000" dirty="0" smtClean="0"/>
          </a:p>
          <a:p>
            <a:pPr marL="0" indent="0">
              <a:buNone/>
            </a:pPr>
            <a:endParaRPr lang="en-US" sz="2000" dirty="0"/>
          </a:p>
        </p:txBody>
      </p:sp>
      <p:sp>
        <p:nvSpPr>
          <p:cNvPr id="15" name="Title 1"/>
          <p:cNvSpPr txBox="1">
            <a:spLocks/>
          </p:cNvSpPr>
          <p:nvPr/>
        </p:nvSpPr>
        <p:spPr>
          <a:xfrm>
            <a:off x="-1" y="0"/>
            <a:ext cx="12192000" cy="657763"/>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smtClean="0"/>
              <a:t>THE BANK CARRIES ON PROHIBITED TRADE IN PRECIOUS METALS</a:t>
            </a:r>
            <a:endParaRPr lang="en-US" sz="2400" dirty="0"/>
          </a:p>
        </p:txBody>
      </p:sp>
      <p:sp>
        <p:nvSpPr>
          <p:cNvPr id="4" name="TextBox 3"/>
          <p:cNvSpPr txBox="1"/>
          <p:nvPr/>
        </p:nvSpPr>
        <p:spPr>
          <a:xfrm>
            <a:off x="216976" y="1036556"/>
            <a:ext cx="6245817" cy="3693319"/>
          </a:xfrm>
          <a:prstGeom prst="rect">
            <a:avLst/>
          </a:prstGeom>
          <a:noFill/>
        </p:spPr>
        <p:txBody>
          <a:bodyPr wrap="square" rtlCol="0">
            <a:spAutoFit/>
          </a:bodyPr>
          <a:lstStyle/>
          <a:p>
            <a:r>
              <a:rPr lang="en-US" dirty="0" smtClean="0"/>
              <a:t>QUESTION:    GIVEN THE RULING WEALTHY CLASS OF AMSTERDAM,  WOULD YOU SAY THE BANK OF AMSTERDAM WAS TRULY A PUBLIC INSTITUTION?</a:t>
            </a:r>
          </a:p>
          <a:p>
            <a:endParaRPr lang="en-US" dirty="0"/>
          </a:p>
          <a:p>
            <a:r>
              <a:rPr lang="en-US" dirty="0" smtClean="0"/>
              <a:t>Alexander Del Mar, HISTORY OF MONETARY SYSTEMS, p. 332</a:t>
            </a:r>
          </a:p>
          <a:p>
            <a:r>
              <a:rPr lang="en-US" dirty="0" smtClean="0"/>
              <a:t>“…in 1790, the French again invaded Holland, they found the bank empty and insolvent.  Even whilst Adam Smith was penning his panegyrics, it was secretly loaning away bullion which belonged to its depositors and </a:t>
            </a:r>
            <a:r>
              <a:rPr lang="en-US" dirty="0" err="1" smtClean="0"/>
              <a:t>noteholders</a:t>
            </a:r>
            <a:r>
              <a:rPr lang="en-US" dirty="0" smtClean="0"/>
              <a:t>.  Its pious burgomasters were forsworn, the City was dishonored, and the world received its hundredth useless lesson on the folly of trusting to the stability of a monetary system which is not absolutely under the thumb of the State.”</a:t>
            </a:r>
            <a:endParaRPr lang="en-US" dirty="0"/>
          </a:p>
        </p:txBody>
      </p:sp>
      <p:pic>
        <p:nvPicPr>
          <p:cNvPr id="8194" name="Picture 2" descr="http://www.fineart-china.com/upload1/file-admin/images/new20/Pieter%20de%20Hooch-6353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5" y="723899"/>
            <a:ext cx="5267325" cy="6134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20038" y="6276814"/>
            <a:ext cx="4442755" cy="369332"/>
          </a:xfrm>
          <a:prstGeom prst="rect">
            <a:avLst/>
          </a:prstGeom>
          <a:noFill/>
        </p:spPr>
        <p:txBody>
          <a:bodyPr wrap="none" rtlCol="0">
            <a:spAutoFit/>
          </a:bodyPr>
          <a:lstStyle/>
          <a:p>
            <a:r>
              <a:rPr lang="en-US" dirty="0" smtClean="0"/>
              <a:t>Interior of the burgomasters council chamber.</a:t>
            </a:r>
            <a:endParaRPr lang="en-US" dirty="0"/>
          </a:p>
        </p:txBody>
      </p:sp>
    </p:spTree>
    <p:extLst>
      <p:ext uri="{BB962C8B-B14F-4D97-AF65-F5344CB8AC3E}">
        <p14:creationId xmlns:p14="http://schemas.microsoft.com/office/powerpoint/2010/main" val="1225253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66251"/>
          </a:xfrm>
          <a:solidFill>
            <a:srgbClr val="FFFF00"/>
          </a:solidFill>
        </p:spPr>
        <p:txBody>
          <a:bodyPr/>
          <a:lstStyle/>
          <a:p>
            <a:pPr algn="ctr"/>
            <a:r>
              <a:rPr lang="en-US" dirty="0" smtClean="0"/>
              <a:t>Part 8</a:t>
            </a:r>
            <a:endParaRPr lang="en-US" dirty="0"/>
          </a:p>
        </p:txBody>
      </p:sp>
      <p:sp>
        <p:nvSpPr>
          <p:cNvPr id="3" name="Content Placeholder 2"/>
          <p:cNvSpPr>
            <a:spLocks noGrp="1"/>
          </p:cNvSpPr>
          <p:nvPr>
            <p:ph idx="1"/>
          </p:nvPr>
        </p:nvSpPr>
        <p:spPr>
          <a:xfrm>
            <a:off x="795578" y="657763"/>
            <a:ext cx="11396421"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DUTCH COLONIES:  WEST &amp; EAST</a:t>
            </a:r>
          </a:p>
        </p:txBody>
      </p:sp>
    </p:spTree>
    <p:extLst>
      <p:ext uri="{BB962C8B-B14F-4D97-AF65-F5344CB8AC3E}">
        <p14:creationId xmlns:p14="http://schemas.microsoft.com/office/powerpoint/2010/main" val="2411176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387458"/>
          </a:xfrm>
          <a:solidFill>
            <a:srgbClr val="FFFF00"/>
          </a:solidFill>
        </p:spPr>
        <p:txBody>
          <a:bodyPr>
            <a:normAutofit fontScale="90000"/>
          </a:bodyPr>
          <a:lstStyle/>
          <a:p>
            <a:pPr algn="ctr"/>
            <a:r>
              <a:rPr lang="en-US" sz="3200" dirty="0"/>
              <a:t>DUTCH COLONIES:  WEST &amp; EAST</a:t>
            </a:r>
          </a:p>
        </p:txBody>
      </p:sp>
      <p:sp>
        <p:nvSpPr>
          <p:cNvPr id="3" name="Content Placeholder 2"/>
          <p:cNvSpPr>
            <a:spLocks noGrp="1"/>
          </p:cNvSpPr>
          <p:nvPr>
            <p:ph idx="1"/>
          </p:nvPr>
        </p:nvSpPr>
        <p:spPr>
          <a:xfrm>
            <a:off x="0" y="387459"/>
            <a:ext cx="12191999" cy="6470541"/>
          </a:xfrm>
        </p:spPr>
        <p:txBody>
          <a:bodyPr>
            <a:normAutofit/>
          </a:bodyPr>
          <a:lstStyle/>
          <a:p>
            <a:pPr marL="0" indent="0">
              <a:buNone/>
            </a:pPr>
            <a:r>
              <a:rPr lang="en-US" sz="2400" dirty="0" smtClean="0"/>
              <a:t>   1602  The Dutch East India Company was capitalized at 6,500,000.  Half was</a:t>
            </a:r>
          </a:p>
          <a:p>
            <a:pPr marL="0" indent="0">
              <a:buNone/>
            </a:pPr>
            <a:r>
              <a:rPr lang="en-US" sz="2400" dirty="0"/>
              <a:t> </a:t>
            </a:r>
            <a:r>
              <a:rPr lang="en-US" sz="2400" dirty="0" smtClean="0"/>
              <a:t>             supplied by a single Amsterdam firm, that of Lambert van </a:t>
            </a:r>
            <a:r>
              <a:rPr lang="en-US" sz="2400" dirty="0" err="1" smtClean="0"/>
              <a:t>Tweenhuysen</a:t>
            </a:r>
            <a:r>
              <a:rPr lang="en-US" sz="2400" dirty="0" smtClean="0"/>
              <a:t>,</a:t>
            </a:r>
          </a:p>
          <a:p>
            <a:pPr marL="0" indent="0">
              <a:buNone/>
            </a:pPr>
            <a:r>
              <a:rPr lang="en-US" sz="2400" dirty="0"/>
              <a:t> </a:t>
            </a:r>
            <a:r>
              <a:rPr lang="en-US" sz="2400" dirty="0" smtClean="0"/>
              <a:t>             which included Netherlanders from both northern and southern</a:t>
            </a:r>
          </a:p>
          <a:p>
            <a:pPr marL="0" indent="0">
              <a:buNone/>
            </a:pPr>
            <a:r>
              <a:rPr lang="en-US" sz="2400" dirty="0"/>
              <a:t> </a:t>
            </a:r>
            <a:r>
              <a:rPr lang="en-US" sz="2400" dirty="0" smtClean="0"/>
              <a:t>             provinces.</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p:txBody>
      </p:sp>
      <p:pic>
        <p:nvPicPr>
          <p:cNvPr id="9224" name="Picture 8" descr="http://4.bp.blogspot.com/_9cS1xh4GAB8/TIt687Ub9VI/AAAAAAAAFQU/IEKNm9MuNH4/s1600/Dutch_East_India_Compa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2855154"/>
            <a:ext cx="5687879" cy="400284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ts4.mm.bing.net/th?id=H.4609308611708791&amp;pid=15.1&amp;H=106&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278" y="5081700"/>
            <a:ext cx="2681207" cy="177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67227" y="3084163"/>
            <a:ext cx="45719" cy="369332"/>
          </a:xfrm>
          <a:prstGeom prst="rect">
            <a:avLst/>
          </a:prstGeom>
          <a:noFill/>
        </p:spPr>
        <p:txBody>
          <a:bodyPr wrap="square" rtlCol="0">
            <a:spAutoFit/>
          </a:bodyPr>
          <a:lstStyle/>
          <a:p>
            <a:endParaRPr lang="en-US" dirty="0"/>
          </a:p>
        </p:txBody>
      </p:sp>
      <p:sp>
        <p:nvSpPr>
          <p:cNvPr id="6" name="TextBox 5"/>
          <p:cNvSpPr txBox="1"/>
          <p:nvPr/>
        </p:nvSpPr>
        <p:spPr>
          <a:xfrm>
            <a:off x="6696224" y="2068500"/>
            <a:ext cx="5527090" cy="2031325"/>
          </a:xfrm>
          <a:prstGeom prst="rect">
            <a:avLst/>
          </a:prstGeom>
          <a:noFill/>
        </p:spPr>
        <p:txBody>
          <a:bodyPr wrap="none" rtlCol="0">
            <a:spAutoFit/>
          </a:bodyPr>
          <a:lstStyle/>
          <a:p>
            <a:r>
              <a:rPr lang="en-US" dirty="0"/>
              <a:t>It is often considered to have been the </a:t>
            </a:r>
            <a:r>
              <a:rPr lang="en-US" dirty="0" smtClean="0"/>
              <a:t>first multinational</a:t>
            </a:r>
          </a:p>
          <a:p>
            <a:r>
              <a:rPr lang="en-US" dirty="0" smtClean="0"/>
              <a:t>corporation in </a:t>
            </a:r>
            <a:r>
              <a:rPr lang="en-US" dirty="0"/>
              <a:t>the world </a:t>
            </a:r>
            <a:r>
              <a:rPr lang="en-US" dirty="0" smtClean="0"/>
              <a:t>and </a:t>
            </a:r>
            <a:r>
              <a:rPr lang="en-US" dirty="0"/>
              <a:t>it was the first </a:t>
            </a:r>
            <a:r>
              <a:rPr lang="en-US" dirty="0" smtClean="0"/>
              <a:t>company</a:t>
            </a:r>
          </a:p>
          <a:p>
            <a:r>
              <a:rPr lang="en-US" dirty="0" smtClean="0"/>
              <a:t>to issue stock.  </a:t>
            </a:r>
            <a:r>
              <a:rPr lang="en-US" dirty="0"/>
              <a:t>It was also arguably the </a:t>
            </a:r>
            <a:r>
              <a:rPr lang="en-US" dirty="0" smtClean="0"/>
              <a:t>first mega-</a:t>
            </a:r>
          </a:p>
          <a:p>
            <a:r>
              <a:rPr lang="en-US" dirty="0" smtClean="0"/>
              <a:t>corporation, </a:t>
            </a:r>
            <a:r>
              <a:rPr lang="en-US" dirty="0"/>
              <a:t>possessing quasi-governmental powers</a:t>
            </a:r>
            <a:r>
              <a:rPr lang="en-US" dirty="0" smtClean="0"/>
              <a:t>,</a:t>
            </a:r>
          </a:p>
          <a:p>
            <a:r>
              <a:rPr lang="en-US" dirty="0" smtClean="0"/>
              <a:t>including </a:t>
            </a:r>
            <a:r>
              <a:rPr lang="en-US" dirty="0"/>
              <a:t>the ability to wage war, imprison and </a:t>
            </a:r>
            <a:r>
              <a:rPr lang="en-US" dirty="0" smtClean="0"/>
              <a:t>execute</a:t>
            </a:r>
          </a:p>
          <a:p>
            <a:r>
              <a:rPr lang="en-US" dirty="0" smtClean="0"/>
              <a:t>convicts, </a:t>
            </a:r>
            <a:r>
              <a:rPr lang="en-US" dirty="0"/>
              <a:t>negotiate treaties, coin money, </a:t>
            </a:r>
            <a:r>
              <a:rPr lang="en-US" dirty="0" smtClean="0"/>
              <a:t>and</a:t>
            </a:r>
          </a:p>
          <a:p>
            <a:r>
              <a:rPr lang="en-US" dirty="0" smtClean="0"/>
              <a:t> </a:t>
            </a:r>
            <a:r>
              <a:rPr lang="en-US" dirty="0"/>
              <a:t>establish colonies.</a:t>
            </a:r>
            <a:r>
              <a:rPr lang="en-US" baseline="30000" dirty="0">
                <a:hlinkClick r:id="rId4"/>
              </a:rPr>
              <a:t>[5]</a:t>
            </a:r>
            <a:endParaRPr lang="en-US" dirty="0"/>
          </a:p>
        </p:txBody>
      </p:sp>
    </p:spTree>
    <p:extLst>
      <p:ext uri="{BB962C8B-B14F-4D97-AF65-F5344CB8AC3E}">
        <p14:creationId xmlns:p14="http://schemas.microsoft.com/office/powerpoint/2010/main" val="22697148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387458"/>
          </a:xfrm>
          <a:solidFill>
            <a:srgbClr val="FFFF00"/>
          </a:solidFill>
        </p:spPr>
        <p:txBody>
          <a:bodyPr>
            <a:normAutofit fontScale="90000"/>
          </a:bodyPr>
          <a:lstStyle/>
          <a:p>
            <a:pPr algn="ctr"/>
            <a:r>
              <a:rPr lang="en-US" sz="3200" dirty="0"/>
              <a:t>DUTCH COLONIES:  WEST &amp; EAST</a:t>
            </a:r>
          </a:p>
        </p:txBody>
      </p:sp>
      <p:sp>
        <p:nvSpPr>
          <p:cNvPr id="3" name="Content Placeholder 2"/>
          <p:cNvSpPr>
            <a:spLocks noGrp="1"/>
          </p:cNvSpPr>
          <p:nvPr>
            <p:ph idx="1"/>
          </p:nvPr>
        </p:nvSpPr>
        <p:spPr>
          <a:xfrm>
            <a:off x="0" y="387459"/>
            <a:ext cx="12191999" cy="6470541"/>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0" y="588937"/>
            <a:ext cx="12158713" cy="2585323"/>
          </a:xfrm>
          <a:prstGeom prst="rect">
            <a:avLst/>
          </a:prstGeom>
          <a:noFill/>
        </p:spPr>
        <p:txBody>
          <a:bodyPr wrap="none" rtlCol="0">
            <a:spAutoFit/>
          </a:bodyPr>
          <a:lstStyle/>
          <a:p>
            <a:r>
              <a:rPr lang="en-US" dirty="0"/>
              <a:t>Statistically, the </a:t>
            </a:r>
            <a:r>
              <a:rPr lang="en-US" dirty="0" smtClean="0"/>
              <a:t>Dutch East India Company (VOC:  </a:t>
            </a:r>
            <a:r>
              <a:rPr lang="en-US" dirty="0" err="1" smtClean="0"/>
              <a:t>Verenigde</a:t>
            </a:r>
            <a:r>
              <a:rPr lang="en-US" dirty="0" smtClean="0"/>
              <a:t> Oost-</a:t>
            </a:r>
            <a:r>
              <a:rPr lang="en-US" dirty="0" err="1" smtClean="0"/>
              <a:t>Indische</a:t>
            </a:r>
            <a:r>
              <a:rPr lang="en-US" dirty="0" smtClean="0"/>
              <a:t> </a:t>
            </a:r>
            <a:r>
              <a:rPr lang="en-US" dirty="0" err="1" smtClean="0"/>
              <a:t>Compagnie</a:t>
            </a:r>
            <a:r>
              <a:rPr lang="en-US" dirty="0" smtClean="0"/>
              <a:t>) eclipsed </a:t>
            </a:r>
            <a:r>
              <a:rPr lang="en-US" dirty="0"/>
              <a:t>all of its rivals in the Asia trade</a:t>
            </a:r>
            <a:r>
              <a:rPr lang="en-US" dirty="0" smtClean="0"/>
              <a:t>.</a:t>
            </a:r>
          </a:p>
          <a:p>
            <a:r>
              <a:rPr lang="en-US" dirty="0" smtClean="0"/>
              <a:t>Between </a:t>
            </a:r>
            <a:r>
              <a:rPr lang="en-US" dirty="0"/>
              <a:t>1602 and 1796 the VOC sent almost a </a:t>
            </a:r>
            <a:r>
              <a:rPr lang="en-US" dirty="0" smtClean="0"/>
              <a:t>million Europeans </a:t>
            </a:r>
            <a:r>
              <a:rPr lang="en-US" dirty="0"/>
              <a:t>to work in the Asia </a:t>
            </a:r>
            <a:r>
              <a:rPr lang="en-US" dirty="0" smtClean="0"/>
              <a:t>trade</a:t>
            </a:r>
          </a:p>
          <a:p>
            <a:r>
              <a:rPr lang="en-US" dirty="0" smtClean="0"/>
              <a:t>on </a:t>
            </a:r>
            <a:r>
              <a:rPr lang="en-US" dirty="0"/>
              <a:t>4,785 ships</a:t>
            </a:r>
            <a:r>
              <a:rPr lang="en-US" dirty="0" smtClean="0"/>
              <a:t>, and </a:t>
            </a:r>
            <a:r>
              <a:rPr lang="en-US" dirty="0"/>
              <a:t>netted for their efforts more than 2.5 million tons of Asian trade </a:t>
            </a:r>
            <a:r>
              <a:rPr lang="en-US" dirty="0" smtClean="0"/>
              <a:t>goods.</a:t>
            </a:r>
          </a:p>
          <a:p>
            <a:endParaRPr lang="en-US" dirty="0" smtClean="0"/>
          </a:p>
          <a:p>
            <a:r>
              <a:rPr lang="en-US" dirty="0" smtClean="0"/>
              <a:t>By </a:t>
            </a:r>
            <a:r>
              <a:rPr lang="en-US" dirty="0"/>
              <a:t>contrast, the rest of Europe combined sent only 882,412 people from 1500 to 1795, and the fleet of </a:t>
            </a:r>
            <a:r>
              <a:rPr lang="en-US" dirty="0" smtClean="0"/>
              <a:t>the</a:t>
            </a:r>
          </a:p>
          <a:p>
            <a:r>
              <a:rPr lang="en-US" dirty="0" smtClean="0">
                <a:hlinkClick r:id="rId2" tooltip="Kingdom of England"/>
              </a:rPr>
              <a:t>English</a:t>
            </a:r>
            <a:r>
              <a:rPr lang="en-US" dirty="0" smtClean="0"/>
              <a:t> </a:t>
            </a:r>
            <a:r>
              <a:rPr lang="en-US" dirty="0"/>
              <a:t>(later </a:t>
            </a:r>
            <a:r>
              <a:rPr lang="en-US" dirty="0">
                <a:hlinkClick r:id="rId3" tooltip="Territorial evolution of the British Empire"/>
              </a:rPr>
              <a:t>British</a:t>
            </a:r>
            <a:r>
              <a:rPr lang="en-US" dirty="0" smtClean="0"/>
              <a:t>) </a:t>
            </a:r>
            <a:r>
              <a:rPr lang="en-US" dirty="0" smtClean="0">
                <a:hlinkClick r:id="rId4" tooltip="East India Company"/>
              </a:rPr>
              <a:t>East </a:t>
            </a:r>
            <a:r>
              <a:rPr lang="en-US" dirty="0">
                <a:hlinkClick r:id="rId4" tooltip="East India Company"/>
              </a:rPr>
              <a:t>India Company</a:t>
            </a:r>
            <a:r>
              <a:rPr lang="en-US" dirty="0"/>
              <a:t>, the VOC's nearest competitor, was a distant second to its total </a:t>
            </a:r>
            <a:r>
              <a:rPr lang="en-US" dirty="0" smtClean="0"/>
              <a:t>traffic</a:t>
            </a:r>
          </a:p>
          <a:p>
            <a:r>
              <a:rPr lang="en-US" dirty="0" smtClean="0"/>
              <a:t>with </a:t>
            </a:r>
            <a:r>
              <a:rPr lang="en-US" dirty="0"/>
              <a:t>2,690 ships and a mere </a:t>
            </a:r>
            <a:r>
              <a:rPr lang="en-US" dirty="0" smtClean="0"/>
              <a:t>one-fifth the </a:t>
            </a:r>
            <a:r>
              <a:rPr lang="en-US" dirty="0"/>
              <a:t>tonnage of goods carried by the VOC</a:t>
            </a:r>
            <a:r>
              <a:rPr lang="en-US" dirty="0" smtClean="0"/>
              <a:t>.</a:t>
            </a:r>
          </a:p>
          <a:p>
            <a:endParaRPr lang="en-US" dirty="0"/>
          </a:p>
          <a:p>
            <a:r>
              <a:rPr lang="en-US" dirty="0" smtClean="0"/>
              <a:t>The </a:t>
            </a:r>
            <a:r>
              <a:rPr lang="en-US" dirty="0"/>
              <a:t>VOC enjoyed huge profits from its spice monopoly through most of the 17th century</a:t>
            </a:r>
          </a:p>
        </p:txBody>
      </p:sp>
      <p:pic>
        <p:nvPicPr>
          <p:cNvPr id="11268" name="Picture 4" descr="http://www.faculty.umb.edu/gary_zabel/Courses/Spinoza/Texts/UMB/Spinoza/Voc3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854" y="3375738"/>
            <a:ext cx="4416425" cy="33148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48393" y="5796366"/>
            <a:ext cx="3331489" cy="369332"/>
          </a:xfrm>
          <a:prstGeom prst="rect">
            <a:avLst/>
          </a:prstGeom>
          <a:noFill/>
        </p:spPr>
        <p:txBody>
          <a:bodyPr wrap="none" rtlCol="0">
            <a:spAutoFit/>
          </a:bodyPr>
          <a:lstStyle/>
          <a:p>
            <a:r>
              <a:rPr lang="en-US" dirty="0" smtClean="0"/>
              <a:t>VOC Headquarters in </a:t>
            </a:r>
            <a:r>
              <a:rPr lang="en-US" dirty="0" err="1" smtClean="0"/>
              <a:t>Amsterstam</a:t>
            </a:r>
            <a:endParaRPr lang="en-US" dirty="0"/>
          </a:p>
        </p:txBody>
      </p:sp>
    </p:spTree>
    <p:extLst>
      <p:ext uri="{BB962C8B-B14F-4D97-AF65-F5344CB8AC3E}">
        <p14:creationId xmlns:p14="http://schemas.microsoft.com/office/powerpoint/2010/main" val="3935561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947"/>
            <a:ext cx="12192000" cy="613098"/>
          </a:xfrm>
          <a:solidFill>
            <a:srgbClr val="FF9900"/>
          </a:solidFill>
        </p:spPr>
        <p:txBody>
          <a:bodyPr>
            <a:normAutofit fontScale="90000"/>
          </a:bodyPr>
          <a:lstStyle/>
          <a:p>
            <a:pPr algn="ctr"/>
            <a:r>
              <a:rPr lang="en-US" sz="2400" b="1" dirty="0" smtClean="0"/>
              <a:t>TO THE ORDINARY PERSON, IT WAS SIMPLY ASSUMED THAT</a:t>
            </a:r>
            <a:br>
              <a:rPr lang="en-US" sz="2400" b="1" dirty="0" smtClean="0"/>
            </a:br>
            <a:r>
              <a:rPr lang="en-US" sz="2400" b="1" dirty="0" smtClean="0"/>
              <a:t>HUMAN RELATIONS CAME FIRST….BUT….</a:t>
            </a:r>
            <a:endParaRPr lang="en-US" sz="2400" b="1" dirty="0"/>
          </a:p>
        </p:txBody>
      </p:sp>
      <p:sp>
        <p:nvSpPr>
          <p:cNvPr id="3" name="Content Placeholder 2"/>
          <p:cNvSpPr>
            <a:spLocks noGrp="1"/>
          </p:cNvSpPr>
          <p:nvPr>
            <p:ph idx="1"/>
          </p:nvPr>
        </p:nvSpPr>
        <p:spPr>
          <a:xfrm>
            <a:off x="0" y="1109044"/>
            <a:ext cx="12192000" cy="5748955"/>
          </a:xfrm>
          <a:solidFill>
            <a:srgbClr val="FFCC66"/>
          </a:solidFill>
        </p:spPr>
        <p:txBody>
          <a:bodyPr/>
          <a:lstStyle/>
          <a:p>
            <a:pPr marL="0" indent="0" algn="ctr">
              <a:buNone/>
            </a:pPr>
            <a:r>
              <a:rPr lang="en-US" sz="3200" dirty="0" smtClean="0"/>
              <a:t> </a:t>
            </a:r>
            <a:r>
              <a:rPr lang="en-US" sz="2400" dirty="0" smtClean="0"/>
              <a:t>THE MEDIEVAL COMMERCIAL REVOLUTION:  </a:t>
            </a:r>
            <a:r>
              <a:rPr lang="en-US" sz="3600" b="1" u="sng" dirty="0" smtClean="0">
                <a:solidFill>
                  <a:srgbClr val="0070C0"/>
                </a:solidFill>
              </a:rPr>
              <a:t>GOLD &amp; SILVER MONEY</a:t>
            </a:r>
            <a:r>
              <a:rPr lang="en-US" sz="1800" b="1" u="sng" dirty="0" smtClean="0">
                <a:solidFill>
                  <a:srgbClr val="0070C0"/>
                </a:solidFill>
              </a:rPr>
              <a:t> </a:t>
            </a:r>
            <a:r>
              <a:rPr lang="en-US" sz="1800" b="1" dirty="0" smtClean="0">
                <a:solidFill>
                  <a:srgbClr val="0070C0"/>
                </a:solidFill>
              </a:rPr>
              <a:t> </a:t>
            </a:r>
            <a:endParaRPr lang="en-US" sz="2400" b="1" dirty="0" smtClean="0">
              <a:solidFill>
                <a:srgbClr val="0070C0"/>
              </a:solidFill>
            </a:endParaRPr>
          </a:p>
          <a:p>
            <a:pPr marL="0" indent="0" algn="ctr">
              <a:buNone/>
            </a:pPr>
            <a:r>
              <a:rPr lang="en-US" sz="3200" b="1" u="sng" dirty="0" smtClean="0">
                <a:solidFill>
                  <a:srgbClr val="0070C0"/>
                </a:solidFill>
              </a:rPr>
              <a:t>CHANGED THE RELATIONS BETWEEN PEOPLE</a:t>
            </a:r>
          </a:p>
          <a:p>
            <a:pPr lvl="2"/>
            <a:endParaRPr lang="en-US" dirty="0" smtClean="0"/>
          </a:p>
          <a:p>
            <a:pPr lvl="2"/>
            <a:r>
              <a:rPr lang="en-US" dirty="0" smtClean="0"/>
              <a:t>Commodification </a:t>
            </a:r>
            <a:r>
              <a:rPr lang="en-US" dirty="0" smtClean="0"/>
              <a:t>of land, land rents, labor, and wealth – everything valued in money terms</a:t>
            </a:r>
          </a:p>
          <a:p>
            <a:pPr lvl="2"/>
            <a:r>
              <a:rPr lang="en-US" dirty="0" smtClean="0"/>
              <a:t>Removal of manorial responsibilities for tenants and serfs</a:t>
            </a:r>
          </a:p>
          <a:p>
            <a:pPr lvl="2"/>
            <a:r>
              <a:rPr lang="en-US" dirty="0" smtClean="0"/>
              <a:t>Growth of trade in luxury goods and free towns – new class of merchants and artisans governed by town’s commercial laws</a:t>
            </a:r>
          </a:p>
          <a:p>
            <a:pPr lvl="2"/>
            <a:r>
              <a:rPr lang="en-US" dirty="0" smtClean="0"/>
              <a:t>Development of </a:t>
            </a:r>
            <a:r>
              <a:rPr lang="en-US" dirty="0" err="1" smtClean="0"/>
              <a:t>rentier</a:t>
            </a:r>
            <a:r>
              <a:rPr lang="en-US" dirty="0" smtClean="0"/>
              <a:t> class – collect money for rents on land and buildings</a:t>
            </a:r>
          </a:p>
          <a:p>
            <a:pPr lvl="2"/>
            <a:r>
              <a:rPr lang="en-US" dirty="0" smtClean="0"/>
              <a:t>Direct money taxation of peasants – on larger scale than ever before</a:t>
            </a:r>
          </a:p>
          <a:p>
            <a:pPr lvl="2"/>
            <a:endParaRPr lang="en-US" dirty="0"/>
          </a:p>
        </p:txBody>
      </p:sp>
      <p:sp>
        <p:nvSpPr>
          <p:cNvPr id="5" name="Title 1"/>
          <p:cNvSpPr txBox="1">
            <a:spLocks/>
          </p:cNvSpPr>
          <p:nvPr/>
        </p:nvSpPr>
        <p:spPr>
          <a:xfrm>
            <a:off x="0" y="1"/>
            <a:ext cx="12192000" cy="495946"/>
          </a:xfrm>
          <a:prstGeom prst="rect">
            <a:avLst/>
          </a:prstGeom>
          <a:solidFill>
            <a:srgbClr val="00B0F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ROOTS OF MODERN ‘CAPITALISM’</a:t>
            </a:r>
            <a:endParaRPr lang="en-US" sz="3600" dirty="0"/>
          </a:p>
        </p:txBody>
      </p:sp>
      <p:pic>
        <p:nvPicPr>
          <p:cNvPr id="6" name="Picture 4" descr="http://ts2.mm.bing.net/th?id=H.4766809337694717&amp;pid=15.1&amp;H=117&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23373"/>
            <a:ext cx="2365396" cy="17346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58764" y="5400551"/>
            <a:ext cx="2342629" cy="1200329"/>
          </a:xfrm>
          <a:prstGeom prst="rect">
            <a:avLst/>
          </a:prstGeom>
          <a:noFill/>
        </p:spPr>
        <p:txBody>
          <a:bodyPr wrap="none" rtlCol="0">
            <a:spAutoFit/>
          </a:bodyPr>
          <a:lstStyle/>
          <a:p>
            <a:r>
              <a:rPr lang="en-US" dirty="0" smtClean="0"/>
              <a:t>CULTIVATABLE LAND &amp; </a:t>
            </a:r>
          </a:p>
          <a:p>
            <a:r>
              <a:rPr lang="en-US" dirty="0" smtClean="0"/>
              <a:t>CASH CROPS –</a:t>
            </a:r>
          </a:p>
          <a:p>
            <a:r>
              <a:rPr lang="en-US" dirty="0" smtClean="0"/>
              <a:t>not for eating</a:t>
            </a:r>
          </a:p>
          <a:p>
            <a:r>
              <a:rPr lang="en-US" dirty="0" smtClean="0"/>
              <a:t>or dues</a:t>
            </a:r>
            <a:endParaRPr lang="en-US" dirty="0"/>
          </a:p>
        </p:txBody>
      </p:sp>
      <p:sp>
        <p:nvSpPr>
          <p:cNvPr id="9" name="TextBox 8"/>
          <p:cNvSpPr txBox="1"/>
          <p:nvPr/>
        </p:nvSpPr>
        <p:spPr>
          <a:xfrm>
            <a:off x="6885684" y="5400551"/>
            <a:ext cx="1957587" cy="1200329"/>
          </a:xfrm>
          <a:prstGeom prst="rect">
            <a:avLst/>
          </a:prstGeom>
          <a:noFill/>
        </p:spPr>
        <p:txBody>
          <a:bodyPr wrap="none" rtlCol="0">
            <a:spAutoFit/>
          </a:bodyPr>
          <a:lstStyle/>
          <a:p>
            <a:r>
              <a:rPr lang="en-US" dirty="0" smtClean="0"/>
              <a:t>FREE TOWNS </a:t>
            </a:r>
          </a:p>
          <a:p>
            <a:r>
              <a:rPr lang="en-US" dirty="0" smtClean="0"/>
              <a:t>OF MERCHANTS &amp; </a:t>
            </a:r>
          </a:p>
          <a:p>
            <a:r>
              <a:rPr lang="en-US" dirty="0" smtClean="0"/>
              <a:t>ARTISANS – </a:t>
            </a:r>
          </a:p>
          <a:p>
            <a:r>
              <a:rPr lang="en-US" dirty="0" smtClean="0"/>
              <a:t>MONEY MARKETS</a:t>
            </a:r>
            <a:endParaRPr lang="en-US" dirty="0"/>
          </a:p>
        </p:txBody>
      </p:sp>
      <p:pic>
        <p:nvPicPr>
          <p:cNvPr id="11" name="Picture 4" descr="http://www.bl.uk/learning/histcitizen/medieval/towns/images/town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3002" y="4200041"/>
            <a:ext cx="3078997" cy="265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31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387458"/>
          </a:xfrm>
          <a:solidFill>
            <a:srgbClr val="FFFF00"/>
          </a:solidFill>
        </p:spPr>
        <p:txBody>
          <a:bodyPr>
            <a:normAutofit fontScale="90000"/>
          </a:bodyPr>
          <a:lstStyle/>
          <a:p>
            <a:pPr algn="ctr"/>
            <a:r>
              <a:rPr lang="en-US" sz="3200" dirty="0"/>
              <a:t>DUTCH COLONIES:  WEST &amp; EAST</a:t>
            </a:r>
          </a:p>
        </p:txBody>
      </p:sp>
      <p:sp>
        <p:nvSpPr>
          <p:cNvPr id="3" name="Content Placeholder 2"/>
          <p:cNvSpPr>
            <a:spLocks noGrp="1"/>
          </p:cNvSpPr>
          <p:nvPr>
            <p:ph idx="1"/>
          </p:nvPr>
        </p:nvSpPr>
        <p:spPr>
          <a:xfrm>
            <a:off x="0" y="387459"/>
            <a:ext cx="12191999" cy="6470541"/>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pic>
        <p:nvPicPr>
          <p:cNvPr id="4" name="Picture 2" descr="http://2.bp.blogspot.com/_pCG_c3Rq788/TEdc3E8kyTI/AAAAAAAAIQg/CsUX73FFdM4/s1600/Factory+of+the+Dutch+East+India+Company+at+Hooghly+in+Bengal+by+Hendrik+van+Schuylenburgh+-+1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653" y="758044"/>
            <a:ext cx="9112912" cy="6099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30468" y="405585"/>
            <a:ext cx="6599499" cy="369332"/>
          </a:xfrm>
          <a:prstGeom prst="rect">
            <a:avLst/>
          </a:prstGeom>
          <a:noFill/>
        </p:spPr>
        <p:txBody>
          <a:bodyPr wrap="none" rtlCol="0">
            <a:spAutoFit/>
          </a:bodyPr>
          <a:lstStyle/>
          <a:p>
            <a:r>
              <a:rPr lang="en-US" dirty="0"/>
              <a:t>Dutch Batavia in the 17th Century, built in what is now North Jakarta</a:t>
            </a:r>
          </a:p>
        </p:txBody>
      </p:sp>
    </p:spTree>
    <p:extLst>
      <p:ext uri="{BB962C8B-B14F-4D97-AF65-F5344CB8AC3E}">
        <p14:creationId xmlns:p14="http://schemas.microsoft.com/office/powerpoint/2010/main" val="20051638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387458"/>
          </a:xfrm>
          <a:solidFill>
            <a:srgbClr val="FFFF00"/>
          </a:solidFill>
        </p:spPr>
        <p:txBody>
          <a:bodyPr>
            <a:normAutofit fontScale="90000"/>
          </a:bodyPr>
          <a:lstStyle/>
          <a:p>
            <a:pPr algn="ctr"/>
            <a:r>
              <a:rPr lang="en-US" sz="3200" dirty="0"/>
              <a:t>DUTCH COLONIES:  WEST &amp; EAST</a:t>
            </a:r>
          </a:p>
        </p:txBody>
      </p:sp>
      <p:sp>
        <p:nvSpPr>
          <p:cNvPr id="3" name="Content Placeholder 2"/>
          <p:cNvSpPr>
            <a:spLocks noGrp="1"/>
          </p:cNvSpPr>
          <p:nvPr>
            <p:ph idx="1"/>
          </p:nvPr>
        </p:nvSpPr>
        <p:spPr>
          <a:xfrm>
            <a:off x="0" y="387459"/>
            <a:ext cx="12191999" cy="6470541"/>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34" y="387460"/>
            <a:ext cx="8419774" cy="6470540"/>
          </a:xfrm>
          <a:prstGeom prst="rect">
            <a:avLst/>
          </a:prstGeom>
        </p:spPr>
      </p:pic>
      <p:sp>
        <p:nvSpPr>
          <p:cNvPr id="5" name="TextBox 4"/>
          <p:cNvSpPr txBox="1"/>
          <p:nvPr/>
        </p:nvSpPr>
        <p:spPr>
          <a:xfrm>
            <a:off x="9068516" y="0"/>
            <a:ext cx="3123484" cy="461665"/>
          </a:xfrm>
          <a:prstGeom prst="rect">
            <a:avLst/>
          </a:prstGeom>
          <a:noFill/>
        </p:spPr>
        <p:txBody>
          <a:bodyPr wrap="none" rtlCol="0">
            <a:spAutoFit/>
          </a:bodyPr>
          <a:lstStyle/>
          <a:p>
            <a:r>
              <a:rPr lang="en-US" sz="2400" dirty="0" smtClean="0"/>
              <a:t>DUTCH &amp; PORTUGUESE</a:t>
            </a:r>
            <a:endParaRPr lang="en-US" sz="2400" dirty="0"/>
          </a:p>
        </p:txBody>
      </p:sp>
    </p:spTree>
    <p:extLst>
      <p:ext uri="{BB962C8B-B14F-4D97-AF65-F5344CB8AC3E}">
        <p14:creationId xmlns:p14="http://schemas.microsoft.com/office/powerpoint/2010/main" val="6661461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12191999" cy="387458"/>
          </a:xfrm>
          <a:prstGeom prst="rect">
            <a:avLst/>
          </a:prstGeom>
          <a:solidFill>
            <a:srgbClr val="FFFF00"/>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DUTCH COLONIES:  WEST &amp; EAST</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459"/>
            <a:ext cx="10616338" cy="6470541"/>
          </a:xfrm>
          <a:prstGeom prst="rect">
            <a:avLst/>
          </a:prstGeom>
        </p:spPr>
      </p:pic>
      <p:sp>
        <p:nvSpPr>
          <p:cNvPr id="5" name="TextBox 4"/>
          <p:cNvSpPr txBox="1"/>
          <p:nvPr/>
        </p:nvSpPr>
        <p:spPr>
          <a:xfrm>
            <a:off x="9741771" y="0"/>
            <a:ext cx="2267993" cy="461665"/>
          </a:xfrm>
          <a:prstGeom prst="rect">
            <a:avLst/>
          </a:prstGeom>
          <a:noFill/>
        </p:spPr>
        <p:txBody>
          <a:bodyPr wrap="none" rtlCol="0">
            <a:spAutoFit/>
          </a:bodyPr>
          <a:lstStyle/>
          <a:p>
            <a:r>
              <a:rPr lang="en-US" sz="2400" dirty="0" smtClean="0"/>
              <a:t>DUTCH IN JAPAN</a:t>
            </a:r>
            <a:endParaRPr lang="en-US" sz="2400" dirty="0"/>
          </a:p>
        </p:txBody>
      </p:sp>
    </p:spTree>
    <p:extLst>
      <p:ext uri="{BB962C8B-B14F-4D97-AF65-F5344CB8AC3E}">
        <p14:creationId xmlns:p14="http://schemas.microsoft.com/office/powerpoint/2010/main" val="2666111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thumb/4/41/Flag_of_the_Dutch_West_India_Company.svg/800px-Flag_of_the_Dutch_West_India_Compan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9548" y="2355742"/>
            <a:ext cx="3181119" cy="21194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1"/>
            <a:ext cx="12191999" cy="387458"/>
          </a:xfrm>
          <a:prstGeom prst="rect">
            <a:avLst/>
          </a:prstGeom>
          <a:solidFill>
            <a:srgbClr val="FFFF00"/>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DUTCH COLONIES:  WEST &amp; EAST</a:t>
            </a:r>
            <a:endParaRPr lang="en-US" sz="3200" dirty="0"/>
          </a:p>
        </p:txBody>
      </p:sp>
      <p:sp>
        <p:nvSpPr>
          <p:cNvPr id="2" name="TextBox 1"/>
          <p:cNvSpPr txBox="1"/>
          <p:nvPr/>
        </p:nvSpPr>
        <p:spPr>
          <a:xfrm>
            <a:off x="666427" y="1162373"/>
            <a:ext cx="10704469" cy="646331"/>
          </a:xfrm>
          <a:prstGeom prst="rect">
            <a:avLst/>
          </a:prstGeom>
          <a:noFill/>
        </p:spPr>
        <p:txBody>
          <a:bodyPr wrap="none" rtlCol="0">
            <a:spAutoFit/>
          </a:bodyPr>
          <a:lstStyle/>
          <a:p>
            <a:pPr marL="342900" indent="-342900">
              <a:buAutoNum type="arabicPlain" startAt="1621"/>
            </a:pPr>
            <a:r>
              <a:rPr lang="en-US" dirty="0" smtClean="0"/>
              <a:t>   The Dutch West Indian Company (GWIC) was </a:t>
            </a:r>
            <a:r>
              <a:rPr lang="en-US" dirty="0"/>
              <a:t>granted </a:t>
            </a:r>
            <a:r>
              <a:rPr lang="en-US" dirty="0" smtClean="0"/>
              <a:t>a charter </a:t>
            </a:r>
            <a:r>
              <a:rPr lang="en-US" dirty="0"/>
              <a:t>for a trade monopoly in </a:t>
            </a:r>
            <a:r>
              <a:rPr lang="en-US" dirty="0" smtClean="0"/>
              <a:t>the West Indies</a:t>
            </a:r>
          </a:p>
          <a:p>
            <a:r>
              <a:rPr lang="en-US" dirty="0"/>
              <a:t> </a:t>
            </a:r>
            <a:r>
              <a:rPr lang="en-US" dirty="0" smtClean="0"/>
              <a:t>            and </a:t>
            </a:r>
            <a:r>
              <a:rPr lang="en-US" dirty="0"/>
              <a:t>given jurisdiction over </a:t>
            </a:r>
            <a:r>
              <a:rPr lang="en-US" dirty="0" smtClean="0"/>
              <a:t>the Atlantic slave trade, Brazil, the Caribbean, and the North America.</a:t>
            </a:r>
            <a:endParaRPr lang="en-US" dirty="0"/>
          </a:p>
        </p:txBody>
      </p:sp>
      <p:pic>
        <p:nvPicPr>
          <p:cNvPr id="1026" name="Picture 2" descr="http://media-cache-ak0.pinimg.com/736x/4c/8d/39/4c8d39e42efbbd73382cad89939f31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27" y="2107769"/>
            <a:ext cx="7010400" cy="4514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57641" y="5590292"/>
            <a:ext cx="3388235" cy="369332"/>
          </a:xfrm>
          <a:prstGeom prst="rect">
            <a:avLst/>
          </a:prstGeom>
          <a:noFill/>
        </p:spPr>
        <p:txBody>
          <a:bodyPr wrap="none" rtlCol="0">
            <a:spAutoFit/>
          </a:bodyPr>
          <a:lstStyle/>
          <a:p>
            <a:r>
              <a:rPr lang="en-US" dirty="0" smtClean="0"/>
              <a:t>WEST INDIA HOUSE, AMSTERDAM</a:t>
            </a:r>
            <a:endParaRPr lang="en-US" dirty="0"/>
          </a:p>
        </p:txBody>
      </p:sp>
    </p:spTree>
    <p:extLst>
      <p:ext uri="{BB962C8B-B14F-4D97-AF65-F5344CB8AC3E}">
        <p14:creationId xmlns:p14="http://schemas.microsoft.com/office/powerpoint/2010/main" val="542536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12191999" cy="387458"/>
          </a:xfrm>
          <a:prstGeom prst="rect">
            <a:avLst/>
          </a:prstGeom>
          <a:solidFill>
            <a:srgbClr val="FFFF00"/>
          </a:solidFill>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DUTCH COLONIES:  WEST &amp; EAST</a:t>
            </a:r>
            <a:endParaRPr lang="en-US" sz="3200" dirty="0"/>
          </a:p>
        </p:txBody>
      </p:sp>
      <p:pic>
        <p:nvPicPr>
          <p:cNvPr id="5122" name="Picture 2" descr="http://www.clas.ufl.edu/users/harlandj/pix/french_slaves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2169"/>
            <a:ext cx="5993485" cy="38358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bp.blogspot.com/-ioPvirZYVcQ/TqRKC1aA1QI/AAAAAAAAAQg/uD1A_w4Ajv0/s1600/slaves_on_d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834" y="3754507"/>
            <a:ext cx="5162206" cy="2878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1445" y="784647"/>
            <a:ext cx="10620921" cy="1200329"/>
          </a:xfrm>
          <a:prstGeom prst="rect">
            <a:avLst/>
          </a:prstGeom>
          <a:noFill/>
        </p:spPr>
        <p:txBody>
          <a:bodyPr wrap="none" rtlCol="0">
            <a:spAutoFit/>
          </a:bodyPr>
          <a:lstStyle/>
          <a:p>
            <a:r>
              <a:rPr lang="en-US" dirty="0"/>
              <a:t>The Atlantic slave traders, ordered by trade volume, were: the Portuguese, the British, the French, the Spanish</a:t>
            </a:r>
            <a:r>
              <a:rPr lang="en-US" dirty="0" smtClean="0"/>
              <a:t>,</a:t>
            </a:r>
          </a:p>
          <a:p>
            <a:r>
              <a:rPr lang="en-US" dirty="0" smtClean="0"/>
              <a:t>the </a:t>
            </a:r>
            <a:r>
              <a:rPr lang="en-US" dirty="0"/>
              <a:t>Dutch, and the Americans. They had established outposts on the African coast where they purchased </a:t>
            </a:r>
            <a:r>
              <a:rPr lang="en-US" dirty="0" smtClean="0"/>
              <a:t>slaves</a:t>
            </a:r>
          </a:p>
          <a:p>
            <a:r>
              <a:rPr lang="en-US" dirty="0" smtClean="0"/>
              <a:t>from </a:t>
            </a:r>
            <a:r>
              <a:rPr lang="en-US" dirty="0"/>
              <a:t>local African tribal leaders</a:t>
            </a:r>
            <a:r>
              <a:rPr lang="en-US" dirty="0" smtClean="0"/>
              <a:t>.   </a:t>
            </a:r>
            <a:r>
              <a:rPr lang="en-US" dirty="0"/>
              <a:t>Current estimates are that about 12 million were shipped across the Atlantic</a:t>
            </a:r>
            <a:r>
              <a:rPr lang="en-US" dirty="0" smtClean="0"/>
              <a:t>,</a:t>
            </a:r>
          </a:p>
          <a:p>
            <a:r>
              <a:rPr lang="en-US" dirty="0" smtClean="0"/>
              <a:t>although </a:t>
            </a:r>
            <a:r>
              <a:rPr lang="en-US" dirty="0"/>
              <a:t>the actual number purchased by the traders is considerably higher</a:t>
            </a:r>
            <a:r>
              <a:rPr lang="en-US" dirty="0" smtClean="0"/>
              <a:t>.</a:t>
            </a:r>
            <a:endParaRPr lang="en-US" dirty="0"/>
          </a:p>
        </p:txBody>
      </p:sp>
    </p:spTree>
    <p:extLst>
      <p:ext uri="{BB962C8B-B14F-4D97-AF65-F5344CB8AC3E}">
        <p14:creationId xmlns:p14="http://schemas.microsoft.com/office/powerpoint/2010/main" val="2457789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9155327" cy="1200329"/>
          </a:xfrm>
          <a:prstGeom prst="rect">
            <a:avLst/>
          </a:prstGeom>
          <a:noFill/>
        </p:spPr>
        <p:txBody>
          <a:bodyPr wrap="none" rtlCol="0">
            <a:spAutoFit/>
          </a:bodyPr>
          <a:lstStyle/>
          <a:p>
            <a:r>
              <a:rPr lang="en-US" smtClean="0"/>
              <a:t>WILL’S </a:t>
            </a:r>
            <a:r>
              <a:rPr lang="en-US" dirty="0" smtClean="0"/>
              <a:t>CONCLUSION:   </a:t>
            </a:r>
          </a:p>
          <a:p>
            <a:endParaRPr lang="en-US" dirty="0"/>
          </a:p>
          <a:p>
            <a:r>
              <a:rPr lang="en-US" b="1" dirty="0" smtClean="0"/>
              <a:t>THE CONTROL OF MONEY -- WITHOUT CONTROL FROM THE PUBLIC -- LEADS TO </a:t>
            </a:r>
            <a:r>
              <a:rPr lang="en-US" dirty="0" smtClean="0">
                <a:solidFill>
                  <a:srgbClr val="0070C0"/>
                </a:solidFill>
              </a:rPr>
              <a:t>CORRUPTION,</a:t>
            </a:r>
          </a:p>
          <a:p>
            <a:r>
              <a:rPr lang="en-US" dirty="0" smtClean="0">
                <a:solidFill>
                  <a:srgbClr val="0070C0"/>
                </a:solidFill>
              </a:rPr>
              <a:t>USURPATION, SLAVERY. </a:t>
            </a:r>
            <a:endParaRPr lang="en-US" dirty="0">
              <a:solidFill>
                <a:srgbClr val="0070C0"/>
              </a:solidFill>
            </a:endParaRPr>
          </a:p>
        </p:txBody>
      </p:sp>
    </p:spTree>
    <p:extLst>
      <p:ext uri="{BB962C8B-B14F-4D97-AF65-F5344CB8AC3E}">
        <p14:creationId xmlns:p14="http://schemas.microsoft.com/office/powerpoint/2010/main" val="278002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5689"/>
            <a:ext cx="12192000" cy="691047"/>
          </a:xfrm>
          <a:solidFill>
            <a:srgbClr val="FF9900"/>
          </a:solidFill>
        </p:spPr>
        <p:txBody>
          <a:bodyPr>
            <a:normAutofit fontScale="90000"/>
          </a:bodyPr>
          <a:lstStyle/>
          <a:p>
            <a:pPr algn="ctr"/>
            <a:r>
              <a:rPr lang="en-US" sz="2400" dirty="0" smtClean="0"/>
              <a:t/>
            </a:r>
            <a:br>
              <a:rPr lang="en-US" sz="2400" dirty="0" smtClean="0"/>
            </a:br>
            <a:r>
              <a:rPr lang="en-US" sz="2400" dirty="0" smtClean="0"/>
              <a:t>THE MEDIEVAL COMMERCIAL REVOLUTION IN </a:t>
            </a:r>
            <a:r>
              <a:rPr lang="en-US" sz="4000" u="sng" dirty="0" smtClean="0"/>
              <a:t>MONEY, BANKING &amp; CREDIT</a:t>
            </a:r>
            <a:r>
              <a:rPr lang="en-US" sz="2400" u="sng" dirty="0" smtClean="0"/>
              <a:t> </a:t>
            </a:r>
            <a:r>
              <a:rPr lang="en-US" sz="2400" dirty="0" smtClean="0"/>
              <a:t>-- </a:t>
            </a:r>
            <a:br>
              <a:rPr lang="en-US" sz="2400" dirty="0" smtClean="0"/>
            </a:br>
            <a:endParaRPr lang="en-US" sz="2400" b="1" dirty="0"/>
          </a:p>
        </p:txBody>
      </p:sp>
      <p:sp>
        <p:nvSpPr>
          <p:cNvPr id="3" name="Content Placeholder 2"/>
          <p:cNvSpPr>
            <a:spLocks noGrp="1"/>
          </p:cNvSpPr>
          <p:nvPr>
            <p:ph idx="1"/>
          </p:nvPr>
        </p:nvSpPr>
        <p:spPr>
          <a:xfrm>
            <a:off x="0" y="1326478"/>
            <a:ext cx="12192000" cy="5531522"/>
          </a:xfrm>
          <a:solidFill>
            <a:srgbClr val="FFCC66"/>
          </a:solidFill>
        </p:spPr>
        <p:txBody>
          <a:bodyPr>
            <a:normAutofit/>
          </a:bodyPr>
          <a:lstStyle/>
          <a:p>
            <a:pPr marL="0" indent="0" algn="ctr">
              <a:buNone/>
            </a:pPr>
            <a:r>
              <a:rPr lang="en-US" sz="2400" b="1" u="sng" dirty="0" smtClean="0">
                <a:solidFill>
                  <a:srgbClr val="0070C0"/>
                </a:solidFill>
              </a:rPr>
              <a:t>THE EARLY FOUNDATION OF ‘CAPITALISM’</a:t>
            </a:r>
          </a:p>
          <a:p>
            <a:pPr marL="0" indent="0" algn="ctr">
              <a:buNone/>
            </a:pPr>
            <a:endParaRPr lang="en-US" b="1" u="sng" dirty="0" smtClean="0">
              <a:solidFill>
                <a:srgbClr val="0070C0"/>
              </a:solidFill>
            </a:endParaRPr>
          </a:p>
          <a:p>
            <a:pPr lvl="2"/>
            <a:r>
              <a:rPr lang="en-US" dirty="0" smtClean="0"/>
              <a:t>Public minted coins supplemented with private bank credit</a:t>
            </a:r>
          </a:p>
          <a:p>
            <a:pPr marL="914400" lvl="2" indent="0">
              <a:buNone/>
            </a:pPr>
            <a:r>
              <a:rPr lang="en-US" dirty="0" smtClean="0"/>
              <a:t>    (merchant banks, bills of exchange aka checks, current accounts, letters of credit)</a:t>
            </a:r>
          </a:p>
          <a:p>
            <a:pPr lvl="2"/>
            <a:r>
              <a:rPr lang="en-US" dirty="0" smtClean="0"/>
              <a:t>Growth of international trade for luxury goods using money and credit – trade fairs, clearing mechanisms, Italian private merchant banking partnerships, private shares, commodity &amp; money markets</a:t>
            </a:r>
          </a:p>
          <a:p>
            <a:pPr lvl="2"/>
            <a:r>
              <a:rPr lang="en-US" dirty="0" smtClean="0"/>
              <a:t>Use of money and credit to fund larger wars</a:t>
            </a:r>
          </a:p>
        </p:txBody>
      </p:sp>
      <p:pic>
        <p:nvPicPr>
          <p:cNvPr id="6" name="Picture 12" descr="http://e08595.medialib.glogster.com/media/e1/e1ab68751f5ecfecb85ffec65b53b7d890495a9f4f252054b9c65674387e7d88/medici-ba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4543"/>
            <a:ext cx="3290285" cy="26734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pload.wikimedia.org/wikipedia/commons/thumb/1/1a/Marignano.jpg/220px-Marign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231" y="3719592"/>
            <a:ext cx="3515769" cy="31460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ts3.mm.bing.net/th?id=H.4899566769471642&amp;pid=15.1&amp;H=135&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233" y="4184542"/>
            <a:ext cx="3168613" cy="26811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worldhistorypatterson.wikispaces.com/file/view/eyck_wedding.jpg/44029567/eyck_wedd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794" y="3976085"/>
            <a:ext cx="1947489" cy="288959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0" y="1"/>
            <a:ext cx="12192000" cy="495946"/>
          </a:xfrm>
          <a:prstGeom prst="rect">
            <a:avLst/>
          </a:prstGeom>
          <a:solidFill>
            <a:srgbClr val="00B0F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ROOTS OF MODERN ‘CAPITALISM’</a:t>
            </a:r>
            <a:endParaRPr lang="en-US" sz="3600" dirty="0"/>
          </a:p>
        </p:txBody>
      </p:sp>
    </p:spTree>
    <p:extLst>
      <p:ext uri="{BB962C8B-B14F-4D97-AF65-F5344CB8AC3E}">
        <p14:creationId xmlns:p14="http://schemas.microsoft.com/office/powerpoint/2010/main" val="4164947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FF99FF"/>
          </a:solidFill>
        </p:spPr>
        <p:txBody>
          <a:bodyPr/>
          <a:lstStyle/>
          <a:p>
            <a:pPr algn="ctr"/>
            <a:r>
              <a:rPr lang="en-US" dirty="0" smtClean="0"/>
              <a:t>PART 2</a:t>
            </a:r>
            <a:endParaRPr lang="en-US" dirty="0"/>
          </a:p>
        </p:txBody>
      </p:sp>
      <p:sp>
        <p:nvSpPr>
          <p:cNvPr id="3" name="Content Placeholder 2"/>
          <p:cNvSpPr>
            <a:spLocks noGrp="1"/>
          </p:cNvSpPr>
          <p:nvPr>
            <p:ph idx="1"/>
          </p:nvPr>
        </p:nvSpPr>
        <p:spPr>
          <a:xfrm>
            <a:off x="0" y="657763"/>
            <a:ext cx="12191999" cy="5727539"/>
          </a:xfrm>
        </p:spPr>
        <p:txBody>
          <a:bodyPr>
            <a:normAutofit/>
          </a:bodyPr>
          <a:lstStyle/>
          <a:p>
            <a:pPr marL="514350" indent="-514350">
              <a:buFont typeface="+mj-lt"/>
              <a:buAutoNum type="arabicPeriod"/>
            </a:pPr>
            <a:endParaRPr lang="en-US" dirty="0" smtClean="0"/>
          </a:p>
          <a:p>
            <a:pPr marL="0" indent="0" algn="ctr">
              <a:buNone/>
            </a:pPr>
            <a:r>
              <a:rPr lang="en-US" dirty="0" smtClean="0"/>
              <a:t>HISTORY OF FINANCIALLY POWERFUL </a:t>
            </a:r>
            <a:r>
              <a:rPr lang="en-US" dirty="0"/>
              <a:t>CITIES: </a:t>
            </a:r>
            <a:endParaRPr lang="en-US" dirty="0" smtClean="0"/>
          </a:p>
          <a:p>
            <a:pPr marL="0" indent="0" algn="ctr">
              <a:buNone/>
            </a:pPr>
            <a:r>
              <a:rPr lang="en-US" dirty="0" smtClean="0"/>
              <a:t>EMPIRES </a:t>
            </a:r>
            <a:r>
              <a:rPr lang="en-US" dirty="0"/>
              <a:t>OF TRADE &amp; CREDIT</a:t>
            </a:r>
            <a:endParaRPr lang="en-US" dirty="0" smtClean="0"/>
          </a:p>
          <a:p>
            <a:pPr marL="0" indent="0" algn="ctr">
              <a:buNone/>
            </a:pPr>
            <a:endParaRPr lang="en-US" dirty="0" smtClean="0"/>
          </a:p>
          <a:p>
            <a:pPr lvl="8"/>
            <a:r>
              <a:rPr lang="en-US" sz="2800" dirty="0" smtClean="0"/>
              <a:t>VENICE</a:t>
            </a:r>
          </a:p>
          <a:p>
            <a:pPr lvl="8"/>
            <a:endParaRPr lang="en-US" sz="2800" dirty="0" smtClean="0"/>
          </a:p>
          <a:p>
            <a:pPr lvl="8"/>
            <a:r>
              <a:rPr lang="en-US" sz="2800" dirty="0" smtClean="0"/>
              <a:t>BRUGE</a:t>
            </a:r>
          </a:p>
          <a:p>
            <a:pPr lvl="8"/>
            <a:endParaRPr lang="en-US" sz="2800" dirty="0" smtClean="0"/>
          </a:p>
          <a:p>
            <a:pPr lvl="8"/>
            <a:r>
              <a:rPr lang="en-US" sz="2800" dirty="0" smtClean="0"/>
              <a:t>ANTWERP</a:t>
            </a:r>
          </a:p>
          <a:p>
            <a:pPr lvl="8"/>
            <a:endParaRPr lang="en-US" sz="2800" dirty="0" smtClean="0"/>
          </a:p>
          <a:p>
            <a:pPr lvl="8"/>
            <a:r>
              <a:rPr lang="en-US" sz="2800" dirty="0" smtClean="0"/>
              <a:t>AMSTERDAM</a:t>
            </a:r>
          </a:p>
        </p:txBody>
      </p:sp>
    </p:spTree>
    <p:extLst>
      <p:ext uri="{BB962C8B-B14F-4D97-AF65-F5344CB8AC3E}">
        <p14:creationId xmlns:p14="http://schemas.microsoft.com/office/powerpoint/2010/main" val="3421835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12192000" cy="573437"/>
          </a:xfrm>
          <a:prstGeom prst="rect">
            <a:avLst/>
          </a:prstGeom>
          <a:solidFill>
            <a:srgbClr val="FF99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HISTORY OF FINANCIALLY POWERFUL CITIES</a:t>
            </a:r>
          </a:p>
        </p:txBody>
      </p:sp>
      <p:sp>
        <p:nvSpPr>
          <p:cNvPr id="8" name="Rectangle 7"/>
          <p:cNvSpPr/>
          <p:nvPr/>
        </p:nvSpPr>
        <p:spPr>
          <a:xfrm>
            <a:off x="0" y="529175"/>
            <a:ext cx="12192000" cy="677108"/>
          </a:xfrm>
          <a:prstGeom prst="rect">
            <a:avLst/>
          </a:prstGeom>
        </p:spPr>
        <p:txBody>
          <a:bodyPr wrap="square">
            <a:spAutoFit/>
          </a:bodyPr>
          <a:lstStyle/>
          <a:p>
            <a:pPr lvl="1" algn="ctr"/>
            <a:r>
              <a:rPr lang="en-US" b="1" dirty="0" smtClean="0">
                <a:solidFill>
                  <a:srgbClr val="0070C0"/>
                </a:solidFill>
              </a:rPr>
              <a:t>RISE OF POWERFUL CITIES – CAUSED BY MONEY, TRADE, BANKING, CREDIT</a:t>
            </a:r>
          </a:p>
          <a:p>
            <a:pPr lvl="1"/>
            <a:r>
              <a:rPr lang="en-US" b="1" dirty="0" smtClean="0"/>
              <a:t>800------------------------------------1100---------------------------1200-----------------------------------------1389---------------------------1500</a:t>
            </a:r>
            <a:r>
              <a:rPr lang="en-US" sz="2000" b="1" dirty="0" smtClean="0">
                <a:solidFill>
                  <a:srgbClr val="0070C0"/>
                </a:solidFill>
              </a:rPr>
              <a:t>       </a:t>
            </a:r>
            <a:endParaRPr lang="en-US" sz="2000" b="1" u="sng" dirty="0">
              <a:solidFill>
                <a:srgbClr val="0070C0"/>
              </a:solidFill>
            </a:endParaRPr>
          </a:p>
        </p:txBody>
      </p:sp>
      <p:sp>
        <p:nvSpPr>
          <p:cNvPr id="10" name="TextBox 9"/>
          <p:cNvSpPr txBox="1"/>
          <p:nvPr/>
        </p:nvSpPr>
        <p:spPr>
          <a:xfrm>
            <a:off x="0" y="1379592"/>
            <a:ext cx="12192000" cy="1754326"/>
          </a:xfrm>
          <a:prstGeom prst="rect">
            <a:avLst/>
          </a:prstGeom>
          <a:solidFill>
            <a:srgbClr val="FFFF99"/>
          </a:solidFill>
        </p:spPr>
        <p:txBody>
          <a:bodyPr wrap="square" rtlCol="0">
            <a:spAutoFit/>
          </a:bodyPr>
          <a:lstStyle/>
          <a:p>
            <a:r>
              <a:rPr lang="en-US" dirty="0" smtClean="0"/>
              <a:t>VENICE (‘first capitalistic city’)</a:t>
            </a:r>
          </a:p>
          <a:p>
            <a:pPr marL="285750" indent="-285750">
              <a:buFont typeface="Arial" panose="020B0604020202020204" pitchFamily="34" charset="0"/>
              <a:buChar char="•"/>
            </a:pPr>
            <a:r>
              <a:rPr lang="en-US" dirty="0" smtClean="0"/>
              <a:t>800-1500 harnesses East-West gold/silver ratio trade:  silver drains to East; prosperity built on trade</a:t>
            </a:r>
          </a:p>
          <a:p>
            <a:pPr marL="285750" indent="-285750">
              <a:buFont typeface="Arial" panose="020B0604020202020204" pitchFamily="34" charset="0"/>
              <a:buChar char="•"/>
            </a:pPr>
            <a:r>
              <a:rPr lang="en-US" dirty="0" smtClean="0"/>
              <a:t>1173 first ‘bond market’ – Republic’s forced loan (‘</a:t>
            </a:r>
            <a:r>
              <a:rPr lang="en-US" dirty="0" err="1" smtClean="0"/>
              <a:t>Imprestiti</a:t>
            </a:r>
            <a:r>
              <a:rPr lang="en-US" dirty="0" smtClean="0"/>
              <a:t>’) became investment, bought and sold</a:t>
            </a:r>
          </a:p>
          <a:p>
            <a:pPr marL="285750" indent="-285750">
              <a:buFont typeface="Arial" panose="020B0604020202020204" pitchFamily="34" charset="0"/>
              <a:buChar char="•"/>
            </a:pPr>
            <a:r>
              <a:rPr lang="en-US" dirty="0" smtClean="0"/>
              <a:t>1204 plundered Constantinople --  Europe flooded with gold and silver</a:t>
            </a:r>
          </a:p>
          <a:p>
            <a:pPr marL="285750" indent="-285750">
              <a:buFont typeface="Arial" panose="020B0604020202020204" pitchFamily="34" charset="0"/>
              <a:buChar char="•"/>
            </a:pPr>
            <a:r>
              <a:rPr lang="en-US" dirty="0" smtClean="0"/>
              <a:t>1200’s + – merchant banking funds international trade</a:t>
            </a:r>
          </a:p>
          <a:p>
            <a:pPr marL="285750" indent="-285750">
              <a:buFont typeface="Arial" panose="020B0604020202020204" pitchFamily="34" charset="0"/>
              <a:buChar char="•"/>
            </a:pPr>
            <a:r>
              <a:rPr lang="en-US" dirty="0" smtClean="0"/>
              <a:t>1345 – Alexandria trade to East opened to Venice</a:t>
            </a:r>
            <a:endParaRPr lang="en-US" dirty="0"/>
          </a:p>
        </p:txBody>
      </p:sp>
      <p:sp>
        <p:nvSpPr>
          <p:cNvPr id="11" name="TextBox 10"/>
          <p:cNvSpPr txBox="1"/>
          <p:nvPr/>
        </p:nvSpPr>
        <p:spPr>
          <a:xfrm>
            <a:off x="2280668" y="5085800"/>
            <a:ext cx="9446047" cy="1754326"/>
          </a:xfrm>
          <a:prstGeom prst="rect">
            <a:avLst/>
          </a:prstGeom>
          <a:solidFill>
            <a:srgbClr val="CCCC00"/>
          </a:solidFill>
        </p:spPr>
        <p:txBody>
          <a:bodyPr wrap="none" rtlCol="0">
            <a:spAutoFit/>
          </a:bodyPr>
          <a:lstStyle/>
          <a:p>
            <a:r>
              <a:rPr lang="en-US" dirty="0" smtClean="0"/>
              <a:t>BRUGE (1128-1500)</a:t>
            </a:r>
          </a:p>
          <a:p>
            <a:pPr marL="285750" indent="-285750">
              <a:buFont typeface="Arial" panose="020B0604020202020204" pitchFamily="34" charset="0"/>
              <a:buChar char="•"/>
            </a:pPr>
            <a:r>
              <a:rPr lang="en-US" dirty="0" smtClean="0"/>
              <a:t>town life re-awakens:  Flemish wool trade and cloth fairs, </a:t>
            </a:r>
            <a:r>
              <a:rPr lang="en-US" dirty="0" err="1" smtClean="0"/>
              <a:t>Hansa</a:t>
            </a:r>
            <a:r>
              <a:rPr lang="en-US" dirty="0" smtClean="0"/>
              <a:t> ships</a:t>
            </a:r>
          </a:p>
          <a:p>
            <a:pPr marL="285750" indent="-285750">
              <a:buFont typeface="Arial" panose="020B0604020202020204" pitchFamily="34" charset="0"/>
              <a:buChar char="•"/>
            </a:pPr>
            <a:r>
              <a:rPr lang="en-US" dirty="0" err="1" smtClean="0"/>
              <a:t>intl</a:t>
            </a:r>
            <a:r>
              <a:rPr lang="en-US" dirty="0" smtClean="0"/>
              <a:t> trade:  Italian merchant bankers bring luxury trade from Levant (1277 Genoa, 1314 Venice)</a:t>
            </a:r>
          </a:p>
          <a:p>
            <a:pPr marL="285750" indent="-285750">
              <a:buFont typeface="Arial" panose="020B0604020202020204" pitchFamily="34" charset="0"/>
              <a:buChar char="•"/>
            </a:pPr>
            <a:r>
              <a:rPr lang="en-US" dirty="0" smtClean="0"/>
              <a:t>credit creation:   deposit banking (current account transfers), merchant banking (bills of credit)</a:t>
            </a:r>
          </a:p>
          <a:p>
            <a:pPr marL="285750" indent="-285750">
              <a:buFont typeface="Arial" panose="020B0604020202020204" pitchFamily="34" charset="0"/>
              <a:buChar char="•"/>
            </a:pPr>
            <a:r>
              <a:rPr lang="en-US" dirty="0" smtClean="0"/>
              <a:t>1309 first commodity exchange </a:t>
            </a:r>
          </a:p>
          <a:p>
            <a:pPr marL="285750" indent="-285750">
              <a:buFont typeface="Arial" panose="020B0604020202020204" pitchFamily="34" charset="0"/>
              <a:buChar char="•"/>
            </a:pPr>
            <a:r>
              <a:rPr lang="en-US" dirty="0" smtClean="0"/>
              <a:t>1389-1540 HANSA war on credit causes severe deflation in </a:t>
            </a:r>
            <a:r>
              <a:rPr lang="en-US" dirty="0" err="1" smtClean="0"/>
              <a:t>Bruge</a:t>
            </a:r>
            <a:r>
              <a:rPr lang="en-US" dirty="0" smtClean="0"/>
              <a:t>; 1433 banking prohibited</a:t>
            </a:r>
            <a:endParaRPr lang="en-US" dirty="0"/>
          </a:p>
        </p:txBody>
      </p:sp>
      <p:sp>
        <p:nvSpPr>
          <p:cNvPr id="14" name="TextBox 13"/>
          <p:cNvSpPr txBox="1"/>
          <p:nvPr/>
        </p:nvSpPr>
        <p:spPr>
          <a:xfrm>
            <a:off x="1968789" y="3435163"/>
            <a:ext cx="7427867" cy="923330"/>
          </a:xfrm>
          <a:prstGeom prst="rect">
            <a:avLst/>
          </a:prstGeom>
          <a:noFill/>
        </p:spPr>
        <p:txBody>
          <a:bodyPr wrap="none" rtlCol="0">
            <a:spAutoFit/>
          </a:bodyPr>
          <a:lstStyle/>
          <a:p>
            <a:r>
              <a:rPr lang="en-US" dirty="0" smtClean="0"/>
              <a:t>KNIGHTS TEMPLARS (1118-1307)</a:t>
            </a:r>
          </a:p>
          <a:p>
            <a:pPr marL="285750" indent="-285750">
              <a:buFont typeface="Arial" panose="020B0604020202020204" pitchFamily="34" charset="0"/>
              <a:buChar char="•"/>
            </a:pPr>
            <a:r>
              <a:rPr lang="en-US" dirty="0" smtClean="0"/>
              <a:t>first bankers of Europe: loans, letters of credit,  double-entry bookkeeping</a:t>
            </a:r>
          </a:p>
          <a:p>
            <a:pPr marL="285750" indent="-285750">
              <a:buFont typeface="Arial" panose="020B0604020202020204" pitchFamily="34" charset="0"/>
              <a:buChar char="•"/>
            </a:pPr>
            <a:r>
              <a:rPr lang="en-US" dirty="0" smtClean="0"/>
              <a:t>controlled East-West gold/silver ratio trade thru Levant</a:t>
            </a:r>
            <a:endParaRPr lang="en-US" dirty="0"/>
          </a:p>
        </p:txBody>
      </p:sp>
      <p:pic>
        <p:nvPicPr>
          <p:cNvPr id="16" name="Picture 2" descr="http://ts2.mm.bing.net/th?id=H.4743676641411765&amp;pid=15.1&amp;H=133&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7595" y="1411581"/>
            <a:ext cx="1734405" cy="14453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ts1.mm.bing.net/th?id=H.4823060498285640&amp;pid=15.1&amp;H=160&amp;W=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7" y="3390614"/>
            <a:ext cx="1395542" cy="1566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3.bp.blogspot.com/-uPXXFFKs9vs/Tc1rZrbEfCI/AAAAAAAAAHA/b6upYkWcx80/s1600/medieval_f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85800"/>
            <a:ext cx="2249023" cy="164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14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0"/>
            <a:ext cx="12192000" cy="573437"/>
          </a:xfrm>
          <a:prstGeom prst="rect">
            <a:avLst/>
          </a:prstGeom>
          <a:solidFill>
            <a:srgbClr val="FF99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HISTORY OF FINANCIALLY POWERFUL CITIES</a:t>
            </a:r>
          </a:p>
        </p:txBody>
      </p:sp>
      <p:sp>
        <p:nvSpPr>
          <p:cNvPr id="8" name="Rectangle 7"/>
          <p:cNvSpPr/>
          <p:nvPr/>
        </p:nvSpPr>
        <p:spPr>
          <a:xfrm>
            <a:off x="0" y="529175"/>
            <a:ext cx="12192000" cy="677108"/>
          </a:xfrm>
          <a:prstGeom prst="rect">
            <a:avLst/>
          </a:prstGeom>
        </p:spPr>
        <p:txBody>
          <a:bodyPr wrap="square">
            <a:spAutoFit/>
          </a:bodyPr>
          <a:lstStyle/>
          <a:p>
            <a:pPr lvl="1" algn="ctr"/>
            <a:r>
              <a:rPr lang="en-US" b="1" dirty="0" smtClean="0">
                <a:solidFill>
                  <a:srgbClr val="0070C0"/>
                </a:solidFill>
              </a:rPr>
              <a:t>RISE OF POWERFUL CITIES – CAUSED BY TRADE, BANKING, CREDIT</a:t>
            </a:r>
          </a:p>
          <a:p>
            <a:pPr lvl="1"/>
            <a:r>
              <a:rPr lang="en-US" b="1" dirty="0" smtClean="0"/>
              <a:t>1492------1500-----------------1585-------------------1600-----------------------------------1700-----------------------1750---------------1800</a:t>
            </a:r>
            <a:r>
              <a:rPr lang="en-US" sz="2000" b="1" dirty="0" smtClean="0">
                <a:solidFill>
                  <a:srgbClr val="0070C0"/>
                </a:solidFill>
              </a:rPr>
              <a:t>       </a:t>
            </a:r>
            <a:endParaRPr lang="en-US" sz="2000" b="1" u="sng" dirty="0">
              <a:solidFill>
                <a:srgbClr val="0070C0"/>
              </a:solidFill>
            </a:endParaRPr>
          </a:p>
        </p:txBody>
      </p:sp>
      <p:sp>
        <p:nvSpPr>
          <p:cNvPr id="13" name="TextBox 12"/>
          <p:cNvSpPr txBox="1"/>
          <p:nvPr/>
        </p:nvSpPr>
        <p:spPr>
          <a:xfrm>
            <a:off x="1087221" y="1503954"/>
            <a:ext cx="11058284" cy="1754326"/>
          </a:xfrm>
          <a:prstGeom prst="rect">
            <a:avLst/>
          </a:prstGeom>
          <a:solidFill>
            <a:srgbClr val="FFCC66"/>
          </a:solidFill>
        </p:spPr>
        <p:txBody>
          <a:bodyPr wrap="square" rtlCol="0">
            <a:spAutoFit/>
          </a:bodyPr>
          <a:lstStyle/>
          <a:p>
            <a:r>
              <a:rPr lang="en-US" dirty="0" smtClean="0"/>
              <a:t>ANTWERP (1500-1585</a:t>
            </a:r>
            <a:r>
              <a:rPr lang="en-US" dirty="0" smtClean="0"/>
              <a:t>) – Flemish city</a:t>
            </a:r>
            <a:endParaRPr lang="en-US" dirty="0" smtClean="0"/>
          </a:p>
          <a:p>
            <a:pPr marL="285750" indent="-285750">
              <a:buFont typeface="Arial" panose="020B0604020202020204" pitchFamily="34" charset="0"/>
              <a:buChar char="•"/>
            </a:pPr>
            <a:r>
              <a:rPr lang="en-US" dirty="0" smtClean="0"/>
              <a:t>Portugal sails around Africa to India – grabs East-West gold/silver ratio trade 1500-1640</a:t>
            </a:r>
          </a:p>
          <a:p>
            <a:pPr marL="285750" indent="-285750">
              <a:buFont typeface="Arial" panose="020B0604020202020204" pitchFamily="34" charset="0"/>
              <a:buChar char="•"/>
            </a:pPr>
            <a:r>
              <a:rPr lang="en-US" dirty="0" smtClean="0"/>
              <a:t>Portugal wages war for Eastern trade</a:t>
            </a:r>
            <a:endParaRPr lang="en-US" dirty="0"/>
          </a:p>
          <a:p>
            <a:pPr marL="285750" indent="-285750">
              <a:buFont typeface="Arial" panose="020B0604020202020204" pitchFamily="34" charset="0"/>
              <a:buChar char="•"/>
            </a:pPr>
            <a:r>
              <a:rPr lang="en-US" dirty="0" smtClean="0"/>
              <a:t>ANTWERP trading center for Portuguese Eastern spice fleets and luxuries – European </a:t>
            </a:r>
            <a:r>
              <a:rPr lang="en-US" dirty="0" err="1" smtClean="0"/>
              <a:t>entrepot</a:t>
            </a:r>
            <a:r>
              <a:rPr lang="en-US" dirty="0" smtClean="0"/>
              <a:t> using foreign ships</a:t>
            </a:r>
          </a:p>
          <a:p>
            <a:pPr marL="285750" indent="-285750">
              <a:buFont typeface="Arial" panose="020B0604020202020204" pitchFamily="34" charset="0"/>
              <a:buChar char="•"/>
            </a:pPr>
            <a:r>
              <a:rPr lang="en-US" dirty="0" smtClean="0"/>
              <a:t>commodity exchange</a:t>
            </a:r>
          </a:p>
          <a:p>
            <a:pPr marL="285750" indent="-285750">
              <a:buFont typeface="Arial" panose="020B0604020202020204" pitchFamily="34" charset="0"/>
              <a:buChar char="•"/>
            </a:pPr>
            <a:r>
              <a:rPr lang="en-US" dirty="0" smtClean="0"/>
              <a:t>merchant bankers, money lenders, financiers, loans to England (1544-1574)</a:t>
            </a:r>
            <a:endParaRPr lang="en-US" dirty="0"/>
          </a:p>
        </p:txBody>
      </p:sp>
      <p:pic>
        <p:nvPicPr>
          <p:cNvPr id="2054" name="Picture 6" descr="http://msamhist72011-12.wikispaces.micds.org/file/view/caravel_150x200.jpg/263617494/caravel_15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5" y="1469662"/>
            <a:ext cx="1133716" cy="14667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6495" y="3296162"/>
            <a:ext cx="12192000" cy="2862322"/>
          </a:xfrm>
          <a:prstGeom prst="rect">
            <a:avLst/>
          </a:prstGeom>
          <a:solidFill>
            <a:srgbClr val="FFFF99"/>
          </a:solidFill>
        </p:spPr>
        <p:txBody>
          <a:bodyPr wrap="square" rtlCol="0">
            <a:spAutoFit/>
          </a:bodyPr>
          <a:lstStyle/>
          <a:p>
            <a:r>
              <a:rPr lang="en-US" dirty="0" smtClean="0"/>
              <a:t>AMSTERDAM (first modern capitalistic city, 1585-1750)</a:t>
            </a:r>
          </a:p>
          <a:p>
            <a:pPr marL="285750" indent="-285750">
              <a:buFont typeface="Arial" panose="020B0604020202020204" pitchFamily="34" charset="0"/>
              <a:buChar char="•"/>
            </a:pPr>
            <a:r>
              <a:rPr lang="en-US" dirty="0" smtClean="0"/>
              <a:t>Dutch Republic wins freedom from Spain (1572-1600 and final Treaty of Munster 1648)</a:t>
            </a:r>
          </a:p>
          <a:p>
            <a:pPr marL="285750" indent="-285750">
              <a:buFont typeface="Arial" panose="020B0604020202020204" pitchFamily="34" charset="0"/>
              <a:buChar char="•"/>
            </a:pPr>
            <a:r>
              <a:rPr lang="en-US" dirty="0" smtClean="0"/>
              <a:t>Dutch rebels strangled Antwerp in 1585 by blocking city’s sea access; merchants move in mass to Amsterdam </a:t>
            </a:r>
          </a:p>
          <a:p>
            <a:pPr marL="285750" indent="-285750">
              <a:buFont typeface="Arial" panose="020B0604020202020204" pitchFamily="34" charset="0"/>
              <a:buChar char="•"/>
            </a:pPr>
            <a:r>
              <a:rPr lang="en-US" dirty="0" smtClean="0"/>
              <a:t>Earlier in 16</a:t>
            </a:r>
            <a:r>
              <a:rPr lang="en-US" baseline="30000" dirty="0" smtClean="0"/>
              <a:t>th</a:t>
            </a:r>
            <a:r>
              <a:rPr lang="en-US" dirty="0" smtClean="0"/>
              <a:t> century:    importance of Dutch herring fisheries and trade, shipped bulk trade in grain etc. between Baltic and southern Europe in Dutch ships, trade moved on payment of coin</a:t>
            </a:r>
          </a:p>
          <a:p>
            <a:pPr marL="285750" indent="-285750">
              <a:buFont typeface="Arial" panose="020B0604020202020204" pitchFamily="34" charset="0"/>
              <a:buChar char="•"/>
            </a:pPr>
            <a:r>
              <a:rPr lang="en-US" dirty="0" smtClean="0"/>
              <a:t>International trade in hands of Dutch merchants and Dutch ships:  warred and won Eastern spice and gold/silver trade from Portugal</a:t>
            </a:r>
          </a:p>
          <a:p>
            <a:pPr marL="285750" indent="-285750">
              <a:buFont typeface="Arial" panose="020B0604020202020204" pitchFamily="34" charset="0"/>
              <a:buChar char="•"/>
            </a:pPr>
            <a:r>
              <a:rPr lang="en-US" dirty="0" smtClean="0"/>
              <a:t>Development of industries in sugar-refining, working of tobacco, ship-building, rope &amp; sail-makers, etc. :  trade stimulated industry </a:t>
            </a:r>
          </a:p>
          <a:p>
            <a:pPr marL="285750" indent="-285750">
              <a:buFont typeface="Arial" panose="020B0604020202020204" pitchFamily="34" charset="0"/>
              <a:buChar char="•"/>
            </a:pPr>
            <a:endParaRPr lang="en-US" dirty="0" smtClean="0"/>
          </a:p>
        </p:txBody>
      </p:sp>
      <p:sp>
        <p:nvSpPr>
          <p:cNvPr id="2" name="TextBox 1"/>
          <p:cNvSpPr txBox="1"/>
          <p:nvPr/>
        </p:nvSpPr>
        <p:spPr>
          <a:xfrm>
            <a:off x="433298" y="1097863"/>
            <a:ext cx="10368366" cy="371799"/>
          </a:xfrm>
          <a:prstGeom prst="rect">
            <a:avLst/>
          </a:prstGeom>
          <a:noFill/>
        </p:spPr>
        <p:txBody>
          <a:bodyPr wrap="square" rtlCol="0">
            <a:spAutoFit/>
          </a:bodyPr>
          <a:lstStyle/>
          <a:p>
            <a:r>
              <a:rPr lang="en-US" b="1" dirty="0" smtClean="0"/>
              <a:t>1492 +  PLUNDER OF AMERICA AND THE EAST FOR GOLD AND SILVER MONEY </a:t>
            </a:r>
            <a:endParaRPr lang="en-US" b="1" dirty="0"/>
          </a:p>
        </p:txBody>
      </p:sp>
      <p:pic>
        <p:nvPicPr>
          <p:cNvPr id="3074" name="Picture 2" descr="http://www.amsterdam.info/canals/harb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041" y="5703376"/>
            <a:ext cx="4943959" cy="115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295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2606</TotalTime>
  <Words>3942</Words>
  <Application>Microsoft Office PowerPoint</Application>
  <PresentationFormat>Widescreen</PresentationFormat>
  <Paragraphs>517</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Courier New</vt:lpstr>
      <vt:lpstr>Office Theme</vt:lpstr>
      <vt:lpstr>    The Lost Science of Money   </vt:lpstr>
      <vt:lpstr>THEMES OF LOST SCIENCE OF MONEY BOOK</vt:lpstr>
      <vt:lpstr>PARTS OF PRESENTATION</vt:lpstr>
      <vt:lpstr>PART 1</vt:lpstr>
      <vt:lpstr>TO THE ORDINARY PERSON, IT WAS SIMPLY ASSUMED THAT HUMAN RELATIONS CAME FIRST….BUT….</vt:lpstr>
      <vt:lpstr> THE MEDIEVAL COMMERCIAL REVOLUTION IN MONEY, BANKING &amp; CREDIT --  </vt:lpstr>
      <vt:lpstr>PART 2</vt:lpstr>
      <vt:lpstr>PowerPoint Presentation</vt:lpstr>
      <vt:lpstr>PowerPoint Presentation</vt:lpstr>
      <vt:lpstr>PART 3</vt:lpstr>
      <vt:lpstr>AMSTERDAM’S INFRASTRUCTURE IN 16TH CENTURY</vt:lpstr>
      <vt:lpstr>AMSTERDAM’S INFRASTRUCTURE IN 16TH CENTURY</vt:lpstr>
      <vt:lpstr>AMSTERDAM’S INFRASTRUCTURE IN 16TH CENTURY</vt:lpstr>
      <vt:lpstr>PowerPoint Presentation</vt:lpstr>
      <vt:lpstr>PowerPoint Presentation</vt:lpstr>
      <vt:lpstr>PowerPoint Presentation</vt:lpstr>
      <vt:lpstr>PART 4</vt:lpstr>
      <vt:lpstr>AMSTERDAM’S FINANCIAL SYSTEM (CAPITALISM)</vt:lpstr>
      <vt:lpstr>PowerPoint Presentation</vt:lpstr>
      <vt:lpstr>PowerPoint Presentation</vt:lpstr>
      <vt:lpstr>AMSTERDAM’S FINANCIAL SYSTEM (CAPITALISM)</vt:lpstr>
      <vt:lpstr>AMSTERDAM’S FINANCIAL SYSTEM (CAPITALISM)</vt:lpstr>
      <vt:lpstr>AMSTERDAM’S FINANCIAL SYSTEM (CAPITALISM)</vt:lpstr>
      <vt:lpstr>AMSTERDAM’S FINANCIAL SYSTEM (CAPITALISM)</vt:lpstr>
      <vt:lpstr>AMSTERDAM’S FINANCIAL SYSTEM (CAPITALISM)</vt:lpstr>
      <vt:lpstr>AMSTERDAM’S FINANCIAL SYSTEM (CAPITALISM)</vt:lpstr>
      <vt:lpstr>AMSTERDAM’S FINANCIAL SYSTEM (CAPITALISM)</vt:lpstr>
      <vt:lpstr>PowerPoint Presentation</vt:lpstr>
      <vt:lpstr>PART 5</vt:lpstr>
      <vt:lpstr>BANK OF AMSTERDAM</vt:lpstr>
      <vt:lpstr>BANK OF AMSTERDAM</vt:lpstr>
      <vt:lpstr>BANK OF AMSTERDAM</vt:lpstr>
      <vt:lpstr>BANK OF AMSTERDAM</vt:lpstr>
      <vt:lpstr>BANK OF AMSTERDAM</vt:lpstr>
      <vt:lpstr>BANK OF AMSTERDAM</vt:lpstr>
      <vt:lpstr>BANK OF AMSTERDAM</vt:lpstr>
      <vt:lpstr>PART 6</vt:lpstr>
      <vt:lpstr>THE BANK ISSUES SECRET CREDIT</vt:lpstr>
      <vt:lpstr>In 1790, the “agio” on bank money went to a discount to coinage</vt:lpstr>
      <vt:lpstr>Part 7</vt:lpstr>
      <vt:lpstr>THE BANK CARRIES ON PROHIBITED TRADE IN PRECIOUS METALS</vt:lpstr>
      <vt:lpstr>THE BANK CARRIES ON PROHIBITED TRADE IN PRECIOUS METALS</vt:lpstr>
      <vt:lpstr>THE BANK CARRIES ON PROHIBITED TRADE IN PRECIOUS METALS</vt:lpstr>
      <vt:lpstr>THE BANK CARRIES ON PROHIBITED TRADE IN PRECIOUS METALS</vt:lpstr>
      <vt:lpstr>THE BANK CARRIES ON PROHIBITED TRADE IN PRECIOUS METALS</vt:lpstr>
      <vt:lpstr>THE BANK CARRIES ON PROHIBITED TRADE IN PRECIOUS METALS</vt:lpstr>
      <vt:lpstr>Part 8</vt:lpstr>
      <vt:lpstr>DUTCH COLONIES:  WEST &amp; EAST</vt:lpstr>
      <vt:lpstr>DUTCH COLONIES:  WEST &amp; EAST</vt:lpstr>
      <vt:lpstr>DUTCH COLONIES:  WEST &amp; EAST</vt:lpstr>
      <vt:lpstr>DUTCH COLONIES:  WEST &amp; EAST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260</cp:revision>
  <dcterms:created xsi:type="dcterms:W3CDTF">2014-02-01T13:58:07Z</dcterms:created>
  <dcterms:modified xsi:type="dcterms:W3CDTF">2017-09-06T11:33:46Z</dcterms:modified>
</cp:coreProperties>
</file>