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0"/>
  </p:notesMasterIdLst>
  <p:sldIdLst>
    <p:sldId id="300" r:id="rId2"/>
    <p:sldId id="301" r:id="rId3"/>
    <p:sldId id="305" r:id="rId4"/>
    <p:sldId id="306" r:id="rId5"/>
    <p:sldId id="302" r:id="rId6"/>
    <p:sldId id="303" r:id="rId7"/>
    <p:sldId id="304" r:id="rId8"/>
    <p:sldId id="315" r:id="rId9"/>
    <p:sldId id="319" r:id="rId10"/>
    <p:sldId id="308" r:id="rId11"/>
    <p:sldId id="309" r:id="rId12"/>
    <p:sldId id="310" r:id="rId13"/>
    <p:sldId id="311" r:id="rId14"/>
    <p:sldId id="316" r:id="rId15"/>
    <p:sldId id="317" r:id="rId16"/>
    <p:sldId id="321" r:id="rId17"/>
    <p:sldId id="312" r:id="rId18"/>
    <p:sldId id="313" r:id="rId19"/>
    <p:sldId id="314" r:id="rId20"/>
    <p:sldId id="347" r:id="rId21"/>
    <p:sldId id="348" r:id="rId22"/>
    <p:sldId id="323" r:id="rId23"/>
    <p:sldId id="322" r:id="rId24"/>
    <p:sldId id="329" r:id="rId25"/>
    <p:sldId id="330" r:id="rId26"/>
    <p:sldId id="274" r:id="rId27"/>
    <p:sldId id="324" r:id="rId28"/>
    <p:sldId id="325" r:id="rId29"/>
    <p:sldId id="326" r:id="rId30"/>
    <p:sldId id="327" r:id="rId31"/>
    <p:sldId id="328" r:id="rId32"/>
    <p:sldId id="331" r:id="rId33"/>
    <p:sldId id="332" r:id="rId34"/>
    <p:sldId id="272" r:id="rId35"/>
    <p:sldId id="279" r:id="rId36"/>
    <p:sldId id="335" r:id="rId37"/>
    <p:sldId id="336" r:id="rId38"/>
    <p:sldId id="337" r:id="rId39"/>
    <p:sldId id="344" r:id="rId40"/>
    <p:sldId id="346" r:id="rId41"/>
    <p:sldId id="338" r:id="rId42"/>
    <p:sldId id="339" r:id="rId43"/>
    <p:sldId id="340" r:id="rId44"/>
    <p:sldId id="341" r:id="rId45"/>
    <p:sldId id="290" r:id="rId46"/>
    <p:sldId id="342" r:id="rId47"/>
    <p:sldId id="349" r:id="rId48"/>
    <p:sldId id="350" r:id="rId49"/>
    <p:sldId id="352" r:id="rId50"/>
    <p:sldId id="351" r:id="rId51"/>
    <p:sldId id="355" r:id="rId52"/>
    <p:sldId id="353" r:id="rId53"/>
    <p:sldId id="354" r:id="rId54"/>
    <p:sldId id="356" r:id="rId55"/>
    <p:sldId id="357" r:id="rId56"/>
    <p:sldId id="358" r:id="rId57"/>
    <p:sldId id="359" r:id="rId58"/>
    <p:sldId id="360"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CC66"/>
    <a:srgbClr val="CCFFFF"/>
    <a:srgbClr val="CC99FF"/>
    <a:srgbClr val="66FFFF"/>
    <a:srgbClr val="66CCFF"/>
    <a:srgbClr val="CCFFCC"/>
    <a:srgbClr val="66FF99"/>
    <a:srgbClr val="CCC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162" autoAdjust="0"/>
  </p:normalViewPr>
  <p:slideViewPr>
    <p:cSldViewPr snapToGrid="0">
      <p:cViewPr varScale="1">
        <p:scale>
          <a:sx n="61" d="100"/>
          <a:sy n="61" d="100"/>
        </p:scale>
        <p:origin x="7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A03F66-651C-4B44-B95D-E1BAA0D0EE22}" type="datetimeFigureOut">
              <a:rPr lang="en-US" smtClean="0"/>
              <a:t>1/5/2014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9D0F07-75A4-4AE8-A463-66B00C4A9DF8}" type="slidenum">
              <a:rPr lang="en-US" smtClean="0"/>
              <a:t>‹#›</a:t>
            </a:fld>
            <a:endParaRPr lang="en-US"/>
          </a:p>
        </p:txBody>
      </p:sp>
    </p:spTree>
    <p:extLst>
      <p:ext uri="{BB962C8B-B14F-4D97-AF65-F5344CB8AC3E}">
        <p14:creationId xmlns:p14="http://schemas.microsoft.com/office/powerpoint/2010/main" val="129615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9D0F07-75A4-4AE8-A463-66B00C4A9DF8}" type="slidenum">
              <a:rPr lang="en-US" smtClean="0"/>
              <a:t>1</a:t>
            </a:fld>
            <a:endParaRPr lang="en-US"/>
          </a:p>
        </p:txBody>
      </p:sp>
    </p:spTree>
    <p:extLst>
      <p:ext uri="{BB962C8B-B14F-4D97-AF65-F5344CB8AC3E}">
        <p14:creationId xmlns:p14="http://schemas.microsoft.com/office/powerpoint/2010/main" val="2876304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9D0F07-75A4-4AE8-A463-66B00C4A9DF8}" type="slidenum">
              <a:rPr lang="en-US" smtClean="0"/>
              <a:t>57</a:t>
            </a:fld>
            <a:endParaRPr lang="en-US"/>
          </a:p>
        </p:txBody>
      </p:sp>
    </p:spTree>
    <p:extLst>
      <p:ext uri="{BB962C8B-B14F-4D97-AF65-F5344CB8AC3E}">
        <p14:creationId xmlns:p14="http://schemas.microsoft.com/office/powerpoint/2010/main" val="1581245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9D0F07-75A4-4AE8-A463-66B00C4A9DF8}" type="slidenum">
              <a:rPr lang="en-US" smtClean="0"/>
              <a:t>3</a:t>
            </a:fld>
            <a:endParaRPr lang="en-US"/>
          </a:p>
        </p:txBody>
      </p:sp>
    </p:spTree>
    <p:extLst>
      <p:ext uri="{BB962C8B-B14F-4D97-AF65-F5344CB8AC3E}">
        <p14:creationId xmlns:p14="http://schemas.microsoft.com/office/powerpoint/2010/main" val="4021620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5BFF2-AC86-44FB-84B8-CDDD723C3761}" type="slidenum">
              <a:rPr lang="en-US" smtClean="0"/>
              <a:t>39</a:t>
            </a:fld>
            <a:endParaRPr lang="en-US"/>
          </a:p>
        </p:txBody>
      </p:sp>
    </p:spTree>
    <p:extLst>
      <p:ext uri="{BB962C8B-B14F-4D97-AF65-F5344CB8AC3E}">
        <p14:creationId xmlns:p14="http://schemas.microsoft.com/office/powerpoint/2010/main" val="750566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5BFF2-AC86-44FB-84B8-CDDD723C3761}" type="slidenum">
              <a:rPr lang="en-US" smtClean="0"/>
              <a:t>40</a:t>
            </a:fld>
            <a:endParaRPr lang="en-US"/>
          </a:p>
        </p:txBody>
      </p:sp>
    </p:spTree>
    <p:extLst>
      <p:ext uri="{BB962C8B-B14F-4D97-AF65-F5344CB8AC3E}">
        <p14:creationId xmlns:p14="http://schemas.microsoft.com/office/powerpoint/2010/main" val="2749239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9D0F07-75A4-4AE8-A463-66B00C4A9DF8}" type="slidenum">
              <a:rPr lang="en-US" smtClean="0"/>
              <a:t>52</a:t>
            </a:fld>
            <a:endParaRPr lang="en-US"/>
          </a:p>
        </p:txBody>
      </p:sp>
    </p:spTree>
    <p:extLst>
      <p:ext uri="{BB962C8B-B14F-4D97-AF65-F5344CB8AC3E}">
        <p14:creationId xmlns:p14="http://schemas.microsoft.com/office/powerpoint/2010/main" val="2039943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9D0F07-75A4-4AE8-A463-66B00C4A9DF8}" type="slidenum">
              <a:rPr lang="en-US" smtClean="0"/>
              <a:t>53</a:t>
            </a:fld>
            <a:endParaRPr lang="en-US"/>
          </a:p>
        </p:txBody>
      </p:sp>
    </p:spTree>
    <p:extLst>
      <p:ext uri="{BB962C8B-B14F-4D97-AF65-F5344CB8AC3E}">
        <p14:creationId xmlns:p14="http://schemas.microsoft.com/office/powerpoint/2010/main" val="1895210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9D0F07-75A4-4AE8-A463-66B00C4A9DF8}" type="slidenum">
              <a:rPr lang="en-US" smtClean="0"/>
              <a:t>54</a:t>
            </a:fld>
            <a:endParaRPr lang="en-US"/>
          </a:p>
        </p:txBody>
      </p:sp>
    </p:spTree>
    <p:extLst>
      <p:ext uri="{BB962C8B-B14F-4D97-AF65-F5344CB8AC3E}">
        <p14:creationId xmlns:p14="http://schemas.microsoft.com/office/powerpoint/2010/main" val="830240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9D0F07-75A4-4AE8-A463-66B00C4A9DF8}" type="slidenum">
              <a:rPr lang="en-US" smtClean="0"/>
              <a:t>55</a:t>
            </a:fld>
            <a:endParaRPr lang="en-US"/>
          </a:p>
        </p:txBody>
      </p:sp>
    </p:spTree>
    <p:extLst>
      <p:ext uri="{BB962C8B-B14F-4D97-AF65-F5344CB8AC3E}">
        <p14:creationId xmlns:p14="http://schemas.microsoft.com/office/powerpoint/2010/main" val="3642597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9D0F07-75A4-4AE8-A463-66B00C4A9DF8}" type="slidenum">
              <a:rPr lang="en-US" smtClean="0"/>
              <a:t>56</a:t>
            </a:fld>
            <a:endParaRPr lang="en-US"/>
          </a:p>
        </p:txBody>
      </p:sp>
    </p:spTree>
    <p:extLst>
      <p:ext uri="{BB962C8B-B14F-4D97-AF65-F5344CB8AC3E}">
        <p14:creationId xmlns:p14="http://schemas.microsoft.com/office/powerpoint/2010/main" val="683861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30E21F-059E-490C-9772-23035B596F22}" type="datetimeFigureOut">
              <a:rPr lang="en-US" smtClean="0"/>
              <a:t>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9052F-0422-4DFC-B9EF-59296C7C6E4F}" type="slidenum">
              <a:rPr lang="en-US" smtClean="0"/>
              <a:t>‹#›</a:t>
            </a:fld>
            <a:endParaRPr lang="en-US"/>
          </a:p>
        </p:txBody>
      </p:sp>
    </p:spTree>
    <p:extLst>
      <p:ext uri="{BB962C8B-B14F-4D97-AF65-F5344CB8AC3E}">
        <p14:creationId xmlns:p14="http://schemas.microsoft.com/office/powerpoint/2010/main" val="2243309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0E21F-059E-490C-9772-23035B596F22}" type="datetimeFigureOut">
              <a:rPr lang="en-US" smtClean="0"/>
              <a:t>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9052F-0422-4DFC-B9EF-59296C7C6E4F}" type="slidenum">
              <a:rPr lang="en-US" smtClean="0"/>
              <a:t>‹#›</a:t>
            </a:fld>
            <a:endParaRPr lang="en-US"/>
          </a:p>
        </p:txBody>
      </p:sp>
    </p:spTree>
    <p:extLst>
      <p:ext uri="{BB962C8B-B14F-4D97-AF65-F5344CB8AC3E}">
        <p14:creationId xmlns:p14="http://schemas.microsoft.com/office/powerpoint/2010/main" val="2519093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0E21F-059E-490C-9772-23035B596F22}" type="datetimeFigureOut">
              <a:rPr lang="en-US" smtClean="0"/>
              <a:t>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9052F-0422-4DFC-B9EF-59296C7C6E4F}" type="slidenum">
              <a:rPr lang="en-US" smtClean="0"/>
              <a:t>‹#›</a:t>
            </a:fld>
            <a:endParaRPr lang="en-US"/>
          </a:p>
        </p:txBody>
      </p:sp>
    </p:spTree>
    <p:extLst>
      <p:ext uri="{BB962C8B-B14F-4D97-AF65-F5344CB8AC3E}">
        <p14:creationId xmlns:p14="http://schemas.microsoft.com/office/powerpoint/2010/main" val="251524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30E21F-059E-490C-9772-23035B596F22}" type="datetimeFigureOut">
              <a:rPr lang="en-US" smtClean="0"/>
              <a:t>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9052F-0422-4DFC-B9EF-59296C7C6E4F}" type="slidenum">
              <a:rPr lang="en-US" smtClean="0"/>
              <a:t>‹#›</a:t>
            </a:fld>
            <a:endParaRPr lang="en-US"/>
          </a:p>
        </p:txBody>
      </p:sp>
    </p:spTree>
    <p:extLst>
      <p:ext uri="{BB962C8B-B14F-4D97-AF65-F5344CB8AC3E}">
        <p14:creationId xmlns:p14="http://schemas.microsoft.com/office/powerpoint/2010/main" val="2686115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30E21F-059E-490C-9772-23035B596F22}" type="datetimeFigureOut">
              <a:rPr lang="en-US" smtClean="0"/>
              <a:t>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9052F-0422-4DFC-B9EF-59296C7C6E4F}" type="slidenum">
              <a:rPr lang="en-US" smtClean="0"/>
              <a:t>‹#›</a:t>
            </a:fld>
            <a:endParaRPr lang="en-US"/>
          </a:p>
        </p:txBody>
      </p:sp>
    </p:spTree>
    <p:extLst>
      <p:ext uri="{BB962C8B-B14F-4D97-AF65-F5344CB8AC3E}">
        <p14:creationId xmlns:p14="http://schemas.microsoft.com/office/powerpoint/2010/main" val="318899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30E21F-059E-490C-9772-23035B596F22}" type="datetimeFigureOut">
              <a:rPr lang="en-US" smtClean="0"/>
              <a:t>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9052F-0422-4DFC-B9EF-59296C7C6E4F}" type="slidenum">
              <a:rPr lang="en-US" smtClean="0"/>
              <a:t>‹#›</a:t>
            </a:fld>
            <a:endParaRPr lang="en-US"/>
          </a:p>
        </p:txBody>
      </p:sp>
    </p:spTree>
    <p:extLst>
      <p:ext uri="{BB962C8B-B14F-4D97-AF65-F5344CB8AC3E}">
        <p14:creationId xmlns:p14="http://schemas.microsoft.com/office/powerpoint/2010/main" val="391466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30E21F-059E-490C-9772-23035B596F22}" type="datetimeFigureOut">
              <a:rPr lang="en-US" smtClean="0"/>
              <a:t>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A9052F-0422-4DFC-B9EF-59296C7C6E4F}" type="slidenum">
              <a:rPr lang="en-US" smtClean="0"/>
              <a:t>‹#›</a:t>
            </a:fld>
            <a:endParaRPr lang="en-US"/>
          </a:p>
        </p:txBody>
      </p:sp>
    </p:spTree>
    <p:extLst>
      <p:ext uri="{BB962C8B-B14F-4D97-AF65-F5344CB8AC3E}">
        <p14:creationId xmlns:p14="http://schemas.microsoft.com/office/powerpoint/2010/main" val="3596664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30E21F-059E-490C-9772-23035B596F22}" type="datetimeFigureOut">
              <a:rPr lang="en-US" smtClean="0"/>
              <a:t>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A9052F-0422-4DFC-B9EF-59296C7C6E4F}" type="slidenum">
              <a:rPr lang="en-US" smtClean="0"/>
              <a:t>‹#›</a:t>
            </a:fld>
            <a:endParaRPr lang="en-US"/>
          </a:p>
        </p:txBody>
      </p:sp>
    </p:spTree>
    <p:extLst>
      <p:ext uri="{BB962C8B-B14F-4D97-AF65-F5344CB8AC3E}">
        <p14:creationId xmlns:p14="http://schemas.microsoft.com/office/powerpoint/2010/main" val="330022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30E21F-059E-490C-9772-23035B596F22}" type="datetimeFigureOut">
              <a:rPr lang="en-US" smtClean="0"/>
              <a:t>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A9052F-0422-4DFC-B9EF-59296C7C6E4F}" type="slidenum">
              <a:rPr lang="en-US" smtClean="0"/>
              <a:t>‹#›</a:t>
            </a:fld>
            <a:endParaRPr lang="en-US"/>
          </a:p>
        </p:txBody>
      </p:sp>
    </p:spTree>
    <p:extLst>
      <p:ext uri="{BB962C8B-B14F-4D97-AF65-F5344CB8AC3E}">
        <p14:creationId xmlns:p14="http://schemas.microsoft.com/office/powerpoint/2010/main" val="4145415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30E21F-059E-490C-9772-23035B596F22}" type="datetimeFigureOut">
              <a:rPr lang="en-US" smtClean="0"/>
              <a:t>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9052F-0422-4DFC-B9EF-59296C7C6E4F}" type="slidenum">
              <a:rPr lang="en-US" smtClean="0"/>
              <a:t>‹#›</a:t>
            </a:fld>
            <a:endParaRPr lang="en-US"/>
          </a:p>
        </p:txBody>
      </p:sp>
    </p:spTree>
    <p:extLst>
      <p:ext uri="{BB962C8B-B14F-4D97-AF65-F5344CB8AC3E}">
        <p14:creationId xmlns:p14="http://schemas.microsoft.com/office/powerpoint/2010/main" val="2157539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30E21F-059E-490C-9772-23035B596F22}" type="datetimeFigureOut">
              <a:rPr lang="en-US" smtClean="0"/>
              <a:t>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9052F-0422-4DFC-B9EF-59296C7C6E4F}" type="slidenum">
              <a:rPr lang="en-US" smtClean="0"/>
              <a:t>‹#›</a:t>
            </a:fld>
            <a:endParaRPr lang="en-US"/>
          </a:p>
        </p:txBody>
      </p:sp>
    </p:spTree>
    <p:extLst>
      <p:ext uri="{BB962C8B-B14F-4D97-AF65-F5344CB8AC3E}">
        <p14:creationId xmlns:p14="http://schemas.microsoft.com/office/powerpoint/2010/main" val="154461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30E21F-059E-490C-9772-23035B596F22}" type="datetimeFigureOut">
              <a:rPr lang="en-US" smtClean="0"/>
              <a:t>1/5/2014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A9052F-0422-4DFC-B9EF-59296C7C6E4F}" type="slidenum">
              <a:rPr lang="en-US" smtClean="0"/>
              <a:t>‹#›</a:t>
            </a:fld>
            <a:endParaRPr lang="en-US"/>
          </a:p>
        </p:txBody>
      </p:sp>
    </p:spTree>
    <p:extLst>
      <p:ext uri="{BB962C8B-B14F-4D97-AF65-F5344CB8AC3E}">
        <p14:creationId xmlns:p14="http://schemas.microsoft.com/office/powerpoint/2010/main" val="2994381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Lucas_Cranach_the_Elder"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gif"/></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gif"/><Relationship Id="rId9" Type="http://schemas.openxmlformats.org/officeDocument/2006/relationships/image" Target="../media/image62.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ietistschoolman.files.wordpress.com/2012/03/medieval-teach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7629"/>
            <a:ext cx="5355326" cy="4950372"/>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0" y="969909"/>
            <a:ext cx="12192000" cy="937719"/>
          </a:xfrm>
          <a:prstGeom prst="rect">
            <a:avLst/>
          </a:prstGeom>
          <a:solidFill>
            <a:srgbClr val="FFFFCC"/>
          </a:solid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CHAPTER 7:</a:t>
            </a:r>
          </a:p>
          <a:p>
            <a:pPr marL="0" indent="0" algn="ctr">
              <a:buNone/>
            </a:pPr>
            <a:r>
              <a:rPr lang="en-US" b="1" dirty="0" smtClean="0"/>
              <a:t>THE SCHOLASTICS:   THE MORAL ECONOMISTS</a:t>
            </a:r>
          </a:p>
          <a:p>
            <a:endParaRPr lang="en-US" b="1" dirty="0"/>
          </a:p>
        </p:txBody>
      </p:sp>
      <p:sp>
        <p:nvSpPr>
          <p:cNvPr id="8" name="Title 3"/>
          <p:cNvSpPr txBox="1">
            <a:spLocks/>
          </p:cNvSpPr>
          <p:nvPr/>
        </p:nvSpPr>
        <p:spPr>
          <a:xfrm>
            <a:off x="0" y="0"/>
            <a:ext cx="12192000" cy="969908"/>
          </a:xfrm>
          <a:prstGeom prst="rect">
            <a:avLst/>
          </a:prstGeom>
          <a:solidFill>
            <a:srgbClr val="FFFF00"/>
          </a:solidFill>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50000"/>
              </a:lnSpc>
            </a:pP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sz="4900" b="1" dirty="0" smtClean="0"/>
              <a:t>The Lost Science of Money</a:t>
            </a:r>
            <a:br>
              <a:rPr lang="en-US" sz="4900" b="1" dirty="0" smtClean="0"/>
            </a:br>
            <a:r>
              <a:rPr lang="en-US" sz="4900" dirty="0" smtClean="0"/>
              <a:t>		</a:t>
            </a:r>
            <a:endParaRPr lang="en-US" dirty="0"/>
          </a:p>
        </p:txBody>
      </p:sp>
      <p:pic>
        <p:nvPicPr>
          <p:cNvPr id="1034" name="Picture 10" descr="http://ts4.mm.bing.net/th?id=H.4894275348268615&amp;pid=15.1&amp;H=160&amp;W=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5326" y="1907628"/>
            <a:ext cx="2606260" cy="39272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211600" y="2739664"/>
            <a:ext cx="2265557" cy="646331"/>
          </a:xfrm>
          <a:prstGeom prst="rect">
            <a:avLst/>
          </a:prstGeom>
          <a:noFill/>
        </p:spPr>
        <p:txBody>
          <a:bodyPr wrap="none" rtlCol="0">
            <a:spAutoFit/>
          </a:bodyPr>
          <a:lstStyle/>
          <a:p>
            <a:r>
              <a:rPr lang="en-US" dirty="0" smtClean="0"/>
              <a:t>ST. THOMAS AQUINAS</a:t>
            </a:r>
          </a:p>
          <a:p>
            <a:r>
              <a:rPr lang="en-US" dirty="0" smtClean="0"/>
              <a:t>(1225-1274)</a:t>
            </a:r>
            <a:endParaRPr lang="en-US" dirty="0"/>
          </a:p>
        </p:txBody>
      </p:sp>
      <p:sp>
        <p:nvSpPr>
          <p:cNvPr id="4" name="TextBox 3"/>
          <p:cNvSpPr txBox="1"/>
          <p:nvPr/>
        </p:nvSpPr>
        <p:spPr>
          <a:xfrm>
            <a:off x="5355326" y="6023271"/>
            <a:ext cx="6677725" cy="646331"/>
          </a:xfrm>
          <a:prstGeom prst="rect">
            <a:avLst/>
          </a:prstGeom>
          <a:noFill/>
        </p:spPr>
        <p:txBody>
          <a:bodyPr wrap="none" rtlCol="0">
            <a:spAutoFit/>
          </a:bodyPr>
          <a:lstStyle/>
          <a:p>
            <a:r>
              <a:rPr lang="en-US" dirty="0" smtClean="0"/>
              <a:t>Scholastics thought critically about the economy and money</a:t>
            </a:r>
          </a:p>
          <a:p>
            <a:r>
              <a:rPr lang="en-US" dirty="0" smtClean="0"/>
              <a:t>and taught in medieval universities in </a:t>
            </a:r>
            <a:r>
              <a:rPr lang="en-US" dirty="0"/>
              <a:t>Europe from about 1100–1500</a:t>
            </a:r>
          </a:p>
        </p:txBody>
      </p:sp>
    </p:spTree>
    <p:extLst>
      <p:ext uri="{BB962C8B-B14F-4D97-AF65-F5344CB8AC3E}">
        <p14:creationId xmlns:p14="http://schemas.microsoft.com/office/powerpoint/2010/main" val="206882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0" y="14449"/>
            <a:ext cx="12192000" cy="521580"/>
          </a:xfrm>
          <a:prstGeom prst="rect">
            <a:avLst/>
          </a:prstGeom>
          <a:solidFill>
            <a:srgbClr val="FFFFCC"/>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I</a:t>
            </a:r>
            <a:r>
              <a:rPr lang="en-US" dirty="0" smtClean="0"/>
              <a:t>dentified </a:t>
            </a:r>
            <a:r>
              <a:rPr lang="en-US" dirty="0"/>
              <a:t>the </a:t>
            </a:r>
            <a:r>
              <a:rPr lang="en-US" dirty="0" smtClean="0"/>
              <a:t>Immorality </a:t>
            </a:r>
            <a:r>
              <a:rPr lang="en-US" dirty="0"/>
              <a:t>in usury</a:t>
            </a:r>
          </a:p>
          <a:p>
            <a:pPr marL="0" indent="0">
              <a:buNone/>
            </a:pPr>
            <a:endParaRPr lang="en-US" b="1" dirty="0"/>
          </a:p>
        </p:txBody>
      </p:sp>
      <p:sp>
        <p:nvSpPr>
          <p:cNvPr id="4" name="TextBox 3"/>
          <p:cNvSpPr txBox="1"/>
          <p:nvPr/>
        </p:nvSpPr>
        <p:spPr>
          <a:xfrm>
            <a:off x="6096000" y="1711896"/>
            <a:ext cx="4433586" cy="1384995"/>
          </a:xfrm>
          <a:prstGeom prst="rect">
            <a:avLst/>
          </a:prstGeom>
          <a:noFill/>
        </p:spPr>
        <p:txBody>
          <a:bodyPr wrap="none" rtlCol="0">
            <a:spAutoFit/>
          </a:bodyPr>
          <a:lstStyle/>
          <a:p>
            <a:r>
              <a:rPr lang="en-US" sz="2800" dirty="0" smtClean="0"/>
              <a:t>When the lender exploits the</a:t>
            </a:r>
          </a:p>
          <a:p>
            <a:r>
              <a:rPr lang="en-US" sz="2800" dirty="0" smtClean="0"/>
              <a:t>immature and the mentally</a:t>
            </a:r>
          </a:p>
          <a:p>
            <a:r>
              <a:rPr lang="en-US" sz="2800" dirty="0" smtClean="0"/>
              <a:t>deficient.</a:t>
            </a:r>
            <a:endParaRPr lang="en-US" sz="2800" dirty="0"/>
          </a:p>
        </p:txBody>
      </p:sp>
      <p:pic>
        <p:nvPicPr>
          <p:cNvPr id="2050" name="Picture 2" descr="http://www.library.hbs.edu/hc/credit/images/images_lrg/credit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1896"/>
            <a:ext cx="5602025" cy="5026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865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0" y="14449"/>
            <a:ext cx="12192000" cy="521580"/>
          </a:xfrm>
          <a:prstGeom prst="rect">
            <a:avLst/>
          </a:prstGeom>
          <a:solidFill>
            <a:srgbClr val="FFFFCC"/>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I</a:t>
            </a:r>
            <a:r>
              <a:rPr lang="en-US" dirty="0" smtClean="0"/>
              <a:t>dentified </a:t>
            </a:r>
            <a:r>
              <a:rPr lang="en-US" dirty="0"/>
              <a:t>the </a:t>
            </a:r>
            <a:r>
              <a:rPr lang="en-US" dirty="0" smtClean="0"/>
              <a:t>Immorality </a:t>
            </a:r>
            <a:r>
              <a:rPr lang="en-US" dirty="0"/>
              <a:t>in usury</a:t>
            </a:r>
          </a:p>
          <a:p>
            <a:pPr marL="0" indent="0">
              <a:buNone/>
            </a:pPr>
            <a:endParaRPr lang="en-US" b="1" dirty="0"/>
          </a:p>
        </p:txBody>
      </p:sp>
      <p:sp>
        <p:nvSpPr>
          <p:cNvPr id="4" name="TextBox 3"/>
          <p:cNvSpPr txBox="1"/>
          <p:nvPr/>
        </p:nvSpPr>
        <p:spPr>
          <a:xfrm>
            <a:off x="6096000" y="1711896"/>
            <a:ext cx="5318635" cy="954107"/>
          </a:xfrm>
          <a:prstGeom prst="rect">
            <a:avLst/>
          </a:prstGeom>
          <a:noFill/>
        </p:spPr>
        <p:txBody>
          <a:bodyPr wrap="none" rtlCol="0">
            <a:spAutoFit/>
          </a:bodyPr>
          <a:lstStyle/>
          <a:p>
            <a:r>
              <a:rPr lang="en-US" sz="2800" dirty="0" smtClean="0"/>
              <a:t>When the borrower is in the power</a:t>
            </a:r>
          </a:p>
          <a:p>
            <a:r>
              <a:rPr lang="en-US" sz="2800" dirty="0" smtClean="0"/>
              <a:t>of the lender.</a:t>
            </a:r>
            <a:endParaRPr lang="en-US" sz="2800" dirty="0"/>
          </a:p>
        </p:txBody>
      </p:sp>
      <p:pic>
        <p:nvPicPr>
          <p:cNvPr id="3078" name="Picture 6" descr="http://uploads2.wikipaintings.org/images/jacob-jordaens/usury-is-a-great-evil-16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1338"/>
            <a:ext cx="6090345" cy="6006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433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0" y="14449"/>
            <a:ext cx="12192000" cy="521580"/>
          </a:xfrm>
          <a:prstGeom prst="rect">
            <a:avLst/>
          </a:prstGeom>
          <a:solidFill>
            <a:srgbClr val="FFFFCC"/>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I</a:t>
            </a:r>
            <a:r>
              <a:rPr lang="en-US" dirty="0" smtClean="0"/>
              <a:t>dentified </a:t>
            </a:r>
            <a:r>
              <a:rPr lang="en-US" dirty="0"/>
              <a:t>the </a:t>
            </a:r>
            <a:r>
              <a:rPr lang="en-US" dirty="0" smtClean="0"/>
              <a:t>Immorality </a:t>
            </a:r>
            <a:r>
              <a:rPr lang="en-US" dirty="0"/>
              <a:t>in usury</a:t>
            </a:r>
          </a:p>
          <a:p>
            <a:pPr marL="0" indent="0">
              <a:buNone/>
            </a:pPr>
            <a:endParaRPr lang="en-US" b="1" dirty="0"/>
          </a:p>
        </p:txBody>
      </p:sp>
      <p:sp>
        <p:nvSpPr>
          <p:cNvPr id="4" name="TextBox 3"/>
          <p:cNvSpPr txBox="1"/>
          <p:nvPr/>
        </p:nvSpPr>
        <p:spPr>
          <a:xfrm>
            <a:off x="6096000" y="1711896"/>
            <a:ext cx="4524252" cy="954107"/>
          </a:xfrm>
          <a:prstGeom prst="rect">
            <a:avLst/>
          </a:prstGeom>
          <a:noFill/>
        </p:spPr>
        <p:txBody>
          <a:bodyPr wrap="none" rtlCol="0">
            <a:spAutoFit/>
          </a:bodyPr>
          <a:lstStyle/>
          <a:p>
            <a:r>
              <a:rPr lang="en-US" sz="2800" dirty="0" smtClean="0"/>
              <a:t>When the lender is causing or</a:t>
            </a:r>
          </a:p>
          <a:p>
            <a:r>
              <a:rPr lang="en-US" sz="2800" dirty="0" smtClean="0"/>
              <a:t>applying duress.</a:t>
            </a:r>
            <a:endParaRPr lang="en-US" sz="2800" dirty="0"/>
          </a:p>
        </p:txBody>
      </p:sp>
      <p:pic>
        <p:nvPicPr>
          <p:cNvPr id="4098" name="Picture 2" descr="http://religionnerd.com/wp-content/uploads/2011/01/Usury-borrowers-line-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636" y="1526627"/>
            <a:ext cx="5267763" cy="3877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372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0" y="14449"/>
            <a:ext cx="12192000" cy="521580"/>
          </a:xfrm>
          <a:prstGeom prst="rect">
            <a:avLst/>
          </a:prstGeom>
          <a:solidFill>
            <a:srgbClr val="FFFFCC"/>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I</a:t>
            </a:r>
            <a:r>
              <a:rPr lang="en-US" dirty="0" smtClean="0"/>
              <a:t>dentified </a:t>
            </a:r>
            <a:r>
              <a:rPr lang="en-US" dirty="0"/>
              <a:t>the </a:t>
            </a:r>
            <a:r>
              <a:rPr lang="en-US" dirty="0" smtClean="0"/>
              <a:t>Immorality </a:t>
            </a:r>
            <a:r>
              <a:rPr lang="en-US" dirty="0"/>
              <a:t>in </a:t>
            </a:r>
            <a:r>
              <a:rPr lang="en-US" dirty="0" smtClean="0"/>
              <a:t>usury</a:t>
            </a:r>
            <a:endParaRPr lang="en-US" dirty="0"/>
          </a:p>
          <a:p>
            <a:endParaRPr lang="en-US" b="1" dirty="0"/>
          </a:p>
        </p:txBody>
      </p:sp>
      <p:sp>
        <p:nvSpPr>
          <p:cNvPr id="4" name="TextBox 3"/>
          <p:cNvSpPr txBox="1"/>
          <p:nvPr/>
        </p:nvSpPr>
        <p:spPr>
          <a:xfrm>
            <a:off x="6096000" y="2500172"/>
            <a:ext cx="4303679" cy="954107"/>
          </a:xfrm>
          <a:prstGeom prst="rect">
            <a:avLst/>
          </a:prstGeom>
          <a:noFill/>
        </p:spPr>
        <p:txBody>
          <a:bodyPr wrap="none" rtlCol="0">
            <a:spAutoFit/>
          </a:bodyPr>
          <a:lstStyle/>
          <a:p>
            <a:r>
              <a:rPr lang="en-US" sz="2800" dirty="0" smtClean="0"/>
              <a:t>When the borrower is in the</a:t>
            </a:r>
          </a:p>
          <a:p>
            <a:r>
              <a:rPr lang="en-US" sz="2800" dirty="0" smtClean="0"/>
              <a:t>utmost need.</a:t>
            </a:r>
            <a:endParaRPr lang="en-US" sz="2800" dirty="0"/>
          </a:p>
        </p:txBody>
      </p:sp>
      <p:pic>
        <p:nvPicPr>
          <p:cNvPr id="5124" name="Picture 4" descr="http://3.bp.blogspot.com/_E3XW_L9n6b0/TU83gWuT2gI/AAAAAAAADfo/dPOwsqe0-vk/s640/three+Beggars-Ceru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1999"/>
            <a:ext cx="441960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925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ietistschoolman.files.wordpress.com/2012/03/medieval-teach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52059"/>
            <a:ext cx="5355326" cy="4950372"/>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0" y="14449"/>
            <a:ext cx="12192000" cy="521580"/>
          </a:xfrm>
          <a:prstGeom prst="rect">
            <a:avLst/>
          </a:prstGeom>
          <a:solidFill>
            <a:srgbClr val="FFFFCC"/>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THE MORAL ECONOMISTS</a:t>
            </a:r>
          </a:p>
          <a:p>
            <a:endParaRPr lang="en-US" b="1" dirty="0"/>
          </a:p>
        </p:txBody>
      </p:sp>
      <p:sp>
        <p:nvSpPr>
          <p:cNvPr id="4" name="TextBox 3"/>
          <p:cNvSpPr txBox="1"/>
          <p:nvPr/>
        </p:nvSpPr>
        <p:spPr>
          <a:xfrm>
            <a:off x="5744513" y="3019304"/>
            <a:ext cx="6269986" cy="2246769"/>
          </a:xfrm>
          <a:prstGeom prst="rect">
            <a:avLst/>
          </a:prstGeom>
          <a:noFill/>
        </p:spPr>
        <p:txBody>
          <a:bodyPr wrap="none" rtlCol="0">
            <a:spAutoFit/>
          </a:bodyPr>
          <a:lstStyle/>
          <a:p>
            <a:endParaRPr lang="en-US" sz="2800" dirty="0"/>
          </a:p>
          <a:p>
            <a:r>
              <a:rPr lang="en-US" sz="2800" dirty="0" smtClean="0"/>
              <a:t>The Scholastics were not against all usury.</a:t>
            </a:r>
          </a:p>
          <a:p>
            <a:r>
              <a:rPr lang="en-US" sz="2800" dirty="0" smtClean="0"/>
              <a:t>They allowed usury if the lender</a:t>
            </a:r>
          </a:p>
          <a:p>
            <a:r>
              <a:rPr lang="en-US" sz="2800" dirty="0" smtClean="0"/>
              <a:t>took risk without certain gain.</a:t>
            </a:r>
          </a:p>
          <a:p>
            <a:endParaRPr lang="en-US" sz="2800" dirty="0"/>
          </a:p>
        </p:txBody>
      </p:sp>
    </p:spTree>
    <p:extLst>
      <p:ext uri="{BB962C8B-B14F-4D97-AF65-F5344CB8AC3E}">
        <p14:creationId xmlns:p14="http://schemas.microsoft.com/office/powerpoint/2010/main" val="1831516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0" y="14449"/>
            <a:ext cx="12192000" cy="521580"/>
          </a:xfrm>
          <a:prstGeom prst="rect">
            <a:avLst/>
          </a:prstGeom>
          <a:solidFill>
            <a:srgbClr val="FFFFCC"/>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THE MORAL ECONOMISTS</a:t>
            </a:r>
          </a:p>
          <a:p>
            <a:endParaRPr lang="en-US" b="1" dirty="0"/>
          </a:p>
        </p:txBody>
      </p:sp>
      <p:sp>
        <p:nvSpPr>
          <p:cNvPr id="4" name="TextBox 3"/>
          <p:cNvSpPr txBox="1"/>
          <p:nvPr/>
        </p:nvSpPr>
        <p:spPr>
          <a:xfrm>
            <a:off x="-42473" y="536029"/>
            <a:ext cx="11442428" cy="1938992"/>
          </a:xfrm>
          <a:prstGeom prst="rect">
            <a:avLst/>
          </a:prstGeom>
          <a:noFill/>
        </p:spPr>
        <p:txBody>
          <a:bodyPr wrap="none" rtlCol="0">
            <a:spAutoFit/>
          </a:bodyPr>
          <a:lstStyle/>
          <a:p>
            <a:pPr marL="457200" indent="-457200">
              <a:buAutoNum type="arabicPeriod"/>
            </a:pPr>
            <a:r>
              <a:rPr lang="en-US" sz="2000" b="1" dirty="0" smtClean="0"/>
              <a:t>‘</a:t>
            </a:r>
            <a:r>
              <a:rPr lang="en-US" sz="2000" b="1" dirty="0"/>
              <a:t>SOCIETAS</a:t>
            </a:r>
            <a:r>
              <a:rPr lang="en-US" sz="2000" dirty="0"/>
              <a:t>’</a:t>
            </a:r>
          </a:p>
          <a:p>
            <a:r>
              <a:rPr lang="en-US" sz="2000" dirty="0"/>
              <a:t>        The lender could earn interest if </a:t>
            </a:r>
            <a:r>
              <a:rPr lang="en-US" sz="2000" b="1" dirty="0"/>
              <a:t>actually taking some risk</a:t>
            </a:r>
            <a:r>
              <a:rPr lang="en-US" sz="2000" dirty="0" smtClean="0"/>
              <a:t>, without </a:t>
            </a:r>
            <a:r>
              <a:rPr lang="en-US" sz="2000" dirty="0"/>
              <a:t>a guaranteed gain. </a:t>
            </a:r>
            <a:endParaRPr lang="en-US" sz="2000" dirty="0" smtClean="0"/>
          </a:p>
          <a:p>
            <a:r>
              <a:rPr lang="en-US" sz="2000" dirty="0" smtClean="0"/>
              <a:t>        Partnerships </a:t>
            </a:r>
            <a:r>
              <a:rPr lang="en-US" sz="2000" dirty="0"/>
              <a:t>could be formed </a:t>
            </a:r>
            <a:r>
              <a:rPr lang="en-US" sz="2000" dirty="0" smtClean="0"/>
              <a:t>if profitable </a:t>
            </a:r>
            <a:r>
              <a:rPr lang="en-US" sz="2000" dirty="0"/>
              <a:t>investment opportunities existed.   There was no objection to</a:t>
            </a:r>
          </a:p>
          <a:p>
            <a:r>
              <a:rPr lang="en-US" sz="2000" dirty="0"/>
              <a:t>         seeking profit.   One partner could supply labor and the other money.</a:t>
            </a:r>
          </a:p>
          <a:p>
            <a:r>
              <a:rPr lang="en-US" sz="2000" dirty="0"/>
              <a:t>         Venice, the ‘first capitalistic city’ used </a:t>
            </a:r>
            <a:r>
              <a:rPr lang="en-US" sz="2000" b="1" dirty="0"/>
              <a:t>partnerships </a:t>
            </a:r>
            <a:r>
              <a:rPr lang="en-US" sz="2000" dirty="0"/>
              <a:t>in this </a:t>
            </a:r>
            <a:r>
              <a:rPr lang="en-US" sz="2000" dirty="0" smtClean="0"/>
              <a:t>category</a:t>
            </a:r>
          </a:p>
          <a:p>
            <a:r>
              <a:rPr lang="en-US" sz="2000" dirty="0"/>
              <a:t> </a:t>
            </a:r>
            <a:r>
              <a:rPr lang="en-US" sz="2000" dirty="0" smtClean="0"/>
              <a:t>        </a:t>
            </a:r>
            <a:r>
              <a:rPr lang="en-US" sz="2000" dirty="0"/>
              <a:t>for </a:t>
            </a:r>
            <a:r>
              <a:rPr lang="en-US" sz="2000" dirty="0" smtClean="0"/>
              <a:t>their banking </a:t>
            </a:r>
            <a:r>
              <a:rPr lang="en-US" sz="2000" dirty="0"/>
              <a:t>activities</a:t>
            </a:r>
            <a:r>
              <a:rPr lang="en-US" sz="2000" dirty="0" smtClean="0"/>
              <a:t>.</a:t>
            </a:r>
            <a:endParaRPr lang="en-US" sz="3600" dirty="0"/>
          </a:p>
        </p:txBody>
      </p:sp>
      <p:pic>
        <p:nvPicPr>
          <p:cNvPr id="8194" name="Picture 2" descr="http://media-cache-ec0.pinimg.com/736x/8a/15/53/8a15530b05bfb5ad31ca3552a30972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73" y="2782798"/>
            <a:ext cx="2873017" cy="407520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mikemcclaughry.files.wordpress.com/2012/11/medieval-amsterda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1137" y="3886384"/>
            <a:ext cx="4474500" cy="297161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paradoxplace.com/Perspectives/Italian%20Images/images/Firenze/Capella%20dei%20Magi/Medici-Procession-BR7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1197" y="1813034"/>
            <a:ext cx="4248392" cy="5044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12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0" y="14449"/>
            <a:ext cx="12192000" cy="521580"/>
          </a:xfrm>
          <a:prstGeom prst="rect">
            <a:avLst/>
          </a:prstGeom>
          <a:solidFill>
            <a:srgbClr val="FFFFCC"/>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THE MORAL ECONOMISTS</a:t>
            </a:r>
          </a:p>
          <a:p>
            <a:endParaRPr lang="en-US" b="1" dirty="0"/>
          </a:p>
        </p:txBody>
      </p:sp>
      <p:sp>
        <p:nvSpPr>
          <p:cNvPr id="4" name="TextBox 3"/>
          <p:cNvSpPr txBox="1"/>
          <p:nvPr/>
        </p:nvSpPr>
        <p:spPr>
          <a:xfrm>
            <a:off x="-42473" y="536029"/>
            <a:ext cx="9914765" cy="2677656"/>
          </a:xfrm>
          <a:prstGeom prst="rect">
            <a:avLst/>
          </a:prstGeom>
          <a:noFill/>
        </p:spPr>
        <p:txBody>
          <a:bodyPr wrap="none" rtlCol="0">
            <a:spAutoFit/>
          </a:bodyPr>
          <a:lstStyle/>
          <a:p>
            <a:pPr marL="457200" indent="-457200">
              <a:spcBef>
                <a:spcPts val="0"/>
              </a:spcBef>
              <a:buAutoNum type="arabicPeriod" startAt="2"/>
            </a:pPr>
            <a:r>
              <a:rPr lang="en-US" sz="2400" b="1" dirty="0"/>
              <a:t>‘CENSUS</a:t>
            </a:r>
            <a:r>
              <a:rPr lang="en-US" sz="2400" dirty="0"/>
              <a:t>’</a:t>
            </a:r>
          </a:p>
          <a:p>
            <a:r>
              <a:rPr lang="en-US" sz="2400" dirty="0"/>
              <a:t>        The obligation to pay an annual return based on some ‘fruitful’ property.  </a:t>
            </a:r>
          </a:p>
          <a:p>
            <a:r>
              <a:rPr lang="en-US" sz="2400" b="1" dirty="0"/>
              <a:t>        The lender took a risk</a:t>
            </a:r>
            <a:r>
              <a:rPr lang="en-US" sz="2400" dirty="0"/>
              <a:t>, since if the crop was destroyed by weather, the</a:t>
            </a:r>
          </a:p>
          <a:p>
            <a:r>
              <a:rPr lang="en-US" sz="2400" dirty="0"/>
              <a:t>        borrower had no obligation that year.</a:t>
            </a:r>
          </a:p>
          <a:p>
            <a:r>
              <a:rPr lang="en-US" sz="3600" dirty="0"/>
              <a:t>        </a:t>
            </a:r>
          </a:p>
          <a:p>
            <a:pPr marL="457200" indent="-457200">
              <a:buAutoNum type="arabicPeriod"/>
            </a:pPr>
            <a:endParaRPr lang="en-US" sz="3600" dirty="0"/>
          </a:p>
        </p:txBody>
      </p:sp>
      <p:pic>
        <p:nvPicPr>
          <p:cNvPr id="9220" name="Picture 4" descr="http://e08595.medialib.glogster.com/media/18/18ee6bb0e07028705d2ddbf93e0588028dea452e57fe701af81fa8bb1905fffa/medieval-farming-li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310" y="2088766"/>
            <a:ext cx="6752897" cy="4769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089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4628" y="2262501"/>
            <a:ext cx="4206601" cy="1384995"/>
          </a:xfrm>
          <a:prstGeom prst="rect">
            <a:avLst/>
          </a:prstGeom>
          <a:noFill/>
        </p:spPr>
        <p:txBody>
          <a:bodyPr wrap="none" rtlCol="0">
            <a:spAutoFit/>
          </a:bodyPr>
          <a:lstStyle/>
          <a:p>
            <a:pPr algn="ctr"/>
            <a:endParaRPr lang="en-US" sz="2800" dirty="0"/>
          </a:p>
          <a:p>
            <a:endParaRPr lang="en-US" sz="2800" dirty="0" smtClean="0"/>
          </a:p>
          <a:p>
            <a:r>
              <a:rPr lang="en-US" sz="2800" dirty="0" smtClean="0"/>
              <a:t>2.    THEIR VIEW OF MONEY</a:t>
            </a:r>
          </a:p>
        </p:txBody>
      </p:sp>
      <p:sp>
        <p:nvSpPr>
          <p:cNvPr id="3" name="Subtitle 2"/>
          <p:cNvSpPr txBox="1">
            <a:spLocks/>
          </p:cNvSpPr>
          <p:nvPr/>
        </p:nvSpPr>
        <p:spPr>
          <a:xfrm>
            <a:off x="0" y="14449"/>
            <a:ext cx="12192000" cy="521580"/>
          </a:xfrm>
          <a:prstGeom prst="rect">
            <a:avLst/>
          </a:prstGeom>
          <a:solidFill>
            <a:schemeClr val="accent2"/>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THE MORAL ECONOMISTS</a:t>
            </a:r>
          </a:p>
          <a:p>
            <a:endParaRPr lang="en-US" b="1" dirty="0"/>
          </a:p>
        </p:txBody>
      </p:sp>
    </p:spTree>
    <p:extLst>
      <p:ext uri="{BB962C8B-B14F-4D97-AF65-F5344CB8AC3E}">
        <p14:creationId xmlns:p14="http://schemas.microsoft.com/office/powerpoint/2010/main" val="2861276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0" y="14449"/>
            <a:ext cx="12192000" cy="521580"/>
          </a:xfrm>
          <a:prstGeom prst="rect">
            <a:avLst/>
          </a:prstGeom>
          <a:solidFill>
            <a:schemeClr val="accent2"/>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View of Money</a:t>
            </a:r>
            <a:endParaRPr lang="en-US" dirty="0"/>
          </a:p>
          <a:p>
            <a:endParaRPr lang="en-US" b="1" dirty="0"/>
          </a:p>
        </p:txBody>
      </p:sp>
      <p:sp>
        <p:nvSpPr>
          <p:cNvPr id="4" name="TextBox 3"/>
          <p:cNvSpPr txBox="1"/>
          <p:nvPr/>
        </p:nvSpPr>
        <p:spPr>
          <a:xfrm>
            <a:off x="2611820" y="1175869"/>
            <a:ext cx="8571321" cy="954107"/>
          </a:xfrm>
          <a:prstGeom prst="rect">
            <a:avLst/>
          </a:prstGeom>
          <a:noFill/>
        </p:spPr>
        <p:txBody>
          <a:bodyPr wrap="none" rtlCol="0">
            <a:spAutoFit/>
          </a:bodyPr>
          <a:lstStyle/>
          <a:p>
            <a:r>
              <a:rPr lang="en-US" sz="2800" dirty="0" smtClean="0"/>
              <a:t>They saw a distinction between money and capital goods,</a:t>
            </a:r>
          </a:p>
          <a:p>
            <a:r>
              <a:rPr lang="en-US" sz="2800" dirty="0" smtClean="0"/>
              <a:t>like Aristotle.</a:t>
            </a:r>
            <a:endParaRPr lang="en-US" sz="2800" dirty="0"/>
          </a:p>
        </p:txBody>
      </p:sp>
      <p:pic>
        <p:nvPicPr>
          <p:cNvPr id="5" name="Picture 20" descr="Medieval Silver Co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44825">
            <a:off x="1451319" y="3669156"/>
            <a:ext cx="1867874" cy="190183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ww.hayinart.com/images/harv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9675" y="1933575"/>
            <a:ext cx="7172325" cy="492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196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0" y="14449"/>
            <a:ext cx="12192000" cy="521580"/>
          </a:xfrm>
          <a:prstGeom prst="rect">
            <a:avLst/>
          </a:prstGeom>
          <a:solidFill>
            <a:schemeClr val="accent2"/>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View of Money</a:t>
            </a:r>
            <a:endParaRPr lang="en-US" dirty="0"/>
          </a:p>
          <a:p>
            <a:endParaRPr lang="en-US" b="1" dirty="0"/>
          </a:p>
        </p:txBody>
      </p:sp>
      <p:sp>
        <p:nvSpPr>
          <p:cNvPr id="4" name="TextBox 3"/>
          <p:cNvSpPr txBox="1"/>
          <p:nvPr/>
        </p:nvSpPr>
        <p:spPr>
          <a:xfrm>
            <a:off x="2684905" y="711582"/>
            <a:ext cx="6822189" cy="523220"/>
          </a:xfrm>
          <a:prstGeom prst="rect">
            <a:avLst/>
          </a:prstGeom>
          <a:solidFill>
            <a:srgbClr val="00FFFF"/>
          </a:solidFill>
        </p:spPr>
        <p:txBody>
          <a:bodyPr wrap="none" rtlCol="0">
            <a:spAutoFit/>
          </a:bodyPr>
          <a:lstStyle/>
          <a:p>
            <a:r>
              <a:rPr lang="en-US" sz="2800" dirty="0" smtClean="0"/>
              <a:t>But they were wrong in a very important way.</a:t>
            </a:r>
            <a:endParaRPr lang="en-US" sz="2800" dirty="0"/>
          </a:p>
        </p:txBody>
      </p:sp>
      <p:pic>
        <p:nvPicPr>
          <p:cNvPr id="5" name="Picture 20" descr="Medieval Silver Co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44825">
            <a:off x="887159" y="2425449"/>
            <a:ext cx="1867874" cy="19018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8731" y="1666382"/>
            <a:ext cx="4713890" cy="954107"/>
          </a:xfrm>
          <a:prstGeom prst="rect">
            <a:avLst/>
          </a:prstGeom>
          <a:solidFill>
            <a:srgbClr val="FFFFCC"/>
          </a:solidFill>
        </p:spPr>
        <p:txBody>
          <a:bodyPr wrap="square" rtlCol="0">
            <a:spAutoFit/>
          </a:bodyPr>
          <a:lstStyle/>
          <a:p>
            <a:r>
              <a:rPr lang="en-US" sz="2800" dirty="0" smtClean="0"/>
              <a:t>They saw money as exempt</a:t>
            </a:r>
          </a:p>
          <a:p>
            <a:r>
              <a:rPr lang="en-US" sz="2800" dirty="0" smtClean="0"/>
              <a:t>from supply and demand laws.</a:t>
            </a:r>
            <a:endParaRPr lang="en-US" sz="2800" dirty="0"/>
          </a:p>
        </p:txBody>
      </p:sp>
      <p:pic>
        <p:nvPicPr>
          <p:cNvPr id="7170" name="Picture 2" descr="http://xenotopia.files.wordpress.com/2011/02/gossaert-snoe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8561" y="1666382"/>
            <a:ext cx="3833439" cy="51916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38657" y="4546982"/>
            <a:ext cx="4461286" cy="1815882"/>
          </a:xfrm>
          <a:prstGeom prst="rect">
            <a:avLst/>
          </a:prstGeom>
          <a:solidFill>
            <a:srgbClr val="FFFFCC"/>
          </a:solidFill>
        </p:spPr>
        <p:txBody>
          <a:bodyPr wrap="none" rtlCol="0">
            <a:spAutoFit/>
          </a:bodyPr>
          <a:lstStyle/>
          <a:p>
            <a:r>
              <a:rPr lang="en-US" sz="2800" dirty="0" smtClean="0"/>
              <a:t>They didn’t recognize </a:t>
            </a:r>
          </a:p>
          <a:p>
            <a:r>
              <a:rPr lang="en-US" sz="2800" dirty="0" smtClean="0"/>
              <a:t>private bank credit as money,</a:t>
            </a:r>
          </a:p>
          <a:p>
            <a:r>
              <a:rPr lang="en-US" sz="2800" dirty="0"/>
              <a:t>conjured up out of thin air </a:t>
            </a:r>
            <a:endParaRPr lang="en-US" sz="2800" dirty="0" smtClean="0"/>
          </a:p>
          <a:p>
            <a:r>
              <a:rPr lang="en-US" sz="2800" dirty="0" smtClean="0"/>
              <a:t>by </a:t>
            </a:r>
            <a:r>
              <a:rPr lang="en-US" sz="2800" dirty="0"/>
              <a:t>private banks </a:t>
            </a:r>
            <a:r>
              <a:rPr lang="en-US" sz="2800" dirty="0" smtClean="0"/>
              <a:t>!</a:t>
            </a:r>
            <a:endParaRPr lang="en-US" sz="2800" dirty="0"/>
          </a:p>
        </p:txBody>
      </p:sp>
    </p:spTree>
    <p:extLst>
      <p:ext uri="{BB962C8B-B14F-4D97-AF65-F5344CB8AC3E}">
        <p14:creationId xmlns:p14="http://schemas.microsoft.com/office/powerpoint/2010/main" val="2490166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6029"/>
            <a:ext cx="10515600" cy="967729"/>
          </a:xfrm>
          <a:solidFill>
            <a:schemeClr val="accent2">
              <a:lumMod val="60000"/>
              <a:lumOff val="40000"/>
            </a:schemeClr>
          </a:solidFill>
        </p:spPr>
        <p:txBody>
          <a:bodyPr>
            <a:normAutofit/>
          </a:bodyPr>
          <a:lstStyle/>
          <a:p>
            <a:pPr algn="ctr"/>
            <a:r>
              <a:rPr lang="en-US" dirty="0" smtClean="0"/>
              <a:t>THEMES OF LOST SCIENCE OF MONEY BOOK</a:t>
            </a:r>
            <a:endParaRPr lang="en-US" dirty="0"/>
          </a:p>
        </p:txBody>
      </p:sp>
      <p:sp>
        <p:nvSpPr>
          <p:cNvPr id="3" name="Content Placeholder 2"/>
          <p:cNvSpPr>
            <a:spLocks noGrp="1"/>
          </p:cNvSpPr>
          <p:nvPr>
            <p:ph idx="1"/>
          </p:nvPr>
        </p:nvSpPr>
        <p:spPr>
          <a:xfrm>
            <a:off x="1354810" y="2430059"/>
            <a:ext cx="9998990" cy="3397304"/>
          </a:xfrm>
          <a:solidFill>
            <a:schemeClr val="accent2">
              <a:lumMod val="20000"/>
              <a:lumOff val="80000"/>
            </a:schemeClr>
          </a:solidFill>
        </p:spPr>
        <p:txBody>
          <a:bodyPr>
            <a:normAutofit/>
          </a:bodyPr>
          <a:lstStyle/>
          <a:p>
            <a:pPr marL="514350" indent="-514350">
              <a:buFont typeface="+mj-lt"/>
              <a:buAutoNum type="arabicPeriod"/>
            </a:pPr>
            <a:r>
              <a:rPr lang="en-US" sz="2400" dirty="0" smtClean="0"/>
              <a:t>Primary importance of the money power</a:t>
            </a:r>
          </a:p>
          <a:p>
            <a:pPr marL="514350" indent="-514350">
              <a:buFont typeface="+mj-lt"/>
              <a:buAutoNum type="arabicPeriod"/>
            </a:pPr>
            <a:endParaRPr lang="en-US" sz="2400" dirty="0" smtClean="0"/>
          </a:p>
          <a:p>
            <a:pPr marL="514350" indent="-514350">
              <a:buFont typeface="+mj-lt"/>
              <a:buAutoNum type="arabicPeriod"/>
            </a:pPr>
            <a:r>
              <a:rPr lang="en-US" sz="2400" dirty="0" smtClean="0"/>
              <a:t>Nature of money </a:t>
            </a:r>
            <a:r>
              <a:rPr lang="en-US" sz="2400" u="sng" dirty="0" smtClean="0"/>
              <a:t>purposely</a:t>
            </a:r>
            <a:r>
              <a:rPr lang="en-US" sz="2400" dirty="0" smtClean="0"/>
              <a:t> kept </a:t>
            </a:r>
            <a:r>
              <a:rPr lang="en-US" sz="2400" u="sng" dirty="0" smtClean="0"/>
              <a:t>secret and confused</a:t>
            </a:r>
          </a:p>
          <a:p>
            <a:pPr marL="514350" indent="-514350">
              <a:buFont typeface="+mj-lt"/>
              <a:buAutoNum type="arabicPeriod"/>
            </a:pPr>
            <a:endParaRPr lang="en-US" sz="2400" dirty="0" smtClean="0"/>
          </a:p>
          <a:p>
            <a:pPr marL="514350" indent="-514350">
              <a:buFont typeface="+mj-lt"/>
              <a:buAutoNum type="arabicPeriod"/>
            </a:pPr>
            <a:r>
              <a:rPr lang="en-US" sz="2400" dirty="0" smtClean="0"/>
              <a:t>How a society defines money determines who controls the society</a:t>
            </a:r>
          </a:p>
          <a:p>
            <a:pPr marL="514350" indent="-514350">
              <a:buFont typeface="+mj-lt"/>
              <a:buAutoNum type="arabicPeriod"/>
            </a:pPr>
            <a:endParaRPr lang="en-US" sz="2400" dirty="0" smtClean="0"/>
          </a:p>
          <a:p>
            <a:pPr marL="514350" indent="-514350">
              <a:buFont typeface="+mj-lt"/>
              <a:buAutoNum type="arabicPeriod"/>
            </a:pPr>
            <a:r>
              <a:rPr lang="en-US" sz="2400" dirty="0" smtClean="0"/>
              <a:t>Battle over control of money has raged </a:t>
            </a:r>
            <a:r>
              <a:rPr lang="en-US" sz="2400" u="sng" dirty="0" smtClean="0"/>
              <a:t>for millennia</a:t>
            </a:r>
            <a:r>
              <a:rPr lang="en-US" sz="2400" dirty="0" smtClean="0"/>
              <a:t>:     public </a:t>
            </a:r>
            <a:r>
              <a:rPr lang="en-US" sz="2400" dirty="0" err="1" smtClean="0"/>
              <a:t>vs</a:t>
            </a:r>
            <a:r>
              <a:rPr lang="en-US" sz="2400" dirty="0" smtClean="0"/>
              <a:t> private</a:t>
            </a:r>
          </a:p>
          <a:p>
            <a:pPr marL="514350" indent="-514350">
              <a:buFont typeface="+mj-lt"/>
              <a:buAutoNum type="arabicPeriod"/>
            </a:pPr>
            <a:endParaRPr lang="en-US" sz="2400" dirty="0"/>
          </a:p>
        </p:txBody>
      </p:sp>
      <p:sp>
        <p:nvSpPr>
          <p:cNvPr id="4" name="Subtitle 2"/>
          <p:cNvSpPr txBox="1">
            <a:spLocks/>
          </p:cNvSpPr>
          <p:nvPr/>
        </p:nvSpPr>
        <p:spPr>
          <a:xfrm>
            <a:off x="0" y="14449"/>
            <a:ext cx="12192000" cy="521580"/>
          </a:xfrm>
          <a:prstGeom prst="rect">
            <a:avLst/>
          </a:prstGeom>
          <a:solidFill>
            <a:srgbClr val="FFFFCC"/>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THE MORAL ECONOMISTS</a:t>
            </a:r>
          </a:p>
          <a:p>
            <a:endParaRPr lang="en-US" b="1" dirty="0"/>
          </a:p>
        </p:txBody>
      </p:sp>
    </p:spTree>
    <p:extLst>
      <p:ext uri="{BB962C8B-B14F-4D97-AF65-F5344CB8AC3E}">
        <p14:creationId xmlns:p14="http://schemas.microsoft.com/office/powerpoint/2010/main" val="567940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512" y="622436"/>
            <a:ext cx="11210926" cy="1190902"/>
          </a:xfrm>
          <a:solidFill>
            <a:schemeClr val="accent6">
              <a:lumMod val="40000"/>
              <a:lumOff val="60000"/>
            </a:schemeClr>
          </a:solidFill>
        </p:spPr>
        <p:txBody>
          <a:bodyPr>
            <a:normAutofit fontScale="90000"/>
          </a:bodyPr>
          <a:lstStyle/>
          <a:p>
            <a:pPr algn="ctr"/>
            <a:r>
              <a:rPr lang="en-US" dirty="0" smtClean="0"/>
              <a:t>BANKING – MONEY OF ACCOUNT:   </a:t>
            </a:r>
            <a:r>
              <a:rPr lang="en-US" sz="3100" b="1" u="sng" dirty="0" smtClean="0"/>
              <a:t>BANKING’S SECRET</a:t>
            </a:r>
            <a:endParaRPr lang="en-US" sz="1300" b="1" u="sng" dirty="0"/>
          </a:p>
        </p:txBody>
      </p:sp>
      <p:sp>
        <p:nvSpPr>
          <p:cNvPr id="3" name="Content Placeholder 2"/>
          <p:cNvSpPr>
            <a:spLocks noGrp="1"/>
          </p:cNvSpPr>
          <p:nvPr>
            <p:ph type="body" idx="1"/>
          </p:nvPr>
        </p:nvSpPr>
        <p:spPr>
          <a:xfrm>
            <a:off x="330200" y="1638301"/>
            <a:ext cx="11017250" cy="4413250"/>
          </a:xfrm>
        </p:spPr>
        <p:txBody>
          <a:bodyPr/>
          <a:lstStyle/>
          <a:p>
            <a:pPr marL="0" indent="0">
              <a:buNone/>
            </a:pPr>
            <a:endParaRPr lang="en-US" dirty="0" smtClean="0"/>
          </a:p>
          <a:p>
            <a:pPr marL="0" indent="0">
              <a:buNone/>
            </a:pPr>
            <a:endParaRPr lang="en-US" dirty="0"/>
          </a:p>
        </p:txBody>
      </p:sp>
      <p:sp>
        <p:nvSpPr>
          <p:cNvPr id="4" name="Rectangle 3"/>
          <p:cNvSpPr/>
          <p:nvPr/>
        </p:nvSpPr>
        <p:spPr>
          <a:xfrm>
            <a:off x="361512" y="2320159"/>
            <a:ext cx="10922000" cy="4339650"/>
          </a:xfrm>
          <a:prstGeom prst="rect">
            <a:avLst/>
          </a:prstGeom>
          <a:solidFill>
            <a:srgbClr val="FAFDCD"/>
          </a:solidFill>
        </p:spPr>
        <p:txBody>
          <a:bodyPr wrap="square">
            <a:spAutoFit/>
          </a:bodyPr>
          <a:lstStyle/>
          <a:p>
            <a:pPr marL="285750" indent="-285750">
              <a:buFont typeface="Arial" panose="020B0604020202020204" pitchFamily="34" charset="0"/>
              <a:buChar char="•"/>
            </a:pPr>
            <a:endParaRPr lang="en-US" b="1" u="sng" dirty="0" smtClean="0"/>
          </a:p>
          <a:p>
            <a:pPr marL="285750" indent="-285750">
              <a:buFont typeface="Arial" panose="020B0604020202020204" pitchFamily="34" charset="0"/>
              <a:buChar char="•"/>
            </a:pPr>
            <a:endParaRPr lang="en-US" b="1" u="sng" dirty="0"/>
          </a:p>
          <a:p>
            <a:pPr marL="285750" indent="-285750">
              <a:buFont typeface="Arial" panose="020B0604020202020204" pitchFamily="34" charset="0"/>
              <a:buChar char="•"/>
            </a:pPr>
            <a:r>
              <a:rPr lang="en-US" dirty="0" smtClean="0"/>
              <a:t>Early banking had developed a money of account, based on handwritten entries.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Knights Templars brought back to Europe from the Crusades the knowledge of double-entry bookkeeping.  This method was implemented by the banks.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“It must have soon become apparent to the Templars, the Italian merchant bankers and the great German lending houses that they possessed the power to </a:t>
            </a:r>
            <a:r>
              <a:rPr lang="en-US" sz="2400" b="1" u="sng" dirty="0" smtClean="0"/>
              <a:t>CREATE MONEY</a:t>
            </a:r>
            <a:r>
              <a:rPr lang="en-US" dirty="0" smtClean="0"/>
              <a:t> in the form of bookkeeping credits on their books.”   Stephen </a:t>
            </a:r>
            <a:r>
              <a:rPr lang="en-US" dirty="0" err="1" smtClean="0"/>
              <a:t>Zarlenga</a:t>
            </a:r>
            <a:r>
              <a:rPr lang="en-US" dirty="0" smtClean="0"/>
              <a:t>, THE LOST SCIENCE OF MONEY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5" name="Subtitle 2"/>
          <p:cNvSpPr txBox="1">
            <a:spLocks/>
          </p:cNvSpPr>
          <p:nvPr/>
        </p:nvSpPr>
        <p:spPr>
          <a:xfrm>
            <a:off x="0" y="14449"/>
            <a:ext cx="12192000" cy="521580"/>
          </a:xfrm>
          <a:prstGeom prst="rect">
            <a:avLst/>
          </a:prstGeom>
          <a:solidFill>
            <a:schemeClr val="accent2"/>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View of Money</a:t>
            </a:r>
            <a:endParaRPr lang="en-US" dirty="0"/>
          </a:p>
          <a:p>
            <a:endParaRPr lang="en-US" b="1" dirty="0"/>
          </a:p>
        </p:txBody>
      </p:sp>
    </p:spTree>
    <p:extLst>
      <p:ext uri="{BB962C8B-B14F-4D97-AF65-F5344CB8AC3E}">
        <p14:creationId xmlns:p14="http://schemas.microsoft.com/office/powerpoint/2010/main" val="6688422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747" y="1042850"/>
            <a:ext cx="11210926" cy="1190902"/>
          </a:xfrm>
          <a:solidFill>
            <a:schemeClr val="accent6">
              <a:lumMod val="40000"/>
              <a:lumOff val="60000"/>
            </a:schemeClr>
          </a:solidFill>
        </p:spPr>
        <p:txBody>
          <a:bodyPr>
            <a:normAutofit fontScale="90000"/>
          </a:bodyPr>
          <a:lstStyle/>
          <a:p>
            <a:pPr algn="ctr"/>
            <a:r>
              <a:rPr lang="en-US" dirty="0" smtClean="0"/>
              <a:t>BANKING – MONEY OF ACCOUNT:   </a:t>
            </a:r>
            <a:r>
              <a:rPr lang="en-US" sz="3100" b="1" u="sng" dirty="0" smtClean="0"/>
              <a:t>BANKING’S SECRET</a:t>
            </a:r>
            <a:endParaRPr lang="en-US" sz="1300" b="1" u="sng" dirty="0"/>
          </a:p>
        </p:txBody>
      </p:sp>
      <p:sp>
        <p:nvSpPr>
          <p:cNvPr id="3" name="Content Placeholder 2"/>
          <p:cNvSpPr>
            <a:spLocks noGrp="1"/>
          </p:cNvSpPr>
          <p:nvPr>
            <p:ph type="body" idx="1"/>
          </p:nvPr>
        </p:nvSpPr>
        <p:spPr>
          <a:xfrm>
            <a:off x="330200" y="1638301"/>
            <a:ext cx="11017250" cy="4413250"/>
          </a:xfrm>
        </p:spPr>
        <p:txBody>
          <a:bodyPr/>
          <a:lstStyle/>
          <a:p>
            <a:pPr marL="0" indent="0">
              <a:buNone/>
            </a:pPr>
            <a:endParaRPr lang="en-US" dirty="0" smtClean="0"/>
          </a:p>
          <a:p>
            <a:pPr marL="0" indent="0">
              <a:buNone/>
            </a:pPr>
            <a:endParaRPr lang="en-US" dirty="0"/>
          </a:p>
        </p:txBody>
      </p:sp>
      <p:sp>
        <p:nvSpPr>
          <p:cNvPr id="4" name="Rectangle 3"/>
          <p:cNvSpPr/>
          <p:nvPr/>
        </p:nvSpPr>
        <p:spPr>
          <a:xfrm>
            <a:off x="377825" y="2912230"/>
            <a:ext cx="10922000" cy="3139321"/>
          </a:xfrm>
          <a:prstGeom prst="rect">
            <a:avLst/>
          </a:prstGeom>
          <a:solidFill>
            <a:srgbClr val="FFFF00"/>
          </a:solidFill>
        </p:spPr>
        <p:txBody>
          <a:bodyPr wrap="square">
            <a:spAutoFit/>
          </a:bodyPr>
          <a:lstStyle/>
          <a:p>
            <a:pPr marL="285750" indent="-285750">
              <a:buFont typeface="Arial" panose="020B0604020202020204" pitchFamily="34" charset="0"/>
              <a:buChar char="•"/>
            </a:pPr>
            <a:r>
              <a:rPr lang="en-US" dirty="0" smtClean="0"/>
              <a:t>Loans would not have to be made in coinage.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u="sng" dirty="0" smtClean="0"/>
              <a:t>Loans</a:t>
            </a:r>
            <a:r>
              <a:rPr lang="en-US" dirty="0" smtClean="0"/>
              <a:t> could be made by </a:t>
            </a:r>
            <a:r>
              <a:rPr lang="en-US" b="1" u="sng" dirty="0" smtClean="0"/>
              <a:t>WRITING IN CREDITS TO THE BORROWER’S ACCOUNT</a:t>
            </a:r>
            <a:r>
              <a:rPr lang="en-US" dirty="0" smtClean="0"/>
              <a:t>.    The borrower would have the ability to write checks on that account.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Once the borrowers got in the habit of using checks (back then, called bills of exchange), the banker could increase the money supply with these credits.   The credits would be used as a means of exchange, as money.  But the new accounting money came with </a:t>
            </a:r>
            <a:r>
              <a:rPr lang="en-US" b="1" u="sng" dirty="0" smtClean="0"/>
              <a:t>usury – these were loans</a:t>
            </a:r>
            <a:r>
              <a:rPr lang="en-US" dirty="0" smtClean="0"/>
              <a:t>.    </a:t>
            </a:r>
            <a:r>
              <a:rPr lang="en-US" b="1" u="sng" dirty="0" smtClean="0"/>
              <a:t>The Church scholars, the Scholastics, had not known about this sleight of hand – and thus could not shine the sin of usury on it!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Today it is legal and the basis of our banking system.    But it is a well-kept secret. </a:t>
            </a:r>
            <a:endParaRPr lang="en-US" b="1" u="sng" dirty="0"/>
          </a:p>
        </p:txBody>
      </p:sp>
      <p:sp>
        <p:nvSpPr>
          <p:cNvPr id="5" name="Subtitle 2"/>
          <p:cNvSpPr txBox="1">
            <a:spLocks/>
          </p:cNvSpPr>
          <p:nvPr/>
        </p:nvSpPr>
        <p:spPr>
          <a:xfrm>
            <a:off x="0" y="14449"/>
            <a:ext cx="12192000" cy="521580"/>
          </a:xfrm>
          <a:prstGeom prst="rect">
            <a:avLst/>
          </a:prstGeom>
          <a:solidFill>
            <a:schemeClr val="accent2"/>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View of Money</a:t>
            </a:r>
            <a:endParaRPr lang="en-US" dirty="0"/>
          </a:p>
          <a:p>
            <a:endParaRPr lang="en-US" b="1" dirty="0"/>
          </a:p>
        </p:txBody>
      </p:sp>
    </p:spTree>
    <p:extLst>
      <p:ext uri="{BB962C8B-B14F-4D97-AF65-F5344CB8AC3E}">
        <p14:creationId xmlns:p14="http://schemas.microsoft.com/office/powerpoint/2010/main" val="2335747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1347" y="1962956"/>
            <a:ext cx="6010620" cy="2677656"/>
          </a:xfrm>
          <a:prstGeom prst="rect">
            <a:avLst/>
          </a:prstGeom>
          <a:noFill/>
        </p:spPr>
        <p:txBody>
          <a:bodyPr wrap="none" rtlCol="0">
            <a:spAutoFit/>
          </a:bodyPr>
          <a:lstStyle/>
          <a:p>
            <a:endParaRPr lang="en-US" sz="2800" dirty="0" smtClean="0"/>
          </a:p>
          <a:p>
            <a:r>
              <a:rPr lang="en-US" sz="2800" dirty="0" smtClean="0"/>
              <a:t>3.   THEIR ARGUMENTS AGAINST USURY</a:t>
            </a:r>
          </a:p>
          <a:p>
            <a:pPr marL="742950" lvl="1" indent="-285750">
              <a:buFont typeface="Arial" panose="020B0604020202020204" pitchFamily="34" charset="0"/>
              <a:buChar char="•"/>
            </a:pPr>
            <a:r>
              <a:rPr lang="en-US" sz="2800" dirty="0" smtClean="0"/>
              <a:t>Authority, Church Laws</a:t>
            </a:r>
          </a:p>
          <a:p>
            <a:pPr marL="742950" lvl="1" indent="-285750">
              <a:buFont typeface="Arial" panose="020B0604020202020204" pitchFamily="34" charset="0"/>
              <a:buChar char="•"/>
            </a:pPr>
            <a:r>
              <a:rPr lang="en-US" sz="2800" dirty="0" smtClean="0"/>
              <a:t>Human Law</a:t>
            </a:r>
          </a:p>
          <a:p>
            <a:pPr marL="742950" lvl="1" indent="-285750">
              <a:buFont typeface="Arial" panose="020B0604020202020204" pitchFamily="34" charset="0"/>
              <a:buChar char="•"/>
            </a:pPr>
            <a:r>
              <a:rPr lang="en-US" sz="2800" dirty="0" smtClean="0"/>
              <a:t>Natural Law</a:t>
            </a:r>
          </a:p>
          <a:p>
            <a:pPr marL="742950" lvl="1" indent="-285750">
              <a:buFont typeface="Arial" panose="020B0604020202020204" pitchFamily="34" charset="0"/>
              <a:buChar char="•"/>
            </a:pPr>
            <a:r>
              <a:rPr lang="en-US" sz="2800" dirty="0" smtClean="0"/>
              <a:t>Aristotle</a:t>
            </a:r>
          </a:p>
        </p:txBody>
      </p:sp>
      <p:sp>
        <p:nvSpPr>
          <p:cNvPr id="4" name="Subtitle 2"/>
          <p:cNvSpPr txBox="1">
            <a:spLocks/>
          </p:cNvSpPr>
          <p:nvPr/>
        </p:nvSpPr>
        <p:spPr>
          <a:xfrm>
            <a:off x="0" y="0"/>
            <a:ext cx="12192000" cy="521580"/>
          </a:xfrm>
          <a:prstGeom prst="rect">
            <a:avLst/>
          </a:prstGeom>
          <a:solidFill>
            <a:srgbClr val="FF99FF"/>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Arguments Against Usury</a:t>
            </a:r>
            <a:endParaRPr lang="en-US" b="1" dirty="0"/>
          </a:p>
        </p:txBody>
      </p:sp>
    </p:spTree>
    <p:extLst>
      <p:ext uri="{BB962C8B-B14F-4D97-AF65-F5344CB8AC3E}">
        <p14:creationId xmlns:p14="http://schemas.microsoft.com/office/powerpoint/2010/main" val="12224793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8972" y="2656640"/>
            <a:ext cx="3541803" cy="523220"/>
          </a:xfrm>
          <a:prstGeom prst="rect">
            <a:avLst/>
          </a:prstGeom>
          <a:noFill/>
        </p:spPr>
        <p:txBody>
          <a:bodyPr wrap="none" rtlCol="0">
            <a:spAutoFit/>
          </a:bodyPr>
          <a:lstStyle/>
          <a:p>
            <a:r>
              <a:rPr lang="en-US" sz="2800" dirty="0" smtClean="0"/>
              <a:t>Authority, Church Laws</a:t>
            </a:r>
          </a:p>
        </p:txBody>
      </p:sp>
      <p:sp>
        <p:nvSpPr>
          <p:cNvPr id="3" name="Subtitle 2"/>
          <p:cNvSpPr txBox="1">
            <a:spLocks/>
          </p:cNvSpPr>
          <p:nvPr/>
        </p:nvSpPr>
        <p:spPr>
          <a:xfrm>
            <a:off x="0" y="14449"/>
            <a:ext cx="12192000" cy="521580"/>
          </a:xfrm>
          <a:prstGeom prst="rect">
            <a:avLst/>
          </a:prstGeom>
          <a:solidFill>
            <a:srgbClr val="FF99FF"/>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Authority, Church Laws</a:t>
            </a:r>
          </a:p>
          <a:p>
            <a:endParaRPr lang="en-US" b="1" dirty="0"/>
          </a:p>
        </p:txBody>
      </p:sp>
    </p:spTree>
    <p:extLst>
      <p:ext uri="{BB962C8B-B14F-4D97-AF65-F5344CB8AC3E}">
        <p14:creationId xmlns:p14="http://schemas.microsoft.com/office/powerpoint/2010/main" val="29695193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462" y="365125"/>
            <a:ext cx="10630338" cy="1325563"/>
          </a:xfrm>
          <a:solidFill>
            <a:srgbClr val="FFFF00"/>
          </a:solidFill>
        </p:spPr>
        <p:txBody>
          <a:bodyPr>
            <a:normAutofit fontScale="90000"/>
          </a:bodyPr>
          <a:lstStyle/>
          <a:p>
            <a:r>
              <a:rPr lang="en-US" sz="6000" dirty="0" smtClean="0"/>
              <a:t>JEWISH RELIGION:  OLD TESTAMENT</a:t>
            </a:r>
            <a:endParaRPr lang="en-US" sz="6000" dirty="0"/>
          </a:p>
        </p:txBody>
      </p:sp>
      <p:sp>
        <p:nvSpPr>
          <p:cNvPr id="3" name="Content Placeholder 2"/>
          <p:cNvSpPr>
            <a:spLocks noGrp="1"/>
          </p:cNvSpPr>
          <p:nvPr>
            <p:ph idx="1"/>
          </p:nvPr>
        </p:nvSpPr>
        <p:spPr>
          <a:xfrm>
            <a:off x="624052" y="2033752"/>
            <a:ext cx="5849007" cy="3789718"/>
          </a:xfrm>
          <a:solidFill>
            <a:srgbClr val="00B0F0"/>
          </a:solidFill>
        </p:spPr>
        <p:txBody>
          <a:bodyPr>
            <a:normAutofit fontScale="77500" lnSpcReduction="20000"/>
          </a:bodyPr>
          <a:lstStyle/>
          <a:p>
            <a:pPr marL="0" indent="0">
              <a:buNone/>
            </a:pPr>
            <a:endParaRPr lang="en-US" sz="3200" dirty="0" smtClean="0"/>
          </a:p>
          <a:p>
            <a:pPr marL="0" indent="0">
              <a:buNone/>
            </a:pPr>
            <a:r>
              <a:rPr lang="en-US" sz="3200" b="1" dirty="0" smtClean="0">
                <a:solidFill>
                  <a:srgbClr val="002060"/>
                </a:solidFill>
              </a:rPr>
              <a:t>Deuteronomy</a:t>
            </a:r>
            <a:r>
              <a:rPr lang="en-US" sz="3200" dirty="0" smtClean="0">
                <a:solidFill>
                  <a:srgbClr val="002060"/>
                </a:solidFill>
              </a:rPr>
              <a:t> </a:t>
            </a:r>
            <a:r>
              <a:rPr lang="en-US" sz="3200" b="1" dirty="0" smtClean="0"/>
              <a:t>23:19</a:t>
            </a:r>
          </a:p>
          <a:p>
            <a:pPr marL="0" indent="0">
              <a:buNone/>
            </a:pPr>
            <a:r>
              <a:rPr lang="en-US" sz="3200" dirty="0" smtClean="0"/>
              <a:t>Thou </a:t>
            </a:r>
            <a:r>
              <a:rPr lang="en-US" sz="3200" dirty="0"/>
              <a:t>shalt not lend upon interest to thy </a:t>
            </a:r>
            <a:r>
              <a:rPr lang="en-US" sz="3200" dirty="0" smtClean="0"/>
              <a:t>brother.</a:t>
            </a:r>
          </a:p>
          <a:p>
            <a:pPr marL="0" indent="0">
              <a:buNone/>
            </a:pPr>
            <a:endParaRPr lang="en-US" sz="3200" dirty="0"/>
          </a:p>
          <a:p>
            <a:pPr marL="0" indent="0">
              <a:buNone/>
            </a:pPr>
            <a:r>
              <a:rPr lang="en-US" b="1" dirty="0"/>
              <a:t>Leviticus 25:36-37</a:t>
            </a:r>
          </a:p>
          <a:p>
            <a:pPr marL="0" indent="0">
              <a:buNone/>
            </a:pPr>
            <a:r>
              <a:rPr lang="en-US" sz="3200" dirty="0" smtClean="0"/>
              <a:t>Take </a:t>
            </a:r>
            <a:r>
              <a:rPr lang="en-US" sz="3200" dirty="0"/>
              <a:t>thou no interest from him or increase; but fear thy God, that thy brother may live with thee. Thou shalt not give him thy money upon interest, nor lend him thy victuals for increase.</a:t>
            </a:r>
          </a:p>
          <a:p>
            <a:pPr marL="0" indent="0">
              <a:buNone/>
            </a:pPr>
            <a:endParaRPr lang="en-US" sz="3600" dirty="0"/>
          </a:p>
        </p:txBody>
      </p:sp>
      <p:pic>
        <p:nvPicPr>
          <p:cNvPr id="3074" name="Picture 2" descr="The Malmesbury 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8400" y="2667000"/>
            <a:ext cx="3632199" cy="2020209"/>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a:xfrm>
            <a:off x="0" y="14449"/>
            <a:ext cx="12192000" cy="521580"/>
          </a:xfrm>
          <a:prstGeom prst="rect">
            <a:avLst/>
          </a:prstGeom>
          <a:solidFill>
            <a:srgbClr val="FF99FF"/>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Authority, Church Laws</a:t>
            </a:r>
          </a:p>
          <a:p>
            <a:endParaRPr lang="en-US" b="1" dirty="0"/>
          </a:p>
        </p:txBody>
      </p:sp>
    </p:spTree>
    <p:extLst>
      <p:ext uri="{BB962C8B-B14F-4D97-AF65-F5344CB8AC3E}">
        <p14:creationId xmlns:p14="http://schemas.microsoft.com/office/powerpoint/2010/main" val="41350974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smtClean="0"/>
              <a:t>                            CHRISTIANITY</a:t>
            </a:r>
            <a:endParaRPr lang="en-US" dirty="0"/>
          </a:p>
        </p:txBody>
      </p:sp>
      <p:sp>
        <p:nvSpPr>
          <p:cNvPr id="3" name="Content Placeholder 2"/>
          <p:cNvSpPr>
            <a:spLocks noGrp="1"/>
          </p:cNvSpPr>
          <p:nvPr>
            <p:ph idx="1"/>
          </p:nvPr>
        </p:nvSpPr>
        <p:spPr>
          <a:xfrm>
            <a:off x="647700" y="2184400"/>
            <a:ext cx="10515600" cy="2984500"/>
          </a:xfrm>
          <a:solidFill>
            <a:schemeClr val="accent6">
              <a:lumMod val="40000"/>
              <a:lumOff val="60000"/>
            </a:schemeClr>
          </a:solidFill>
        </p:spPr>
        <p:txBody>
          <a:bodyPr>
            <a:normAutofit fontScale="70000" lnSpcReduction="20000"/>
          </a:bodyPr>
          <a:lstStyle/>
          <a:p>
            <a:pPr marL="0" indent="0">
              <a:buNone/>
            </a:pPr>
            <a:endParaRPr lang="en-US" dirty="0" smtClean="0"/>
          </a:p>
          <a:p>
            <a:pPr marL="0" indent="0">
              <a:buNone/>
            </a:pPr>
            <a:endParaRPr lang="en-US" dirty="0" smtClean="0"/>
          </a:p>
          <a:p>
            <a:pPr marL="0" indent="0">
              <a:buNone/>
            </a:pPr>
            <a:r>
              <a:rPr lang="en-US" sz="4000" dirty="0"/>
              <a:t> </a:t>
            </a:r>
            <a:r>
              <a:rPr lang="en-US" sz="4000" dirty="0" smtClean="0"/>
              <a:t>                                    JESUS </a:t>
            </a:r>
            <a:r>
              <a:rPr lang="en-US" sz="4000" dirty="0"/>
              <a:t>– ALL MEN ARE </a:t>
            </a:r>
            <a:r>
              <a:rPr lang="en-US" sz="4000" dirty="0" smtClean="0"/>
              <a:t>BROTHERS</a:t>
            </a:r>
          </a:p>
          <a:p>
            <a:pPr marL="0" indent="0">
              <a:buNone/>
            </a:pPr>
            <a:endParaRPr lang="en-US" sz="4000" dirty="0" smtClean="0"/>
          </a:p>
          <a:p>
            <a:pPr marL="0" indent="0">
              <a:buNone/>
            </a:pPr>
            <a:r>
              <a:rPr lang="en-US" sz="4000" b="1" dirty="0" smtClean="0"/>
              <a:t>Luke 6:34-35</a:t>
            </a:r>
            <a:endParaRPr lang="en-US" sz="4000" b="1" dirty="0"/>
          </a:p>
          <a:p>
            <a:pPr marL="0" indent="0">
              <a:buNone/>
            </a:pPr>
            <a:r>
              <a:rPr lang="en-US" sz="4000" dirty="0"/>
              <a:t>But love ye your enemies, and do good, and lend, hoping for nothing again; and your reward shall be great, and ye shall be the children of the Highest: for he is kind unto the unthankful and to the evil. </a:t>
            </a:r>
          </a:p>
        </p:txBody>
      </p:sp>
      <p:sp>
        <p:nvSpPr>
          <p:cNvPr id="4" name="Subtitle 2"/>
          <p:cNvSpPr txBox="1">
            <a:spLocks/>
          </p:cNvSpPr>
          <p:nvPr/>
        </p:nvSpPr>
        <p:spPr>
          <a:xfrm>
            <a:off x="0" y="14449"/>
            <a:ext cx="12192000" cy="521580"/>
          </a:xfrm>
          <a:prstGeom prst="rect">
            <a:avLst/>
          </a:prstGeom>
          <a:solidFill>
            <a:srgbClr val="FF99FF"/>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Authority, Church Laws</a:t>
            </a:r>
          </a:p>
          <a:p>
            <a:endParaRPr lang="en-US" b="1" dirty="0"/>
          </a:p>
        </p:txBody>
      </p:sp>
    </p:spTree>
    <p:extLst>
      <p:ext uri="{BB962C8B-B14F-4D97-AF65-F5344CB8AC3E}">
        <p14:creationId xmlns:p14="http://schemas.microsoft.com/office/powerpoint/2010/main" val="20333652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941" y="690750"/>
            <a:ext cx="10630338" cy="752475"/>
          </a:xfrm>
          <a:solidFill>
            <a:srgbClr val="FFFF00"/>
          </a:solidFill>
        </p:spPr>
        <p:txBody>
          <a:bodyPr>
            <a:normAutofit fontScale="90000"/>
          </a:bodyPr>
          <a:lstStyle/>
          <a:p>
            <a:r>
              <a:rPr lang="en-US" sz="6000" dirty="0" smtClean="0"/>
              <a:t>                 CATHOLIC CHURCH</a:t>
            </a:r>
            <a:endParaRPr lang="en-US" sz="6000" dirty="0"/>
          </a:p>
        </p:txBody>
      </p:sp>
      <p:sp>
        <p:nvSpPr>
          <p:cNvPr id="3" name="Content Placeholder 2"/>
          <p:cNvSpPr>
            <a:spLocks noGrp="1"/>
          </p:cNvSpPr>
          <p:nvPr>
            <p:ph idx="1"/>
          </p:nvPr>
        </p:nvSpPr>
        <p:spPr>
          <a:xfrm>
            <a:off x="243052" y="1709297"/>
            <a:ext cx="7656348" cy="5081069"/>
          </a:xfrm>
          <a:solidFill>
            <a:srgbClr val="00B0F0"/>
          </a:solidFill>
        </p:spPr>
        <p:txBody>
          <a:bodyPr>
            <a:noAutofit/>
          </a:bodyPr>
          <a:lstStyle/>
          <a:p>
            <a:pPr marL="0" indent="0">
              <a:lnSpc>
                <a:spcPct val="100000"/>
              </a:lnSpc>
              <a:spcBef>
                <a:spcPts val="0"/>
              </a:spcBef>
              <a:buNone/>
            </a:pPr>
            <a:r>
              <a:rPr lang="en-US" sz="2000" dirty="0" smtClean="0"/>
              <a:t>4</a:t>
            </a:r>
            <a:r>
              <a:rPr lang="en-US" sz="2000" baseline="30000" dirty="0" smtClean="0"/>
              <a:t>TH</a:t>
            </a:r>
            <a:r>
              <a:rPr lang="en-US" sz="2000" dirty="0" smtClean="0"/>
              <a:t> century AD – First Council of Nicaea (325) – church prohibited taking</a:t>
            </a:r>
          </a:p>
          <a:p>
            <a:pPr marL="0" indent="0">
              <a:lnSpc>
                <a:spcPct val="100000"/>
              </a:lnSpc>
              <a:spcBef>
                <a:spcPts val="0"/>
              </a:spcBef>
              <a:buNone/>
            </a:pPr>
            <a:r>
              <a:rPr lang="en-US" sz="2000" dirty="0"/>
              <a:t> </a:t>
            </a:r>
            <a:r>
              <a:rPr lang="en-US" sz="2000" dirty="0" smtClean="0"/>
              <a:t>      usury by clergy under pain of expulsion from clergy</a:t>
            </a:r>
          </a:p>
          <a:p>
            <a:pPr marL="0" indent="0">
              <a:spcBef>
                <a:spcPts val="600"/>
              </a:spcBef>
              <a:buNone/>
            </a:pPr>
            <a:r>
              <a:rPr lang="en-US" sz="2000" dirty="0" smtClean="0"/>
              <a:t>5</a:t>
            </a:r>
            <a:r>
              <a:rPr lang="en-US" sz="2000" baseline="30000" dirty="0" smtClean="0"/>
              <a:t>th</a:t>
            </a:r>
            <a:r>
              <a:rPr lang="en-US" sz="2000" dirty="0" smtClean="0"/>
              <a:t> century AD – church prohibited taking of usury by laity</a:t>
            </a:r>
          </a:p>
          <a:p>
            <a:pPr marL="0" indent="0">
              <a:spcBef>
                <a:spcPts val="600"/>
              </a:spcBef>
              <a:buNone/>
            </a:pPr>
            <a:r>
              <a:rPr lang="en-US" sz="2000" dirty="0" smtClean="0"/>
              <a:t>8</a:t>
            </a:r>
            <a:r>
              <a:rPr lang="en-US" sz="2000" baseline="30000" dirty="0" smtClean="0"/>
              <a:t>th</a:t>
            </a:r>
            <a:r>
              <a:rPr lang="en-US" sz="2000" dirty="0" smtClean="0"/>
              <a:t> century AD – church declared usury to be a general criminal offence</a:t>
            </a:r>
          </a:p>
          <a:p>
            <a:pPr marL="0" indent="0">
              <a:spcBef>
                <a:spcPts val="600"/>
              </a:spcBef>
              <a:buNone/>
            </a:pPr>
            <a:r>
              <a:rPr lang="en-US" sz="2000" dirty="0" smtClean="0"/>
              <a:t>850 – Synod of Paris </a:t>
            </a:r>
            <a:r>
              <a:rPr lang="en-US" sz="2000" b="1" u="sng" dirty="0" smtClean="0"/>
              <a:t>– excommunicated all usurers </a:t>
            </a:r>
          </a:p>
          <a:p>
            <a:pPr marL="0" indent="0">
              <a:buNone/>
            </a:pPr>
            <a:r>
              <a:rPr lang="en-US" sz="2000" dirty="0" smtClean="0"/>
              <a:t>1179 – Third Lateran Council - </a:t>
            </a:r>
            <a:r>
              <a:rPr lang="en-US" sz="2000" b="1" u="sng" dirty="0" smtClean="0"/>
              <a:t>excommunicated </a:t>
            </a:r>
            <a:r>
              <a:rPr lang="en-US" sz="2000" b="1" u="sng" dirty="0"/>
              <a:t>those who engage in </a:t>
            </a:r>
            <a:r>
              <a:rPr lang="en-US" sz="2000" b="1" u="sng" dirty="0" smtClean="0"/>
              <a:t>  usury</a:t>
            </a:r>
            <a:r>
              <a:rPr lang="en-US" sz="2000" dirty="0" smtClean="0"/>
              <a:t> – “notorious </a:t>
            </a:r>
            <a:r>
              <a:rPr lang="en-US" sz="2000" dirty="0"/>
              <a:t>usurers should not </a:t>
            </a:r>
            <a:r>
              <a:rPr lang="en-US" sz="2000" dirty="0" smtClean="0"/>
              <a:t>be admitted </a:t>
            </a:r>
            <a:r>
              <a:rPr lang="en-US" sz="2000" dirty="0"/>
              <a:t>to communion of the altar or receive </a:t>
            </a:r>
            <a:r>
              <a:rPr lang="en-US" sz="2000" dirty="0" smtClean="0"/>
              <a:t>Christian </a:t>
            </a:r>
            <a:r>
              <a:rPr lang="en-US" sz="2000" dirty="0"/>
              <a:t>burial if they die in this sin</a:t>
            </a:r>
            <a:r>
              <a:rPr lang="en-US" sz="2000" dirty="0" smtClean="0"/>
              <a:t>.” </a:t>
            </a:r>
          </a:p>
          <a:p>
            <a:pPr marL="0" indent="0">
              <a:buNone/>
            </a:pPr>
            <a:r>
              <a:rPr lang="en-US" sz="2000" dirty="0" smtClean="0"/>
              <a:t>1311 – ban on usury absolute – Pope Clement V declared all secular  legislation in its favor null and void</a:t>
            </a:r>
          </a:p>
          <a:p>
            <a:pPr marL="0" indent="0">
              <a:buNone/>
            </a:pPr>
            <a:r>
              <a:rPr lang="en-US" sz="2000" dirty="0" smtClean="0"/>
              <a:t>1515 – Lateran Council – “gain is sought from use of a thing not itself fruitful (=‘barren’) </a:t>
            </a:r>
            <a:r>
              <a:rPr lang="en-US" sz="2000" b="1" u="sng" dirty="0" smtClean="0"/>
              <a:t>without </a:t>
            </a:r>
            <a:r>
              <a:rPr lang="en-US" sz="2000" b="1" u="sng" dirty="0" err="1" smtClean="0"/>
              <a:t>labour</a:t>
            </a:r>
            <a:r>
              <a:rPr lang="en-US" sz="2000" b="1" u="sng" dirty="0" smtClean="0"/>
              <a:t>, expense, risk on part of lender</a:t>
            </a:r>
            <a:r>
              <a:rPr lang="en-US" sz="2000" dirty="0" smtClean="0"/>
              <a:t>”</a:t>
            </a:r>
          </a:p>
          <a:p>
            <a:pPr marL="0" indent="0">
              <a:buNone/>
            </a:pPr>
            <a:r>
              <a:rPr lang="en-US" sz="2000" dirty="0" smtClean="0"/>
              <a:t>1586 - Pope </a:t>
            </a:r>
            <a:r>
              <a:rPr lang="en-US" sz="2000" dirty="0" err="1"/>
              <a:t>Sixtus</a:t>
            </a:r>
            <a:r>
              <a:rPr lang="en-US" sz="2000" dirty="0"/>
              <a:t> V would call the practice of usury, "most detestable to God and man, damned by the sacred canons and </a:t>
            </a:r>
            <a:r>
              <a:rPr lang="en-US" sz="2000" b="1" u="sng" dirty="0"/>
              <a:t>contrary to Christian charity</a:t>
            </a:r>
            <a:r>
              <a:rPr lang="en-US" sz="2000" b="1" u="sng" dirty="0" smtClean="0"/>
              <a:t>."</a:t>
            </a:r>
            <a:endParaRPr lang="en-US" sz="2000" dirty="0"/>
          </a:p>
        </p:txBody>
      </p:sp>
      <p:pic>
        <p:nvPicPr>
          <p:cNvPr id="4098" name="Picture 2" descr="https://upload.wikimedia.org/wikipedia/commons/thumb/c/ce/Christus_austreibt.JPG/200px-Christus_austreib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7425" y="2046452"/>
            <a:ext cx="3000375" cy="26288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899400" y="5005715"/>
            <a:ext cx="4292600" cy="646331"/>
          </a:xfrm>
          <a:prstGeom prst="rect">
            <a:avLst/>
          </a:prstGeom>
        </p:spPr>
        <p:txBody>
          <a:bodyPr wrap="square">
            <a:spAutoFit/>
          </a:bodyPr>
          <a:lstStyle/>
          <a:p>
            <a:r>
              <a:rPr lang="en-US" i="1" dirty="0" smtClean="0"/>
              <a:t>Christ drives the Usurers out of the Temple,</a:t>
            </a:r>
          </a:p>
          <a:p>
            <a:r>
              <a:rPr lang="en-US" dirty="0" smtClean="0"/>
              <a:t>a woodcut by </a:t>
            </a:r>
            <a:r>
              <a:rPr lang="en-US" dirty="0" smtClean="0">
                <a:hlinkClick r:id="rId3" tooltip="Lucas Cranach the Elder"/>
              </a:rPr>
              <a:t>Lucas Cranach the Elder</a:t>
            </a:r>
            <a:endParaRPr lang="en-US" dirty="0"/>
          </a:p>
        </p:txBody>
      </p:sp>
      <p:sp>
        <p:nvSpPr>
          <p:cNvPr id="6" name="Subtitle 2"/>
          <p:cNvSpPr txBox="1">
            <a:spLocks/>
          </p:cNvSpPr>
          <p:nvPr/>
        </p:nvSpPr>
        <p:spPr>
          <a:xfrm>
            <a:off x="0" y="14449"/>
            <a:ext cx="12192000" cy="521580"/>
          </a:xfrm>
          <a:prstGeom prst="rect">
            <a:avLst/>
          </a:prstGeom>
          <a:solidFill>
            <a:srgbClr val="FF99FF"/>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Authority, Church Laws</a:t>
            </a:r>
          </a:p>
          <a:p>
            <a:pPr marL="0" indent="0">
              <a:buNone/>
            </a:pPr>
            <a:endParaRPr lang="en-US" b="1" dirty="0"/>
          </a:p>
        </p:txBody>
      </p:sp>
    </p:spTree>
    <p:extLst>
      <p:ext uri="{BB962C8B-B14F-4D97-AF65-F5344CB8AC3E}">
        <p14:creationId xmlns:p14="http://schemas.microsoft.com/office/powerpoint/2010/main" val="18998243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4448" y="2861592"/>
            <a:ext cx="1903855" cy="523220"/>
          </a:xfrm>
          <a:prstGeom prst="rect">
            <a:avLst/>
          </a:prstGeom>
          <a:noFill/>
        </p:spPr>
        <p:txBody>
          <a:bodyPr wrap="none" rtlCol="0">
            <a:spAutoFit/>
          </a:bodyPr>
          <a:lstStyle/>
          <a:p>
            <a:r>
              <a:rPr lang="en-US" sz="2800" dirty="0" smtClean="0"/>
              <a:t>Human Law</a:t>
            </a:r>
          </a:p>
        </p:txBody>
      </p:sp>
      <p:sp>
        <p:nvSpPr>
          <p:cNvPr id="3" name="Subtitle 2"/>
          <p:cNvSpPr txBox="1">
            <a:spLocks/>
          </p:cNvSpPr>
          <p:nvPr/>
        </p:nvSpPr>
        <p:spPr>
          <a:xfrm>
            <a:off x="0" y="0"/>
            <a:ext cx="12192000" cy="536029"/>
          </a:xfrm>
          <a:prstGeom prst="rect">
            <a:avLst/>
          </a:prstGeom>
          <a:solidFill>
            <a:srgbClr val="FF99FF"/>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Human Law</a:t>
            </a:r>
          </a:p>
          <a:p>
            <a:endParaRPr lang="en-US" b="1" dirty="0"/>
          </a:p>
        </p:txBody>
      </p:sp>
    </p:spTree>
    <p:extLst>
      <p:ext uri="{BB962C8B-B14F-4D97-AF65-F5344CB8AC3E}">
        <p14:creationId xmlns:p14="http://schemas.microsoft.com/office/powerpoint/2010/main" val="1436470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730" y="635876"/>
            <a:ext cx="10515600" cy="536026"/>
          </a:xfrm>
          <a:solidFill>
            <a:schemeClr val="accent6">
              <a:lumMod val="40000"/>
              <a:lumOff val="60000"/>
            </a:schemeClr>
          </a:solidFill>
        </p:spPr>
        <p:txBody>
          <a:bodyPr>
            <a:normAutofit/>
          </a:bodyPr>
          <a:lstStyle/>
          <a:p>
            <a:pPr algn="ctr"/>
            <a:r>
              <a:rPr lang="en-US" sz="2400" dirty="0" smtClean="0"/>
              <a:t>CODES THROUGHOUT HISTORY HAVE RESTRICTED USURY</a:t>
            </a:r>
            <a:endParaRPr lang="en-US" sz="2400" dirty="0"/>
          </a:p>
        </p:txBody>
      </p:sp>
      <p:sp>
        <p:nvSpPr>
          <p:cNvPr id="3" name="TextBox 2"/>
          <p:cNvSpPr txBox="1"/>
          <p:nvPr/>
        </p:nvSpPr>
        <p:spPr>
          <a:xfrm>
            <a:off x="887730" y="1171901"/>
            <a:ext cx="10208260" cy="5632311"/>
          </a:xfrm>
          <a:prstGeom prst="rect">
            <a:avLst/>
          </a:prstGeom>
          <a:solidFill>
            <a:schemeClr val="bg1"/>
          </a:solidFill>
        </p:spPr>
        <p:txBody>
          <a:bodyPr wrap="square" rtlCol="0">
            <a:spAutoFit/>
          </a:bodyPr>
          <a:lstStyle/>
          <a:p>
            <a:r>
              <a:rPr lang="en-US" dirty="0" smtClean="0"/>
              <a:t>2130-2088 BC         CODE OF HAMMURABI                                                                  LIMIT TO 33%</a:t>
            </a:r>
          </a:p>
          <a:p>
            <a:endParaRPr lang="en-US" dirty="0"/>
          </a:p>
          <a:p>
            <a:r>
              <a:rPr lang="en-US" dirty="0" smtClean="0"/>
              <a:t>2000-1400 BC         VEDIC TEXTS OF ANCIENT INDIA - HINDU LAW                         BANNED USURY</a:t>
            </a:r>
          </a:p>
          <a:p>
            <a:endParaRPr lang="en-US" dirty="0"/>
          </a:p>
          <a:p>
            <a:r>
              <a:rPr lang="en-US" dirty="0" smtClean="0"/>
              <a:t>   600-  400 BC         BUDDHIST JATAKAS:  ‘USURERS..FOUL-TOOTHED…’                CONTEMPT FOR USURY</a:t>
            </a:r>
          </a:p>
          <a:p>
            <a:endParaRPr lang="en-US" dirty="0"/>
          </a:p>
          <a:p>
            <a:r>
              <a:rPr lang="en-US" b="1" dirty="0" smtClean="0">
                <a:solidFill>
                  <a:srgbClr val="0070C0"/>
                </a:solidFill>
              </a:rPr>
              <a:t>             342 BC         REPUBLICAN ROME                                                                      BANNED USURY</a:t>
            </a:r>
          </a:p>
          <a:p>
            <a:endParaRPr lang="en-US" b="1" dirty="0">
              <a:solidFill>
                <a:srgbClr val="0070C0"/>
              </a:solidFill>
            </a:endParaRPr>
          </a:p>
          <a:p>
            <a:r>
              <a:rPr lang="en-US" b="1" dirty="0" smtClean="0">
                <a:solidFill>
                  <a:srgbClr val="0070C0"/>
                </a:solidFill>
              </a:rPr>
              <a:t>          49-44 BC        rule of JULIUS CAESAR, ROMAN EMPIRE                                  LIMIT TO 12 ½ %</a:t>
            </a:r>
          </a:p>
          <a:p>
            <a:endParaRPr lang="en-US" dirty="0"/>
          </a:p>
          <a:p>
            <a:r>
              <a:rPr lang="en-US" b="1" dirty="0" smtClean="0">
                <a:solidFill>
                  <a:srgbClr val="0070C0"/>
                </a:solidFill>
              </a:rPr>
              <a:t>     306–337 AD       rule of CONSTANTINE, THE GREAT                                             LIMIT FROM 4-8%,</a:t>
            </a:r>
          </a:p>
          <a:p>
            <a:r>
              <a:rPr lang="en-US" b="1" dirty="0">
                <a:solidFill>
                  <a:srgbClr val="0070C0"/>
                </a:solidFill>
              </a:rPr>
              <a:t>	</a:t>
            </a:r>
            <a:r>
              <a:rPr lang="en-US" b="1" dirty="0" smtClean="0">
                <a:solidFill>
                  <a:srgbClr val="0070C0"/>
                </a:solidFill>
              </a:rPr>
              <a:t>						                interest could not be</a:t>
            </a:r>
          </a:p>
          <a:p>
            <a:r>
              <a:rPr lang="en-US" b="1" dirty="0">
                <a:solidFill>
                  <a:srgbClr val="0070C0"/>
                </a:solidFill>
              </a:rPr>
              <a:t>	</a:t>
            </a:r>
            <a:r>
              <a:rPr lang="en-US" b="1" dirty="0" smtClean="0">
                <a:solidFill>
                  <a:srgbClr val="0070C0"/>
                </a:solidFill>
              </a:rPr>
              <a:t>						                greater than principal</a:t>
            </a:r>
          </a:p>
          <a:p>
            <a:endParaRPr lang="en-US" b="1" dirty="0">
              <a:solidFill>
                <a:srgbClr val="0070C0"/>
              </a:solidFill>
            </a:endParaRPr>
          </a:p>
          <a:p>
            <a:r>
              <a:rPr lang="en-US" b="1" dirty="0" smtClean="0">
                <a:solidFill>
                  <a:srgbClr val="0070C0"/>
                </a:solidFill>
              </a:rPr>
              <a:t> 7</a:t>
            </a:r>
            <a:r>
              <a:rPr lang="en-US" b="1" baseline="30000" dirty="0" smtClean="0">
                <a:solidFill>
                  <a:srgbClr val="0070C0"/>
                </a:solidFill>
              </a:rPr>
              <a:t>th</a:t>
            </a:r>
            <a:r>
              <a:rPr lang="en-US" b="1" dirty="0" smtClean="0">
                <a:solidFill>
                  <a:srgbClr val="0070C0"/>
                </a:solidFill>
              </a:rPr>
              <a:t> century AD       Muslim Koran                                                                               BANNED USURY</a:t>
            </a:r>
          </a:p>
          <a:p>
            <a:endParaRPr lang="en-US" b="1" dirty="0">
              <a:solidFill>
                <a:srgbClr val="0070C0"/>
              </a:solidFill>
            </a:endParaRPr>
          </a:p>
          <a:p>
            <a:r>
              <a:rPr lang="en-US" b="1" dirty="0" smtClean="0">
                <a:solidFill>
                  <a:srgbClr val="0070C0"/>
                </a:solidFill>
              </a:rPr>
              <a:t>              806 AD       Charlemagne 				               BANNED USURY</a:t>
            </a:r>
          </a:p>
          <a:p>
            <a:endParaRPr lang="en-US" dirty="0"/>
          </a:p>
          <a:p>
            <a:r>
              <a:rPr lang="en-US" dirty="0" smtClean="0"/>
              <a:t>             1981 AD      United States				               Individual state usury laws</a:t>
            </a:r>
          </a:p>
          <a:p>
            <a:r>
              <a:rPr lang="en-US" dirty="0"/>
              <a:t>	</a:t>
            </a:r>
            <a:r>
              <a:rPr lang="en-US" dirty="0" smtClean="0"/>
              <a:t>						               were sidestepped.                </a:t>
            </a:r>
            <a:endParaRPr lang="en-US" dirty="0"/>
          </a:p>
        </p:txBody>
      </p:sp>
      <p:sp>
        <p:nvSpPr>
          <p:cNvPr id="4" name="Subtitle 2"/>
          <p:cNvSpPr txBox="1">
            <a:spLocks/>
          </p:cNvSpPr>
          <p:nvPr/>
        </p:nvSpPr>
        <p:spPr>
          <a:xfrm>
            <a:off x="0" y="0"/>
            <a:ext cx="12192000" cy="536029"/>
          </a:xfrm>
          <a:prstGeom prst="rect">
            <a:avLst/>
          </a:prstGeom>
          <a:solidFill>
            <a:srgbClr val="FF99FF"/>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Human Law  </a:t>
            </a:r>
            <a:endParaRPr lang="en-US" b="1" dirty="0"/>
          </a:p>
        </p:txBody>
      </p:sp>
    </p:spTree>
    <p:extLst>
      <p:ext uri="{BB962C8B-B14F-4D97-AF65-F5344CB8AC3E}">
        <p14:creationId xmlns:p14="http://schemas.microsoft.com/office/powerpoint/2010/main" val="18380840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0627" y="2719702"/>
            <a:ext cx="6589304" cy="1384995"/>
          </a:xfrm>
          <a:prstGeom prst="rect">
            <a:avLst/>
          </a:prstGeom>
          <a:noFill/>
        </p:spPr>
        <p:txBody>
          <a:bodyPr wrap="none" rtlCol="0">
            <a:spAutoFit/>
          </a:bodyPr>
          <a:lstStyle/>
          <a:p>
            <a:r>
              <a:rPr lang="en-US" sz="2800" dirty="0" smtClean="0"/>
              <a:t>Natural Law – from principle and evil effects</a:t>
            </a:r>
          </a:p>
          <a:p>
            <a:endParaRPr lang="en-US" sz="2800" dirty="0" smtClean="0"/>
          </a:p>
          <a:p>
            <a:pPr algn="ctr"/>
            <a:r>
              <a:rPr lang="en-US" sz="2800" dirty="0" smtClean="0"/>
              <a:t>Logical Reasoning</a:t>
            </a:r>
          </a:p>
        </p:txBody>
      </p:sp>
      <p:sp>
        <p:nvSpPr>
          <p:cNvPr id="3" name="Subtitle 2"/>
          <p:cNvSpPr txBox="1">
            <a:spLocks/>
          </p:cNvSpPr>
          <p:nvPr/>
        </p:nvSpPr>
        <p:spPr>
          <a:xfrm>
            <a:off x="0" y="0"/>
            <a:ext cx="12192000" cy="536029"/>
          </a:xfrm>
          <a:prstGeom prst="rect">
            <a:avLst/>
          </a:prstGeom>
          <a:solidFill>
            <a:srgbClr val="FF99FF"/>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Natural Law</a:t>
            </a:r>
          </a:p>
          <a:p>
            <a:endParaRPr lang="en-US" b="1" dirty="0"/>
          </a:p>
        </p:txBody>
      </p:sp>
    </p:spTree>
    <p:extLst>
      <p:ext uri="{BB962C8B-B14F-4D97-AF65-F5344CB8AC3E}">
        <p14:creationId xmlns:p14="http://schemas.microsoft.com/office/powerpoint/2010/main" val="1209861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5415" y="733246"/>
            <a:ext cx="7316555" cy="5262979"/>
          </a:xfrm>
          <a:prstGeom prst="rect">
            <a:avLst/>
          </a:prstGeom>
          <a:noFill/>
        </p:spPr>
        <p:txBody>
          <a:bodyPr wrap="none" rtlCol="0">
            <a:spAutoFit/>
          </a:bodyPr>
          <a:lstStyle/>
          <a:p>
            <a:pPr algn="ctr"/>
            <a:r>
              <a:rPr lang="en-US" sz="2800" dirty="0" smtClean="0"/>
              <a:t>PRESENTATION</a:t>
            </a:r>
            <a:endParaRPr lang="en-US" sz="2800" dirty="0"/>
          </a:p>
          <a:p>
            <a:endParaRPr lang="en-US" sz="2800" dirty="0" smtClean="0"/>
          </a:p>
          <a:p>
            <a:pPr marL="342900" indent="-342900">
              <a:buAutoNum type="arabicPeriod"/>
            </a:pPr>
            <a:r>
              <a:rPr lang="en-US" sz="2800" dirty="0" smtClean="0"/>
              <a:t>WHO WERE THE SCHOLASTICS?</a:t>
            </a:r>
          </a:p>
          <a:p>
            <a:pPr marL="342900" indent="-342900">
              <a:buAutoNum type="arabicPeriod"/>
            </a:pPr>
            <a:r>
              <a:rPr lang="en-US" sz="2800" dirty="0" smtClean="0"/>
              <a:t>THEIR VIEW OF MONEY</a:t>
            </a:r>
          </a:p>
          <a:p>
            <a:pPr marL="342900" indent="-342900">
              <a:buAutoNum type="arabicPeriod"/>
            </a:pPr>
            <a:r>
              <a:rPr lang="en-US" sz="2800" dirty="0" smtClean="0"/>
              <a:t>THEIR ARGUMENTS AGAINST USURY</a:t>
            </a:r>
          </a:p>
          <a:p>
            <a:pPr marL="742950" lvl="1" indent="-285750">
              <a:buFont typeface="Arial" panose="020B0604020202020204" pitchFamily="34" charset="0"/>
              <a:buChar char="•"/>
            </a:pPr>
            <a:r>
              <a:rPr lang="en-US" sz="2800" dirty="0" smtClean="0"/>
              <a:t>Authority, Church Laws</a:t>
            </a:r>
          </a:p>
          <a:p>
            <a:pPr marL="742950" lvl="1" indent="-285750">
              <a:buFont typeface="Arial" panose="020B0604020202020204" pitchFamily="34" charset="0"/>
              <a:buChar char="•"/>
            </a:pPr>
            <a:r>
              <a:rPr lang="en-US" sz="2800" dirty="0" smtClean="0"/>
              <a:t>Human Law</a:t>
            </a:r>
          </a:p>
          <a:p>
            <a:pPr marL="742950" lvl="1" indent="-285750">
              <a:buFont typeface="Arial" panose="020B0604020202020204" pitchFamily="34" charset="0"/>
              <a:buChar char="•"/>
            </a:pPr>
            <a:r>
              <a:rPr lang="en-US" sz="2800" dirty="0" smtClean="0"/>
              <a:t>Natural Law</a:t>
            </a:r>
          </a:p>
          <a:p>
            <a:pPr marL="742950" lvl="1" indent="-285750">
              <a:buFont typeface="Arial" panose="020B0604020202020204" pitchFamily="34" charset="0"/>
              <a:buChar char="•"/>
            </a:pPr>
            <a:r>
              <a:rPr lang="en-US" sz="2800" dirty="0" smtClean="0"/>
              <a:t>Aristotle</a:t>
            </a:r>
          </a:p>
          <a:p>
            <a:pPr marL="342900" indent="-342900">
              <a:buFont typeface="+mj-lt"/>
              <a:buAutoNum type="arabicPeriod"/>
            </a:pPr>
            <a:r>
              <a:rPr lang="en-US" sz="2800" dirty="0" smtClean="0"/>
              <a:t>FALL OF USURY </a:t>
            </a:r>
            <a:r>
              <a:rPr lang="en-US" sz="2800" dirty="0" smtClean="0"/>
              <a:t>PROHIBITION: LUTHER, CALVIN</a:t>
            </a:r>
            <a:endParaRPr lang="en-US" sz="2800" dirty="0" smtClean="0"/>
          </a:p>
          <a:p>
            <a:pPr marL="342900" indent="-342900">
              <a:buFont typeface="+mj-lt"/>
              <a:buAutoNum type="arabicPeriod"/>
            </a:pPr>
            <a:r>
              <a:rPr lang="en-US" sz="2800" dirty="0"/>
              <a:t>CHURCH’S LASTING CONTRIBUTION</a:t>
            </a:r>
          </a:p>
          <a:p>
            <a:pPr marL="342900" indent="-342900">
              <a:buFont typeface="+mj-lt"/>
              <a:buAutoNum type="arabicPeriod"/>
            </a:pPr>
            <a:r>
              <a:rPr lang="en-US" sz="2800" dirty="0" smtClean="0"/>
              <a:t>SUMMARY</a:t>
            </a:r>
            <a:endParaRPr lang="en-US" sz="2800" dirty="0"/>
          </a:p>
        </p:txBody>
      </p:sp>
      <p:sp>
        <p:nvSpPr>
          <p:cNvPr id="3" name="Subtitle 2"/>
          <p:cNvSpPr txBox="1">
            <a:spLocks/>
          </p:cNvSpPr>
          <p:nvPr/>
        </p:nvSpPr>
        <p:spPr>
          <a:xfrm>
            <a:off x="0" y="14449"/>
            <a:ext cx="12192000" cy="521580"/>
          </a:xfrm>
          <a:prstGeom prst="rect">
            <a:avLst/>
          </a:prstGeom>
          <a:solidFill>
            <a:srgbClr val="FFFFCC"/>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THE MORAL ECONOMISTS</a:t>
            </a:r>
          </a:p>
          <a:p>
            <a:endParaRPr lang="en-US" b="1" dirty="0"/>
          </a:p>
        </p:txBody>
      </p:sp>
    </p:spTree>
    <p:extLst>
      <p:ext uri="{BB962C8B-B14F-4D97-AF65-F5344CB8AC3E}">
        <p14:creationId xmlns:p14="http://schemas.microsoft.com/office/powerpoint/2010/main" val="2909832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0" y="1217822"/>
            <a:ext cx="5732531" cy="2246769"/>
          </a:xfrm>
          <a:prstGeom prst="rect">
            <a:avLst/>
          </a:prstGeom>
          <a:noFill/>
        </p:spPr>
        <p:txBody>
          <a:bodyPr wrap="none" rtlCol="0">
            <a:spAutoFit/>
          </a:bodyPr>
          <a:lstStyle/>
          <a:p>
            <a:r>
              <a:rPr lang="en-US" sz="2800" dirty="0" smtClean="0"/>
              <a:t>ABANDONMENT OF INDUSTRY</a:t>
            </a:r>
          </a:p>
          <a:p>
            <a:endParaRPr lang="en-US" sz="2800" dirty="0"/>
          </a:p>
          <a:p>
            <a:r>
              <a:rPr lang="en-US" sz="2800" dirty="0" smtClean="0"/>
              <a:t>The rich will abandon industry,</a:t>
            </a:r>
          </a:p>
          <a:p>
            <a:r>
              <a:rPr lang="en-US" sz="2800" dirty="0" smtClean="0"/>
              <a:t>and put money into usurious</a:t>
            </a:r>
          </a:p>
          <a:p>
            <a:r>
              <a:rPr lang="en-US" sz="2800" dirty="0" smtClean="0"/>
              <a:t>loans rather than invest in agriculture.</a:t>
            </a:r>
          </a:p>
        </p:txBody>
      </p:sp>
      <p:sp>
        <p:nvSpPr>
          <p:cNvPr id="3" name="Subtitle 2"/>
          <p:cNvSpPr txBox="1">
            <a:spLocks/>
          </p:cNvSpPr>
          <p:nvPr/>
        </p:nvSpPr>
        <p:spPr>
          <a:xfrm>
            <a:off x="0" y="0"/>
            <a:ext cx="12192000" cy="536029"/>
          </a:xfrm>
          <a:prstGeom prst="rect">
            <a:avLst/>
          </a:prstGeom>
          <a:solidFill>
            <a:srgbClr val="FF99FF"/>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Natural Law</a:t>
            </a:r>
          </a:p>
          <a:p>
            <a:endParaRPr lang="en-US" b="1" dirty="0"/>
          </a:p>
        </p:txBody>
      </p:sp>
      <p:pic>
        <p:nvPicPr>
          <p:cNvPr id="11266" name="Picture 2" descr="http://1.bp.blogspot.com/_WCrIotSdkFA/SVv3T0NszYI/AAAAAAAABDY/I_YcgZXo5R8/s1600/usu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638" y="536029"/>
            <a:ext cx="5114925" cy="615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492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0" y="1217822"/>
            <a:ext cx="5757666" cy="2246769"/>
          </a:xfrm>
          <a:prstGeom prst="rect">
            <a:avLst/>
          </a:prstGeom>
          <a:noFill/>
        </p:spPr>
        <p:txBody>
          <a:bodyPr wrap="none" rtlCol="0">
            <a:spAutoFit/>
          </a:bodyPr>
          <a:lstStyle/>
          <a:p>
            <a:r>
              <a:rPr lang="en-US" sz="2800" dirty="0" smtClean="0"/>
              <a:t>THE INFINITE APPETITE</a:t>
            </a:r>
          </a:p>
          <a:p>
            <a:endParaRPr lang="en-US" sz="2800" dirty="0"/>
          </a:p>
          <a:p>
            <a:r>
              <a:rPr lang="en-US" sz="2800" dirty="0" smtClean="0"/>
              <a:t>Over time, money system will be </a:t>
            </a:r>
          </a:p>
          <a:p>
            <a:r>
              <a:rPr lang="en-US" sz="2800" dirty="0" smtClean="0"/>
              <a:t>destroyed, since there is no finite limit</a:t>
            </a:r>
          </a:p>
          <a:p>
            <a:r>
              <a:rPr lang="en-US" sz="2800" dirty="0" smtClean="0"/>
              <a:t>to greed.</a:t>
            </a:r>
          </a:p>
        </p:txBody>
      </p:sp>
      <p:sp>
        <p:nvSpPr>
          <p:cNvPr id="3" name="Subtitle 2"/>
          <p:cNvSpPr txBox="1">
            <a:spLocks/>
          </p:cNvSpPr>
          <p:nvPr/>
        </p:nvSpPr>
        <p:spPr>
          <a:xfrm>
            <a:off x="0" y="0"/>
            <a:ext cx="12192000" cy="536029"/>
          </a:xfrm>
          <a:prstGeom prst="rect">
            <a:avLst/>
          </a:prstGeom>
          <a:solidFill>
            <a:srgbClr val="FF99FF"/>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Natural Law</a:t>
            </a:r>
          </a:p>
          <a:p>
            <a:endParaRPr lang="en-US" b="1" dirty="0"/>
          </a:p>
        </p:txBody>
      </p:sp>
      <p:pic>
        <p:nvPicPr>
          <p:cNvPr id="12290" name="Picture 2" descr="http://www.medievalists.net/wp-content/uploads/2012/10/6a00d8341bf67c53ef01539433f3ea970b-800wi.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348"/>
            <a:ext cx="5886450"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302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0" y="1217822"/>
            <a:ext cx="5034776" cy="1815882"/>
          </a:xfrm>
          <a:prstGeom prst="rect">
            <a:avLst/>
          </a:prstGeom>
          <a:noFill/>
        </p:spPr>
        <p:txBody>
          <a:bodyPr wrap="none" rtlCol="0">
            <a:spAutoFit/>
          </a:bodyPr>
          <a:lstStyle/>
          <a:p>
            <a:r>
              <a:rPr lang="en-US" sz="2800" dirty="0" smtClean="0"/>
              <a:t>CONCENTRATION OF WEALTH</a:t>
            </a:r>
          </a:p>
          <a:p>
            <a:endParaRPr lang="en-US" sz="2800" dirty="0"/>
          </a:p>
          <a:p>
            <a:r>
              <a:rPr lang="en-US" sz="2800" dirty="0" smtClean="0"/>
              <a:t>Usury concentrates money of the</a:t>
            </a:r>
          </a:p>
          <a:p>
            <a:r>
              <a:rPr lang="en-US" sz="2800" dirty="0" smtClean="0"/>
              <a:t>community into hands of few.</a:t>
            </a:r>
          </a:p>
        </p:txBody>
      </p:sp>
      <p:sp>
        <p:nvSpPr>
          <p:cNvPr id="3" name="Subtitle 2"/>
          <p:cNvSpPr txBox="1">
            <a:spLocks/>
          </p:cNvSpPr>
          <p:nvPr/>
        </p:nvSpPr>
        <p:spPr>
          <a:xfrm>
            <a:off x="0" y="0"/>
            <a:ext cx="12192000" cy="536029"/>
          </a:xfrm>
          <a:prstGeom prst="rect">
            <a:avLst/>
          </a:prstGeom>
          <a:solidFill>
            <a:srgbClr val="FF99FF"/>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Natural Law</a:t>
            </a:r>
          </a:p>
          <a:p>
            <a:endParaRPr lang="en-US" b="1" dirty="0"/>
          </a:p>
        </p:txBody>
      </p:sp>
      <p:pic>
        <p:nvPicPr>
          <p:cNvPr id="13314" name="Picture 2" descr="http://www.saburchill.com/history/chapters/project5/images/070209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7822"/>
            <a:ext cx="3390900" cy="318135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4.bp.blogspot.com/_E3XW_L9n6b0/TU82VlnkccI/AAAAAAAADfk/Hz_TTVP4ai4/s400/Little+Beggar+Girl+%2526+Woman+Spinning+1720s-Cerut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4347" y="3705225"/>
            <a:ext cx="3810000"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157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84683" y="2845826"/>
            <a:ext cx="1422634" cy="523220"/>
          </a:xfrm>
          <a:prstGeom prst="rect">
            <a:avLst/>
          </a:prstGeom>
          <a:noFill/>
        </p:spPr>
        <p:txBody>
          <a:bodyPr wrap="none" rtlCol="0">
            <a:spAutoFit/>
          </a:bodyPr>
          <a:lstStyle/>
          <a:p>
            <a:r>
              <a:rPr lang="en-US" sz="2800" dirty="0" smtClean="0"/>
              <a:t>Aristotle</a:t>
            </a:r>
          </a:p>
        </p:txBody>
      </p:sp>
      <p:sp>
        <p:nvSpPr>
          <p:cNvPr id="3" name="Subtitle 2"/>
          <p:cNvSpPr txBox="1">
            <a:spLocks/>
          </p:cNvSpPr>
          <p:nvPr/>
        </p:nvSpPr>
        <p:spPr>
          <a:xfrm>
            <a:off x="0" y="0"/>
            <a:ext cx="12192000" cy="536029"/>
          </a:xfrm>
          <a:prstGeom prst="rect">
            <a:avLst/>
          </a:prstGeom>
          <a:solidFill>
            <a:srgbClr val="FF99FF"/>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Aristotle</a:t>
            </a:r>
          </a:p>
          <a:p>
            <a:endParaRPr lang="en-US" b="1" dirty="0"/>
          </a:p>
        </p:txBody>
      </p:sp>
    </p:spTree>
    <p:extLst>
      <p:ext uri="{BB962C8B-B14F-4D97-AF65-F5344CB8AC3E}">
        <p14:creationId xmlns:p14="http://schemas.microsoft.com/office/powerpoint/2010/main" val="3684947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631" y="536029"/>
            <a:ext cx="10274738" cy="1325563"/>
          </a:xfrm>
          <a:solidFill>
            <a:srgbClr val="FFFF00"/>
          </a:solidFill>
        </p:spPr>
        <p:txBody>
          <a:bodyPr>
            <a:normAutofit fontScale="90000"/>
          </a:bodyPr>
          <a:lstStyle/>
          <a:p>
            <a:pPr algn="ctr"/>
            <a:r>
              <a:rPr lang="en-US" sz="6000" dirty="0" smtClean="0"/>
              <a:t>ANCIENT WESTERN PHILOSOPHERS:</a:t>
            </a:r>
            <a:br>
              <a:rPr lang="en-US" sz="6000" dirty="0" smtClean="0"/>
            </a:br>
            <a:r>
              <a:rPr lang="en-US" sz="6000" dirty="0" smtClean="0"/>
              <a:t>ARISTOTLE</a:t>
            </a:r>
            <a:endParaRPr lang="en-US" sz="6000" dirty="0"/>
          </a:p>
        </p:txBody>
      </p:sp>
      <p:sp>
        <p:nvSpPr>
          <p:cNvPr id="3" name="Content Placeholder 2"/>
          <p:cNvSpPr>
            <a:spLocks noGrp="1"/>
          </p:cNvSpPr>
          <p:nvPr>
            <p:ph idx="1"/>
          </p:nvPr>
        </p:nvSpPr>
        <p:spPr>
          <a:xfrm>
            <a:off x="189187" y="2115471"/>
            <a:ext cx="8507248" cy="4007771"/>
          </a:xfrm>
          <a:solidFill>
            <a:srgbClr val="00B0F0"/>
          </a:solidFill>
        </p:spPr>
        <p:txBody>
          <a:bodyPr>
            <a:noAutofit/>
          </a:bodyPr>
          <a:lstStyle/>
          <a:p>
            <a:pPr marL="0" indent="0">
              <a:buNone/>
            </a:pPr>
            <a:r>
              <a:rPr lang="en-US" dirty="0" smtClean="0"/>
              <a:t>“…</a:t>
            </a:r>
            <a:r>
              <a:rPr lang="en-US" dirty="0"/>
              <a:t>The most hated sort, and with the greatest reason, is </a:t>
            </a:r>
            <a:r>
              <a:rPr lang="en-US" b="1" u="sng" dirty="0"/>
              <a:t>usury</a:t>
            </a:r>
            <a:r>
              <a:rPr lang="en-US" dirty="0"/>
              <a:t>, which makes a gain out of money itself, and not from the natural object of it. For money was intended to be used in exchange, but not to increase at </a:t>
            </a:r>
            <a:r>
              <a:rPr lang="en-US" dirty="0" smtClean="0"/>
              <a:t>interest….</a:t>
            </a:r>
          </a:p>
          <a:p>
            <a:pPr marL="0" indent="0">
              <a:buNone/>
            </a:pPr>
            <a:endParaRPr lang="en-US" dirty="0"/>
          </a:p>
          <a:p>
            <a:pPr marL="0" indent="0">
              <a:buNone/>
            </a:pPr>
            <a:r>
              <a:rPr lang="en-US" dirty="0" smtClean="0"/>
              <a:t>…And </a:t>
            </a:r>
            <a:r>
              <a:rPr lang="en-US" dirty="0"/>
              <a:t>this term </a:t>
            </a:r>
            <a:r>
              <a:rPr lang="en-US" b="1" u="sng" dirty="0"/>
              <a:t>interest</a:t>
            </a:r>
            <a:r>
              <a:rPr lang="en-US" dirty="0" smtClean="0"/>
              <a:t>,</a:t>
            </a:r>
          </a:p>
          <a:p>
            <a:pPr marL="0" indent="0">
              <a:buNone/>
            </a:pPr>
            <a:r>
              <a:rPr lang="en-US" dirty="0" smtClean="0"/>
              <a:t>which </a:t>
            </a:r>
            <a:r>
              <a:rPr lang="en-US" dirty="0"/>
              <a:t>means </a:t>
            </a:r>
            <a:r>
              <a:rPr lang="en-US" b="1" u="sng" dirty="0"/>
              <a:t>the birth of money </a:t>
            </a:r>
            <a:r>
              <a:rPr lang="en-US" b="1" u="sng" dirty="0" smtClean="0"/>
              <a:t>from money…</a:t>
            </a:r>
          </a:p>
          <a:p>
            <a:pPr marL="0" indent="0">
              <a:buNone/>
            </a:pPr>
            <a:r>
              <a:rPr lang="en-US" dirty="0" smtClean="0"/>
              <a:t>this </a:t>
            </a:r>
            <a:r>
              <a:rPr lang="en-US" dirty="0"/>
              <a:t>is the most </a:t>
            </a:r>
            <a:r>
              <a:rPr lang="en-US" b="1" u="sng" dirty="0"/>
              <a:t>unnatural</a:t>
            </a:r>
            <a:r>
              <a:rPr lang="en-US" dirty="0" smtClean="0"/>
              <a:t>.” -  Politics, by Aristotle, Book 1</a:t>
            </a:r>
            <a:endParaRPr lang="en-US" sz="3200" dirty="0" smtClean="0"/>
          </a:p>
          <a:p>
            <a:pPr marL="0" indent="0">
              <a:buNone/>
            </a:pPr>
            <a:endParaRPr lang="en-US" sz="3600" dirty="0"/>
          </a:p>
        </p:txBody>
      </p:sp>
      <p:sp>
        <p:nvSpPr>
          <p:cNvPr id="4" name="Rectangle 3"/>
          <p:cNvSpPr/>
          <p:nvPr/>
        </p:nvSpPr>
        <p:spPr>
          <a:xfrm>
            <a:off x="9372704" y="6179351"/>
            <a:ext cx="2033750" cy="369332"/>
          </a:xfrm>
          <a:prstGeom prst="rect">
            <a:avLst/>
          </a:prstGeom>
        </p:spPr>
        <p:txBody>
          <a:bodyPr wrap="square">
            <a:spAutoFit/>
          </a:bodyPr>
          <a:lstStyle/>
          <a:p>
            <a:r>
              <a:rPr lang="en-US" dirty="0" smtClean="0"/>
              <a:t>384 </a:t>
            </a:r>
            <a:r>
              <a:rPr lang="en-US" dirty="0"/>
              <a:t>BC – 322 BC</a:t>
            </a:r>
          </a:p>
        </p:txBody>
      </p:sp>
      <p:pic>
        <p:nvPicPr>
          <p:cNvPr id="1026" name="Picture 2" descr="Aristotle Pictures - Aristotle from The School of Ath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0445" y="2115470"/>
            <a:ext cx="3085984" cy="4007771"/>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p:cNvSpPr txBox="1">
            <a:spLocks/>
          </p:cNvSpPr>
          <p:nvPr/>
        </p:nvSpPr>
        <p:spPr>
          <a:xfrm>
            <a:off x="0" y="0"/>
            <a:ext cx="12192000" cy="536029"/>
          </a:xfrm>
          <a:prstGeom prst="rect">
            <a:avLst/>
          </a:prstGeom>
          <a:solidFill>
            <a:srgbClr val="FF99FF"/>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Aristotle</a:t>
            </a:r>
          </a:p>
          <a:p>
            <a:endParaRPr lang="en-US" b="1" dirty="0"/>
          </a:p>
        </p:txBody>
      </p:sp>
    </p:spTree>
    <p:extLst>
      <p:ext uri="{BB962C8B-B14F-4D97-AF65-F5344CB8AC3E}">
        <p14:creationId xmlns:p14="http://schemas.microsoft.com/office/powerpoint/2010/main" val="6951832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1200"/>
            <a:ext cx="10515600" cy="2410372"/>
          </a:xfrm>
          <a:solidFill>
            <a:srgbClr val="FFCCFF"/>
          </a:solidFill>
        </p:spPr>
        <p:txBody>
          <a:bodyPr>
            <a:normAutofit/>
          </a:bodyPr>
          <a:lstStyle/>
          <a:p>
            <a:pPr algn="ctr"/>
            <a:r>
              <a:rPr lang="en-US" sz="2800" dirty="0" smtClean="0"/>
              <a:t>BASED ON RELIGION AND MORALITY</a:t>
            </a:r>
            <a:br>
              <a:rPr lang="en-US" sz="2800" dirty="0" smtClean="0"/>
            </a:br>
            <a:r>
              <a:rPr lang="en-US" sz="2800" dirty="0" smtClean="0"/>
              <a:t>How do you treat your brother?</a:t>
            </a:r>
            <a:br>
              <a:rPr lang="en-US" sz="2800" dirty="0" smtClean="0"/>
            </a:br>
            <a:r>
              <a:rPr lang="en-US" sz="2800" dirty="0"/>
              <a:t/>
            </a:r>
            <a:br>
              <a:rPr lang="en-US" sz="2800" dirty="0"/>
            </a:br>
            <a:r>
              <a:rPr lang="en-US" sz="2800" dirty="0" smtClean="0"/>
              <a:t>Practically </a:t>
            </a:r>
            <a:r>
              <a:rPr lang="en-US" sz="2800" dirty="0"/>
              <a:t>all important ethical teachers -- Moses, Aristotle, Jesus, Mohammed, and Saint Thomas Aquinas, for instance -- have denounced </a:t>
            </a:r>
            <a:r>
              <a:rPr lang="en-US" sz="2800" b="1" dirty="0">
                <a:solidFill>
                  <a:srgbClr val="0070C0"/>
                </a:solidFill>
              </a:rPr>
              <a:t>lending at interest as usury </a:t>
            </a:r>
            <a:r>
              <a:rPr lang="en-US" sz="2800" dirty="0"/>
              <a:t>and as morally </a:t>
            </a:r>
            <a:r>
              <a:rPr lang="en-US" sz="2800" dirty="0" smtClean="0"/>
              <a:t>wrong. </a:t>
            </a:r>
            <a:endParaRPr lang="en-US" sz="2800" dirty="0"/>
          </a:p>
        </p:txBody>
      </p:sp>
      <p:sp>
        <p:nvSpPr>
          <p:cNvPr id="3" name="Subtitle 2"/>
          <p:cNvSpPr txBox="1">
            <a:spLocks/>
          </p:cNvSpPr>
          <p:nvPr/>
        </p:nvSpPr>
        <p:spPr>
          <a:xfrm>
            <a:off x="0" y="0"/>
            <a:ext cx="12192000" cy="536029"/>
          </a:xfrm>
          <a:prstGeom prst="rect">
            <a:avLst/>
          </a:prstGeom>
          <a:solidFill>
            <a:srgbClr val="FF99FF"/>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AND TODAY</a:t>
            </a:r>
            <a:endParaRPr lang="en-US" b="1" dirty="0"/>
          </a:p>
        </p:txBody>
      </p:sp>
      <p:sp>
        <p:nvSpPr>
          <p:cNvPr id="4" name="Title 1"/>
          <p:cNvSpPr txBox="1">
            <a:spLocks/>
          </p:cNvSpPr>
          <p:nvPr/>
        </p:nvSpPr>
        <p:spPr>
          <a:xfrm>
            <a:off x="838200" y="3559503"/>
            <a:ext cx="10515600" cy="2410372"/>
          </a:xfrm>
          <a:prstGeom prst="rect">
            <a:avLst/>
          </a:prstGeom>
          <a:solidFill>
            <a:srgbClr val="CC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t>Stephen </a:t>
            </a:r>
            <a:r>
              <a:rPr lang="en-US" sz="2800" dirty="0" err="1" smtClean="0"/>
              <a:t>Zarlenga</a:t>
            </a:r>
            <a:r>
              <a:rPr lang="en-US" sz="2800" dirty="0" smtClean="0"/>
              <a:t>, the Author</a:t>
            </a:r>
          </a:p>
          <a:p>
            <a:r>
              <a:rPr lang="en-US" sz="2800" dirty="0" smtClean="0"/>
              <a:t/>
            </a:r>
            <a:br>
              <a:rPr lang="en-US" sz="2800" dirty="0" smtClean="0"/>
            </a:br>
            <a:r>
              <a:rPr lang="en-US" sz="2800" dirty="0" smtClean="0"/>
              <a:t>Today </a:t>
            </a:r>
            <a:r>
              <a:rPr lang="en-US" sz="2800" dirty="0" smtClean="0">
                <a:solidFill>
                  <a:srgbClr val="0070C0"/>
                </a:solidFill>
              </a:rPr>
              <a:t>usury is the structural misuse of the money mechanism</a:t>
            </a:r>
            <a:r>
              <a:rPr lang="en-US" sz="2800" dirty="0" smtClean="0"/>
              <a:t>.   It is genocidal, anti-social, and is the manipulation of money, banking, and the credit system.</a:t>
            </a:r>
            <a:endParaRPr lang="en-US" sz="2800" dirty="0"/>
          </a:p>
        </p:txBody>
      </p:sp>
    </p:spTree>
    <p:extLst>
      <p:ext uri="{BB962C8B-B14F-4D97-AF65-F5344CB8AC3E}">
        <p14:creationId xmlns:p14="http://schemas.microsoft.com/office/powerpoint/2010/main" val="39563095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6710" y="1411163"/>
            <a:ext cx="5698932" cy="2246769"/>
          </a:xfrm>
          <a:prstGeom prst="rect">
            <a:avLst/>
          </a:prstGeom>
          <a:noFill/>
        </p:spPr>
        <p:txBody>
          <a:bodyPr wrap="none" rtlCol="0">
            <a:spAutoFit/>
          </a:bodyPr>
          <a:lstStyle/>
          <a:p>
            <a:endParaRPr lang="en-US" sz="2800" dirty="0" smtClean="0"/>
          </a:p>
          <a:p>
            <a:endParaRPr lang="en-US" sz="2800" dirty="0"/>
          </a:p>
          <a:p>
            <a:endParaRPr lang="en-US" sz="2800" dirty="0" smtClean="0"/>
          </a:p>
          <a:p>
            <a:pPr marL="514350" indent="-514350">
              <a:buAutoNum type="arabicPeriod" startAt="4"/>
            </a:pPr>
            <a:r>
              <a:rPr lang="en-US" sz="2800" dirty="0" smtClean="0"/>
              <a:t>FALL </a:t>
            </a:r>
            <a:r>
              <a:rPr lang="en-US" sz="2800" dirty="0" smtClean="0"/>
              <a:t>OF </a:t>
            </a:r>
            <a:r>
              <a:rPr lang="en-US" sz="2800" dirty="0" smtClean="0"/>
              <a:t>THE USURY PROHIBITION:</a:t>
            </a:r>
          </a:p>
          <a:p>
            <a:r>
              <a:rPr lang="en-US" sz="2800" dirty="0"/>
              <a:t> </a:t>
            </a:r>
            <a:r>
              <a:rPr lang="en-US" sz="2800" dirty="0" smtClean="0"/>
              <a:t>              LUTHER, CALVIN</a:t>
            </a:r>
            <a:endParaRPr lang="en-US" sz="2800" dirty="0" smtClean="0"/>
          </a:p>
        </p:txBody>
      </p:sp>
      <p:sp>
        <p:nvSpPr>
          <p:cNvPr id="3" name="Subtitle 2"/>
          <p:cNvSpPr txBox="1">
            <a:spLocks/>
          </p:cNvSpPr>
          <p:nvPr/>
        </p:nvSpPr>
        <p:spPr>
          <a:xfrm>
            <a:off x="0" y="14449"/>
            <a:ext cx="12192000" cy="521580"/>
          </a:xfrm>
          <a:prstGeom prst="rect">
            <a:avLst/>
          </a:prstGeom>
          <a:solidFill>
            <a:srgbClr val="66FF99"/>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FALL OF USURY PROHIBITION</a:t>
            </a:r>
          </a:p>
          <a:p>
            <a:endParaRPr lang="en-US" b="1" dirty="0"/>
          </a:p>
        </p:txBody>
      </p:sp>
    </p:spTree>
    <p:extLst>
      <p:ext uri="{BB962C8B-B14F-4D97-AF65-F5344CB8AC3E}">
        <p14:creationId xmlns:p14="http://schemas.microsoft.com/office/powerpoint/2010/main" val="38270637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6710" y="1411163"/>
            <a:ext cx="184731" cy="1384995"/>
          </a:xfrm>
          <a:prstGeom prst="rect">
            <a:avLst/>
          </a:prstGeom>
          <a:noFill/>
        </p:spPr>
        <p:txBody>
          <a:bodyPr wrap="none" rtlCol="0">
            <a:spAutoFit/>
          </a:bodyPr>
          <a:lstStyle/>
          <a:p>
            <a:endParaRPr lang="en-US" sz="2800" dirty="0" smtClean="0"/>
          </a:p>
          <a:p>
            <a:endParaRPr lang="en-US" sz="2800" dirty="0"/>
          </a:p>
          <a:p>
            <a:endParaRPr lang="en-US" sz="2800" dirty="0" smtClean="0"/>
          </a:p>
        </p:txBody>
      </p:sp>
      <p:sp>
        <p:nvSpPr>
          <p:cNvPr id="3" name="Subtitle 2"/>
          <p:cNvSpPr txBox="1">
            <a:spLocks/>
          </p:cNvSpPr>
          <p:nvPr/>
        </p:nvSpPr>
        <p:spPr>
          <a:xfrm>
            <a:off x="0" y="14449"/>
            <a:ext cx="12192000" cy="521580"/>
          </a:xfrm>
          <a:prstGeom prst="rect">
            <a:avLst/>
          </a:prstGeom>
          <a:solidFill>
            <a:srgbClr val="66FF99"/>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a:t>
            </a:r>
            <a:r>
              <a:rPr lang="en-US" b="1" dirty="0"/>
              <a:t>FALL OF USURY PROHIBITION</a:t>
            </a:r>
          </a:p>
        </p:txBody>
      </p:sp>
      <p:sp>
        <p:nvSpPr>
          <p:cNvPr id="4" name="TextBox 3"/>
          <p:cNvSpPr txBox="1"/>
          <p:nvPr/>
        </p:nvSpPr>
        <p:spPr>
          <a:xfrm>
            <a:off x="3815255" y="762406"/>
            <a:ext cx="5260158" cy="954107"/>
          </a:xfrm>
          <a:prstGeom prst="rect">
            <a:avLst/>
          </a:prstGeom>
          <a:noFill/>
        </p:spPr>
        <p:txBody>
          <a:bodyPr wrap="none" rtlCol="0">
            <a:spAutoFit/>
          </a:bodyPr>
          <a:lstStyle/>
          <a:p>
            <a:r>
              <a:rPr lang="en-US" sz="2800" dirty="0" smtClean="0"/>
              <a:t>ECONOMIES WERE GROWING –</a:t>
            </a:r>
          </a:p>
          <a:p>
            <a:r>
              <a:rPr lang="en-US" sz="2800" dirty="0" smtClean="0"/>
              <a:t>COMMERCIAL LOANS INCREASING </a:t>
            </a:r>
            <a:endParaRPr lang="en-US" sz="2800" dirty="0"/>
          </a:p>
        </p:txBody>
      </p:sp>
      <p:pic>
        <p:nvPicPr>
          <p:cNvPr id="14338" name="Picture 2" descr="http://www.llph.co.uk/FlemishTapestries/MedievelVen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190972"/>
            <a:ext cx="9753600" cy="422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9689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6710" y="1411163"/>
            <a:ext cx="184731" cy="1384995"/>
          </a:xfrm>
          <a:prstGeom prst="rect">
            <a:avLst/>
          </a:prstGeom>
          <a:noFill/>
        </p:spPr>
        <p:txBody>
          <a:bodyPr wrap="none" rtlCol="0">
            <a:spAutoFit/>
          </a:bodyPr>
          <a:lstStyle/>
          <a:p>
            <a:endParaRPr lang="en-US" sz="2800" dirty="0" smtClean="0"/>
          </a:p>
          <a:p>
            <a:endParaRPr lang="en-US" sz="2800" dirty="0"/>
          </a:p>
          <a:p>
            <a:endParaRPr lang="en-US" sz="2800" dirty="0" smtClean="0"/>
          </a:p>
        </p:txBody>
      </p:sp>
      <p:sp>
        <p:nvSpPr>
          <p:cNvPr id="3" name="Subtitle 2"/>
          <p:cNvSpPr txBox="1">
            <a:spLocks/>
          </p:cNvSpPr>
          <p:nvPr/>
        </p:nvSpPr>
        <p:spPr>
          <a:xfrm>
            <a:off x="0" y="14449"/>
            <a:ext cx="12192000" cy="521580"/>
          </a:xfrm>
          <a:prstGeom prst="rect">
            <a:avLst/>
          </a:prstGeom>
          <a:solidFill>
            <a:srgbClr val="66FF99"/>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a:t>
            </a:r>
            <a:r>
              <a:rPr lang="en-US" b="1" dirty="0"/>
              <a:t>FALL OF USURY PROHIBITION</a:t>
            </a:r>
          </a:p>
          <a:p>
            <a:pPr marL="0" indent="0">
              <a:buNone/>
            </a:pPr>
            <a:endParaRPr lang="en-US" b="1" dirty="0"/>
          </a:p>
        </p:txBody>
      </p:sp>
      <p:sp>
        <p:nvSpPr>
          <p:cNvPr id="4" name="TextBox 3"/>
          <p:cNvSpPr txBox="1"/>
          <p:nvPr/>
        </p:nvSpPr>
        <p:spPr>
          <a:xfrm>
            <a:off x="1676794" y="968575"/>
            <a:ext cx="9296006" cy="523220"/>
          </a:xfrm>
          <a:prstGeom prst="rect">
            <a:avLst/>
          </a:prstGeom>
          <a:noFill/>
        </p:spPr>
        <p:txBody>
          <a:bodyPr wrap="none" rtlCol="0">
            <a:spAutoFit/>
          </a:bodyPr>
          <a:lstStyle/>
          <a:p>
            <a:r>
              <a:rPr lang="en-US" sz="2800" dirty="0" smtClean="0"/>
              <a:t>SEMANTIC AVOIDANCE OF USURY PRACTICED BY MERCHANTS </a:t>
            </a:r>
            <a:endParaRPr lang="en-US" sz="2800" dirty="0"/>
          </a:p>
        </p:txBody>
      </p:sp>
      <p:pic>
        <p:nvPicPr>
          <p:cNvPr id="15364" name="Picture 4" descr="http://www.swissinfo.ch/media/cms/images/null/2013/02/untitled_4-35015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9075" y="2334720"/>
            <a:ext cx="5082488" cy="3388327"/>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imgc.allpostersimages.com/images/P-473-488-90/73/7353/CMZS100Z/posters/ledger-bills-of-exchan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6675" y="2334720"/>
            <a:ext cx="4505325" cy="3381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2967" y="5802439"/>
            <a:ext cx="2642390" cy="369332"/>
          </a:xfrm>
          <a:prstGeom prst="rect">
            <a:avLst/>
          </a:prstGeom>
          <a:noFill/>
        </p:spPr>
        <p:txBody>
          <a:bodyPr wrap="none" rtlCol="0">
            <a:spAutoFit/>
          </a:bodyPr>
          <a:lstStyle/>
          <a:p>
            <a:r>
              <a:rPr lang="en-US" dirty="0" smtClean="0"/>
              <a:t>Credit sales &gt; money sales</a:t>
            </a:r>
            <a:endParaRPr lang="en-US" dirty="0"/>
          </a:p>
        </p:txBody>
      </p:sp>
      <p:pic>
        <p:nvPicPr>
          <p:cNvPr id="15368" name="Picture 8" descr="http://ukrmap.su/program2009/wh7/17/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334720"/>
            <a:ext cx="3205866" cy="32058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48220" y="5936017"/>
            <a:ext cx="7676910" cy="369332"/>
          </a:xfrm>
          <a:prstGeom prst="rect">
            <a:avLst/>
          </a:prstGeom>
          <a:noFill/>
        </p:spPr>
        <p:txBody>
          <a:bodyPr wrap="none" rtlCol="0">
            <a:spAutoFit/>
          </a:bodyPr>
          <a:lstStyle/>
          <a:p>
            <a:r>
              <a:rPr lang="en-US" dirty="0" smtClean="0"/>
              <a:t>‘DRY EXCHANGE BILLS’ – SOLD TO BORROWER IN HOME COUNTRY WITH ‘FX FEE’</a:t>
            </a:r>
            <a:endParaRPr lang="en-US" dirty="0"/>
          </a:p>
        </p:txBody>
      </p:sp>
    </p:spTree>
    <p:extLst>
      <p:ext uri="{BB962C8B-B14F-4D97-AF65-F5344CB8AC3E}">
        <p14:creationId xmlns:p14="http://schemas.microsoft.com/office/powerpoint/2010/main" val="36036249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http://ts3.mm.bing.net/th?id=H.4587284026229630&amp;pid=15.1&amp;H=128&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847" y="4323005"/>
            <a:ext cx="4174277" cy="253499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6954469" y="1899669"/>
            <a:ext cx="3273908" cy="300744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60538" y="1899671"/>
            <a:ext cx="3060951" cy="3012929"/>
          </a:xfrm>
          <a:prstGeom prst="rect">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12192000" cy="489179"/>
          </a:xfrm>
          <a:solidFill>
            <a:srgbClr val="CCCC00"/>
          </a:solidFill>
        </p:spPr>
        <p:txBody>
          <a:bodyPr>
            <a:normAutofit/>
          </a:bodyPr>
          <a:lstStyle/>
          <a:p>
            <a:pPr algn="ctr"/>
            <a:r>
              <a:rPr lang="en-US" sz="2800" dirty="0" smtClean="0"/>
              <a:t>THE COMMERCIAL REVOLUTION OF THE 13</a:t>
            </a:r>
            <a:r>
              <a:rPr lang="en-US" sz="2800" baseline="30000" dirty="0" smtClean="0"/>
              <a:t>TH</a:t>
            </a:r>
            <a:r>
              <a:rPr lang="en-US" sz="2800" dirty="0" smtClean="0"/>
              <a:t> CENTURY: 1160 - 1330</a:t>
            </a:r>
            <a:endParaRPr lang="en-US" sz="2800" dirty="0"/>
          </a:p>
        </p:txBody>
      </p:sp>
      <p:sp>
        <p:nvSpPr>
          <p:cNvPr id="6" name="Content Placeholder 2"/>
          <p:cNvSpPr txBox="1">
            <a:spLocks/>
          </p:cNvSpPr>
          <p:nvPr/>
        </p:nvSpPr>
        <p:spPr>
          <a:xfrm>
            <a:off x="-27225" y="487500"/>
            <a:ext cx="12192000" cy="491359"/>
          </a:xfrm>
          <a:prstGeom prst="rect">
            <a:avLst/>
          </a:prstGeom>
          <a:solidFill>
            <a:srgbClr val="FFFF99"/>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3200" dirty="0" smtClean="0"/>
              <a:t>THE BILL OF EXCHANGE:  POST-DATED CHECK</a:t>
            </a:r>
            <a:endParaRPr lang="en-US" sz="2400" dirty="0"/>
          </a:p>
          <a:p>
            <a:pPr marL="0" indent="0">
              <a:spcBef>
                <a:spcPts val="0"/>
              </a:spcBef>
              <a:buNone/>
            </a:pPr>
            <a:endParaRPr lang="en-US" sz="2400" dirty="0"/>
          </a:p>
        </p:txBody>
      </p:sp>
      <p:sp>
        <p:nvSpPr>
          <p:cNvPr id="3" name="Oval 2"/>
          <p:cNvSpPr/>
          <p:nvPr/>
        </p:nvSpPr>
        <p:spPr>
          <a:xfrm>
            <a:off x="2353901" y="3737565"/>
            <a:ext cx="2040847" cy="938140"/>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32954" y="2278799"/>
            <a:ext cx="1968185" cy="95840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AS</a:t>
            </a:r>
            <a:endParaRPr lang="en-US" dirty="0"/>
          </a:p>
        </p:txBody>
      </p:sp>
      <p:sp>
        <p:nvSpPr>
          <p:cNvPr id="15" name="Oval 14"/>
          <p:cNvSpPr/>
          <p:nvPr/>
        </p:nvSpPr>
        <p:spPr>
          <a:xfrm>
            <a:off x="7764016" y="3652051"/>
            <a:ext cx="1811498" cy="959074"/>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795429" y="2304008"/>
            <a:ext cx="1585488" cy="865653"/>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180226" y="4974683"/>
            <a:ext cx="1606209" cy="400110"/>
          </a:xfrm>
          <a:prstGeom prst="rect">
            <a:avLst/>
          </a:prstGeom>
          <a:noFill/>
        </p:spPr>
        <p:txBody>
          <a:bodyPr wrap="none" rtlCol="0">
            <a:spAutoFit/>
          </a:bodyPr>
          <a:lstStyle/>
          <a:p>
            <a:r>
              <a:rPr lang="en-US" sz="2000" dirty="0" smtClean="0"/>
              <a:t>GENOA, ITALY</a:t>
            </a:r>
            <a:endParaRPr lang="en-US" sz="2000" dirty="0"/>
          </a:p>
        </p:txBody>
      </p:sp>
      <p:sp>
        <p:nvSpPr>
          <p:cNvPr id="9" name="TextBox 8"/>
          <p:cNvSpPr txBox="1"/>
          <p:nvPr/>
        </p:nvSpPr>
        <p:spPr>
          <a:xfrm>
            <a:off x="7809895" y="4960091"/>
            <a:ext cx="2230611" cy="400110"/>
          </a:xfrm>
          <a:prstGeom prst="rect">
            <a:avLst/>
          </a:prstGeom>
          <a:noFill/>
        </p:spPr>
        <p:txBody>
          <a:bodyPr wrap="none" rtlCol="0">
            <a:spAutoFit/>
          </a:bodyPr>
          <a:lstStyle/>
          <a:p>
            <a:r>
              <a:rPr lang="en-US" sz="2000" dirty="0" smtClean="0"/>
              <a:t>BRUGES, FLANDERS</a:t>
            </a:r>
            <a:endParaRPr lang="en-US" sz="2000" dirty="0"/>
          </a:p>
        </p:txBody>
      </p:sp>
      <p:sp>
        <p:nvSpPr>
          <p:cNvPr id="10" name="TextBox 9"/>
          <p:cNvSpPr txBox="1"/>
          <p:nvPr/>
        </p:nvSpPr>
        <p:spPr>
          <a:xfrm>
            <a:off x="2800770" y="4021969"/>
            <a:ext cx="1022212" cy="369332"/>
          </a:xfrm>
          <a:prstGeom prst="rect">
            <a:avLst/>
          </a:prstGeom>
          <a:noFill/>
        </p:spPr>
        <p:txBody>
          <a:bodyPr wrap="square" rtlCol="0">
            <a:spAutoFit/>
          </a:bodyPr>
          <a:lstStyle/>
          <a:p>
            <a:r>
              <a:rPr lang="en-US" dirty="0" smtClean="0"/>
              <a:t>BANKER</a:t>
            </a:r>
            <a:endParaRPr lang="en-US" dirty="0"/>
          </a:p>
        </p:txBody>
      </p:sp>
      <p:sp>
        <p:nvSpPr>
          <p:cNvPr id="11" name="TextBox 10"/>
          <p:cNvSpPr txBox="1"/>
          <p:nvPr/>
        </p:nvSpPr>
        <p:spPr>
          <a:xfrm>
            <a:off x="8108227" y="3824557"/>
            <a:ext cx="1606146" cy="646331"/>
          </a:xfrm>
          <a:prstGeom prst="rect">
            <a:avLst/>
          </a:prstGeom>
          <a:noFill/>
        </p:spPr>
        <p:txBody>
          <a:bodyPr wrap="square" rtlCol="0">
            <a:spAutoFit/>
          </a:bodyPr>
          <a:lstStyle/>
          <a:p>
            <a:r>
              <a:rPr lang="en-US" dirty="0" smtClean="0"/>
              <a:t>AGENT OF</a:t>
            </a:r>
          </a:p>
          <a:p>
            <a:r>
              <a:rPr lang="en-US" dirty="0" smtClean="0"/>
              <a:t>BANKER</a:t>
            </a:r>
            <a:endParaRPr lang="en-US" dirty="0"/>
          </a:p>
        </p:txBody>
      </p:sp>
      <p:sp>
        <p:nvSpPr>
          <p:cNvPr id="12" name="TextBox 11"/>
          <p:cNvSpPr txBox="1"/>
          <p:nvPr/>
        </p:nvSpPr>
        <p:spPr>
          <a:xfrm>
            <a:off x="2156000" y="2391350"/>
            <a:ext cx="1614545" cy="646331"/>
          </a:xfrm>
          <a:prstGeom prst="rect">
            <a:avLst/>
          </a:prstGeom>
          <a:noFill/>
        </p:spPr>
        <p:txBody>
          <a:bodyPr wrap="none" rtlCol="0">
            <a:spAutoFit/>
          </a:bodyPr>
          <a:lstStyle/>
          <a:p>
            <a:r>
              <a:rPr lang="en-US" dirty="0" smtClean="0"/>
              <a:t>BORROWER –</a:t>
            </a:r>
          </a:p>
          <a:p>
            <a:r>
              <a:rPr lang="en-US" dirty="0" smtClean="0"/>
              <a:t>MAKER OF BILL</a:t>
            </a:r>
            <a:endParaRPr lang="en-US" dirty="0"/>
          </a:p>
        </p:txBody>
      </p:sp>
      <p:sp>
        <p:nvSpPr>
          <p:cNvPr id="23" name="TextBox 22"/>
          <p:cNvSpPr txBox="1"/>
          <p:nvPr/>
        </p:nvSpPr>
        <p:spPr>
          <a:xfrm>
            <a:off x="8078893" y="2427350"/>
            <a:ext cx="1302023" cy="646331"/>
          </a:xfrm>
          <a:prstGeom prst="rect">
            <a:avLst/>
          </a:prstGeom>
          <a:noFill/>
        </p:spPr>
        <p:txBody>
          <a:bodyPr wrap="none" rtlCol="0">
            <a:spAutoFit/>
          </a:bodyPr>
          <a:lstStyle/>
          <a:p>
            <a:r>
              <a:rPr lang="en-US" dirty="0" smtClean="0"/>
              <a:t>AGENT OF</a:t>
            </a:r>
          </a:p>
          <a:p>
            <a:r>
              <a:rPr lang="en-US" dirty="0" smtClean="0"/>
              <a:t>BORROWER</a:t>
            </a:r>
            <a:endParaRPr lang="en-US" dirty="0"/>
          </a:p>
        </p:txBody>
      </p:sp>
      <p:sp>
        <p:nvSpPr>
          <p:cNvPr id="19" name="TextBox 18"/>
          <p:cNvSpPr txBox="1"/>
          <p:nvPr/>
        </p:nvSpPr>
        <p:spPr>
          <a:xfrm>
            <a:off x="4915181" y="4015228"/>
            <a:ext cx="1655005" cy="307777"/>
          </a:xfrm>
          <a:prstGeom prst="rect">
            <a:avLst/>
          </a:prstGeom>
          <a:noFill/>
        </p:spPr>
        <p:txBody>
          <a:bodyPr wrap="none" rtlCol="0">
            <a:spAutoFit/>
          </a:bodyPr>
          <a:lstStyle/>
          <a:p>
            <a:r>
              <a:rPr lang="en-US" sz="1400" dirty="0" smtClean="0"/>
              <a:t>&lt;IN RELATIONSHIP&gt; </a:t>
            </a:r>
            <a:endParaRPr lang="en-US" sz="1400" dirty="0"/>
          </a:p>
        </p:txBody>
      </p:sp>
      <p:sp>
        <p:nvSpPr>
          <p:cNvPr id="29" name="TextBox 28"/>
          <p:cNvSpPr txBox="1"/>
          <p:nvPr/>
        </p:nvSpPr>
        <p:spPr>
          <a:xfrm>
            <a:off x="4960779" y="2560164"/>
            <a:ext cx="1655005" cy="307777"/>
          </a:xfrm>
          <a:prstGeom prst="rect">
            <a:avLst/>
          </a:prstGeom>
          <a:noFill/>
        </p:spPr>
        <p:txBody>
          <a:bodyPr wrap="none" rtlCol="0">
            <a:spAutoFit/>
          </a:bodyPr>
          <a:lstStyle/>
          <a:p>
            <a:r>
              <a:rPr lang="en-US" sz="1400" dirty="0" smtClean="0"/>
              <a:t>&lt;IN RELATIONSHIP&gt; </a:t>
            </a:r>
            <a:endParaRPr lang="en-US" sz="1400" dirty="0"/>
          </a:p>
        </p:txBody>
      </p:sp>
      <p:sp>
        <p:nvSpPr>
          <p:cNvPr id="24" name="Up Arrow 23"/>
          <p:cNvSpPr/>
          <p:nvPr/>
        </p:nvSpPr>
        <p:spPr>
          <a:xfrm>
            <a:off x="658547" y="1899669"/>
            <a:ext cx="484632" cy="2037148"/>
          </a:xfrm>
          <a:prstGeom prst="upArrow">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Arrow 29"/>
          <p:cNvSpPr/>
          <p:nvPr/>
        </p:nvSpPr>
        <p:spPr>
          <a:xfrm>
            <a:off x="2787875" y="1263358"/>
            <a:ext cx="6276814" cy="633444"/>
          </a:xfrm>
          <a:prstGeom prst="rightArrow">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Up Arrow 30"/>
          <p:cNvSpPr/>
          <p:nvPr/>
        </p:nvSpPr>
        <p:spPr>
          <a:xfrm rot="10800000">
            <a:off x="10827021" y="1884759"/>
            <a:ext cx="484632" cy="1997267"/>
          </a:xfrm>
          <a:prstGeom prst="upArrow">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431371" y="3910437"/>
            <a:ext cx="1113733" cy="1015663"/>
          </a:xfrm>
          <a:prstGeom prst="rect">
            <a:avLst/>
          </a:prstGeom>
          <a:solidFill>
            <a:srgbClr val="66FF33"/>
          </a:solidFill>
        </p:spPr>
        <p:txBody>
          <a:bodyPr wrap="square" rtlCol="0">
            <a:spAutoFit/>
          </a:bodyPr>
          <a:lstStyle/>
          <a:p>
            <a:r>
              <a:rPr lang="en-US" sz="2000" dirty="0" smtClean="0"/>
              <a:t>GOLD</a:t>
            </a:r>
          </a:p>
          <a:p>
            <a:r>
              <a:rPr lang="en-US" sz="2000" dirty="0" smtClean="0"/>
              <a:t>COIN</a:t>
            </a:r>
          </a:p>
          <a:p>
            <a:r>
              <a:rPr lang="en-US" sz="2000" dirty="0" smtClean="0"/>
              <a:t>LOANED</a:t>
            </a:r>
          </a:p>
        </p:txBody>
      </p:sp>
      <p:sp>
        <p:nvSpPr>
          <p:cNvPr id="35" name="TextBox 34"/>
          <p:cNvSpPr txBox="1"/>
          <p:nvPr/>
        </p:nvSpPr>
        <p:spPr>
          <a:xfrm>
            <a:off x="10250605" y="3891450"/>
            <a:ext cx="1721411" cy="1015663"/>
          </a:xfrm>
          <a:prstGeom prst="rect">
            <a:avLst/>
          </a:prstGeom>
          <a:solidFill>
            <a:srgbClr val="FFC000"/>
          </a:solidFill>
        </p:spPr>
        <p:txBody>
          <a:bodyPr wrap="square" rtlCol="0">
            <a:spAutoFit/>
          </a:bodyPr>
          <a:lstStyle/>
          <a:p>
            <a:r>
              <a:rPr lang="en-US" sz="2000" dirty="0" smtClean="0"/>
              <a:t>GOLD COIN</a:t>
            </a:r>
          </a:p>
          <a:p>
            <a:r>
              <a:rPr lang="en-US" sz="2000" dirty="0" smtClean="0"/>
              <a:t>REPAID WITH</a:t>
            </a:r>
          </a:p>
          <a:p>
            <a:r>
              <a:rPr lang="en-US" sz="2000" dirty="0" smtClean="0"/>
              <a:t>AGIO (</a:t>
            </a:r>
            <a:r>
              <a:rPr lang="en-US" sz="1400" dirty="0" smtClean="0"/>
              <a:t>PREMIUM)</a:t>
            </a:r>
            <a:endParaRPr lang="en-US" sz="1400" dirty="0"/>
          </a:p>
        </p:txBody>
      </p:sp>
      <p:sp>
        <p:nvSpPr>
          <p:cNvPr id="36" name="TextBox 35"/>
          <p:cNvSpPr txBox="1"/>
          <p:nvPr/>
        </p:nvSpPr>
        <p:spPr>
          <a:xfrm>
            <a:off x="2983331" y="1395303"/>
            <a:ext cx="6039282" cy="369332"/>
          </a:xfrm>
          <a:prstGeom prst="rect">
            <a:avLst/>
          </a:prstGeom>
          <a:noFill/>
        </p:spPr>
        <p:txBody>
          <a:bodyPr wrap="none" rtlCol="0">
            <a:spAutoFit/>
          </a:bodyPr>
          <a:lstStyle/>
          <a:p>
            <a:r>
              <a:rPr lang="en-US" i="1" dirty="0" smtClean="0"/>
              <a:t>BILL:   ORDER TO PAY $$ AMOUNT   </a:t>
            </a:r>
            <a:r>
              <a:rPr lang="en-US" i="1" dirty="0" smtClean="0">
                <a:sym typeface="Wingdings" panose="05000000000000000000" pitchFamily="2" charset="2"/>
              </a:rPr>
              <a:t></a:t>
            </a:r>
            <a:r>
              <a:rPr lang="en-US" i="1" dirty="0" smtClean="0"/>
              <a:t>    TO AGENT OF BANKER</a:t>
            </a:r>
            <a:endParaRPr lang="en-US" i="1" dirty="0"/>
          </a:p>
        </p:txBody>
      </p:sp>
      <p:sp>
        <p:nvSpPr>
          <p:cNvPr id="42" name="TextBox 41"/>
          <p:cNvSpPr txBox="1"/>
          <p:nvPr/>
        </p:nvSpPr>
        <p:spPr>
          <a:xfrm>
            <a:off x="6226181" y="5070776"/>
            <a:ext cx="688009" cy="276999"/>
          </a:xfrm>
          <a:prstGeom prst="rect">
            <a:avLst/>
          </a:prstGeom>
          <a:noFill/>
        </p:spPr>
        <p:txBody>
          <a:bodyPr wrap="none" rtlCol="0">
            <a:spAutoFit/>
          </a:bodyPr>
          <a:lstStyle/>
          <a:p>
            <a:r>
              <a:rPr lang="en-US" sz="1200" dirty="0" smtClean="0"/>
              <a:t>FUTURE</a:t>
            </a:r>
            <a:endParaRPr lang="en-US" sz="1200" dirty="0"/>
          </a:p>
        </p:txBody>
      </p:sp>
      <p:sp>
        <p:nvSpPr>
          <p:cNvPr id="45" name="TextBox 44"/>
          <p:cNvSpPr txBox="1"/>
          <p:nvPr/>
        </p:nvSpPr>
        <p:spPr>
          <a:xfrm>
            <a:off x="4579695" y="5315698"/>
            <a:ext cx="2426352" cy="261610"/>
          </a:xfrm>
          <a:prstGeom prst="rect">
            <a:avLst/>
          </a:prstGeom>
          <a:noFill/>
        </p:spPr>
        <p:txBody>
          <a:bodyPr wrap="square" rtlCol="0">
            <a:spAutoFit/>
          </a:bodyPr>
          <a:lstStyle/>
          <a:p>
            <a:r>
              <a:rPr lang="en-US" sz="1100" dirty="0" smtClean="0"/>
              <a:t>AGENT OF BANKER, BRUGES</a:t>
            </a:r>
            <a:endParaRPr lang="en-US" sz="1100" dirty="0"/>
          </a:p>
        </p:txBody>
      </p:sp>
      <p:sp>
        <p:nvSpPr>
          <p:cNvPr id="46" name="TextBox 45"/>
          <p:cNvSpPr txBox="1"/>
          <p:nvPr/>
        </p:nvSpPr>
        <p:spPr>
          <a:xfrm>
            <a:off x="7044223" y="5285025"/>
            <a:ext cx="418704" cy="369332"/>
          </a:xfrm>
          <a:prstGeom prst="rect">
            <a:avLst/>
          </a:prstGeom>
          <a:noFill/>
        </p:spPr>
        <p:txBody>
          <a:bodyPr wrap="none" rtlCol="0">
            <a:spAutoFit/>
          </a:bodyPr>
          <a:lstStyle/>
          <a:p>
            <a:r>
              <a:rPr lang="en-US" dirty="0" smtClean="0"/>
              <a:t>$$</a:t>
            </a:r>
            <a:endParaRPr lang="en-US" dirty="0"/>
          </a:p>
        </p:txBody>
      </p:sp>
      <p:sp>
        <p:nvSpPr>
          <p:cNvPr id="47" name="TextBox 46"/>
          <p:cNvSpPr txBox="1"/>
          <p:nvPr/>
        </p:nvSpPr>
        <p:spPr>
          <a:xfrm>
            <a:off x="6205303" y="5802410"/>
            <a:ext cx="1590126" cy="261610"/>
          </a:xfrm>
          <a:prstGeom prst="rect">
            <a:avLst/>
          </a:prstGeom>
          <a:noFill/>
        </p:spPr>
        <p:txBody>
          <a:bodyPr wrap="square" rtlCol="0">
            <a:spAutoFit/>
          </a:bodyPr>
          <a:lstStyle/>
          <a:p>
            <a:r>
              <a:rPr lang="en-US" sz="1100" dirty="0" smtClean="0"/>
              <a:t>BORROWER, GENOA</a:t>
            </a:r>
            <a:endParaRPr lang="en-US" sz="1100" dirty="0"/>
          </a:p>
        </p:txBody>
      </p:sp>
      <p:sp>
        <p:nvSpPr>
          <p:cNvPr id="48" name="TextBox 47"/>
          <p:cNvSpPr txBox="1"/>
          <p:nvPr/>
        </p:nvSpPr>
        <p:spPr>
          <a:xfrm>
            <a:off x="4743742" y="5432287"/>
            <a:ext cx="1423082" cy="338554"/>
          </a:xfrm>
          <a:prstGeom prst="rect">
            <a:avLst/>
          </a:prstGeom>
          <a:noFill/>
        </p:spPr>
        <p:txBody>
          <a:bodyPr wrap="none" rtlCol="0">
            <a:spAutoFit/>
          </a:bodyPr>
          <a:lstStyle/>
          <a:p>
            <a:r>
              <a:rPr lang="en-US" sz="1600" dirty="0" smtClean="0"/>
              <a:t>$$ foreign coin</a:t>
            </a:r>
            <a:endParaRPr lang="en-US" sz="1600" dirty="0"/>
          </a:p>
        </p:txBody>
      </p:sp>
      <p:sp>
        <p:nvSpPr>
          <p:cNvPr id="49" name="TextBox 48"/>
          <p:cNvSpPr txBox="1"/>
          <p:nvPr/>
        </p:nvSpPr>
        <p:spPr>
          <a:xfrm>
            <a:off x="4070473" y="4972048"/>
            <a:ext cx="2275816" cy="276999"/>
          </a:xfrm>
          <a:prstGeom prst="rect">
            <a:avLst/>
          </a:prstGeom>
          <a:noFill/>
        </p:spPr>
        <p:txBody>
          <a:bodyPr wrap="none" rtlCol="0">
            <a:spAutoFit/>
          </a:bodyPr>
          <a:lstStyle/>
          <a:p>
            <a:r>
              <a:rPr lang="en-US" sz="1200" dirty="0" smtClean="0"/>
              <a:t>AGENT OF BORROWER, BRUGES</a:t>
            </a:r>
            <a:endParaRPr lang="en-US" sz="1200" dirty="0"/>
          </a:p>
        </p:txBody>
      </p:sp>
      <p:cxnSp>
        <p:nvCxnSpPr>
          <p:cNvPr id="7" name="Straight Arrow Connector 6"/>
          <p:cNvCxnSpPr/>
          <p:nvPr/>
        </p:nvCxnSpPr>
        <p:spPr>
          <a:xfrm>
            <a:off x="3901139" y="2757328"/>
            <a:ext cx="3941915" cy="408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418116" y="4228540"/>
            <a:ext cx="3355767" cy="2044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Subtitle 2"/>
          <p:cNvSpPr txBox="1">
            <a:spLocks/>
          </p:cNvSpPr>
          <p:nvPr/>
        </p:nvSpPr>
        <p:spPr>
          <a:xfrm>
            <a:off x="0" y="14449"/>
            <a:ext cx="12192000" cy="521580"/>
          </a:xfrm>
          <a:prstGeom prst="rect">
            <a:avLst/>
          </a:prstGeom>
          <a:solidFill>
            <a:srgbClr val="66FF99"/>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a:t>
            </a:r>
            <a:r>
              <a:rPr lang="en-US" b="1" dirty="0"/>
              <a:t>FALL OF USURY PROHIBITION</a:t>
            </a:r>
          </a:p>
          <a:p>
            <a:pPr marL="0" indent="0">
              <a:buNone/>
            </a:pPr>
            <a:endParaRPr lang="en-US" b="1" dirty="0"/>
          </a:p>
        </p:txBody>
      </p:sp>
    </p:spTree>
    <p:extLst>
      <p:ext uri="{BB962C8B-B14F-4D97-AF65-F5344CB8AC3E}">
        <p14:creationId xmlns:p14="http://schemas.microsoft.com/office/powerpoint/2010/main" val="4088531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9731" y="1474225"/>
            <a:ext cx="5121082" cy="2246769"/>
          </a:xfrm>
          <a:prstGeom prst="rect">
            <a:avLst/>
          </a:prstGeom>
          <a:noFill/>
        </p:spPr>
        <p:txBody>
          <a:bodyPr wrap="none" rtlCol="0">
            <a:spAutoFit/>
          </a:bodyPr>
          <a:lstStyle/>
          <a:p>
            <a:pPr algn="ctr"/>
            <a:endParaRPr lang="en-US" sz="2800" dirty="0"/>
          </a:p>
          <a:p>
            <a:pPr algn="ctr"/>
            <a:endParaRPr lang="en-US" sz="2800" dirty="0" smtClean="0"/>
          </a:p>
          <a:p>
            <a:pPr algn="ctr"/>
            <a:endParaRPr lang="en-US" sz="2800" dirty="0"/>
          </a:p>
          <a:p>
            <a:endParaRPr lang="en-US" sz="2800" dirty="0" smtClean="0"/>
          </a:p>
          <a:p>
            <a:pPr marL="342900" indent="-342900">
              <a:buAutoNum type="arabicPeriod"/>
            </a:pPr>
            <a:r>
              <a:rPr lang="en-US" sz="2800" dirty="0" smtClean="0"/>
              <a:t>WHO WERE THE SCHOLASTICS?</a:t>
            </a:r>
          </a:p>
        </p:txBody>
      </p:sp>
      <p:sp>
        <p:nvSpPr>
          <p:cNvPr id="3" name="Subtitle 2"/>
          <p:cNvSpPr txBox="1">
            <a:spLocks/>
          </p:cNvSpPr>
          <p:nvPr/>
        </p:nvSpPr>
        <p:spPr>
          <a:xfrm>
            <a:off x="0" y="14449"/>
            <a:ext cx="12192000" cy="521580"/>
          </a:xfrm>
          <a:prstGeom prst="rect">
            <a:avLst/>
          </a:prstGeom>
          <a:solidFill>
            <a:srgbClr val="FFFFCC"/>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THE MORAL ECONOMISTS</a:t>
            </a:r>
          </a:p>
          <a:p>
            <a:endParaRPr lang="en-US" b="1" dirty="0"/>
          </a:p>
        </p:txBody>
      </p:sp>
    </p:spTree>
    <p:extLst>
      <p:ext uri="{BB962C8B-B14F-4D97-AF65-F5344CB8AC3E}">
        <p14:creationId xmlns:p14="http://schemas.microsoft.com/office/powerpoint/2010/main" val="22623204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http://ts3.mm.bing.net/th?id=H.4587284026229630&amp;pid=15.1&amp;H=128&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681" y="4323006"/>
            <a:ext cx="4174277" cy="25349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60538" y="1899671"/>
            <a:ext cx="3060951" cy="3012929"/>
          </a:xfrm>
          <a:prstGeom prst="rect">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12192000" cy="489179"/>
          </a:xfrm>
          <a:solidFill>
            <a:srgbClr val="CCCC00"/>
          </a:solidFill>
        </p:spPr>
        <p:txBody>
          <a:bodyPr>
            <a:normAutofit/>
          </a:bodyPr>
          <a:lstStyle/>
          <a:p>
            <a:pPr algn="ctr"/>
            <a:r>
              <a:rPr lang="en-US" sz="2800" dirty="0" smtClean="0"/>
              <a:t>THE COMMERCIAL REVOLUTION OF THE 13</a:t>
            </a:r>
            <a:r>
              <a:rPr lang="en-US" sz="2800" baseline="30000" dirty="0" smtClean="0"/>
              <a:t>TH</a:t>
            </a:r>
            <a:r>
              <a:rPr lang="en-US" sz="2800" dirty="0" smtClean="0"/>
              <a:t> CENTURY: 1160 - 1330</a:t>
            </a:r>
            <a:endParaRPr lang="en-US" sz="2800" dirty="0"/>
          </a:p>
        </p:txBody>
      </p:sp>
      <p:sp>
        <p:nvSpPr>
          <p:cNvPr id="6" name="Content Placeholder 2"/>
          <p:cNvSpPr txBox="1">
            <a:spLocks/>
          </p:cNvSpPr>
          <p:nvPr/>
        </p:nvSpPr>
        <p:spPr>
          <a:xfrm>
            <a:off x="-27225" y="487500"/>
            <a:ext cx="12192000" cy="491359"/>
          </a:xfrm>
          <a:prstGeom prst="rect">
            <a:avLst/>
          </a:prstGeom>
          <a:solidFill>
            <a:srgbClr val="FFFF99"/>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3200" dirty="0" smtClean="0"/>
              <a:t>THE </a:t>
            </a:r>
            <a:r>
              <a:rPr lang="en-US" sz="3200" dirty="0" smtClean="0"/>
              <a:t>“DRY” EXCHANGE</a:t>
            </a:r>
            <a:endParaRPr lang="en-US" sz="2400" dirty="0"/>
          </a:p>
        </p:txBody>
      </p:sp>
      <p:sp>
        <p:nvSpPr>
          <p:cNvPr id="3" name="Oval 2"/>
          <p:cNvSpPr/>
          <p:nvPr/>
        </p:nvSpPr>
        <p:spPr>
          <a:xfrm>
            <a:off x="2353901" y="3737565"/>
            <a:ext cx="2040847" cy="938140"/>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32954" y="2278799"/>
            <a:ext cx="1968185" cy="958401"/>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AS</a:t>
            </a:r>
            <a:endParaRPr lang="en-US" dirty="0"/>
          </a:p>
        </p:txBody>
      </p:sp>
      <p:sp>
        <p:nvSpPr>
          <p:cNvPr id="8" name="TextBox 7"/>
          <p:cNvSpPr txBox="1"/>
          <p:nvPr/>
        </p:nvSpPr>
        <p:spPr>
          <a:xfrm>
            <a:off x="2180226" y="4974683"/>
            <a:ext cx="1606209" cy="400110"/>
          </a:xfrm>
          <a:prstGeom prst="rect">
            <a:avLst/>
          </a:prstGeom>
          <a:noFill/>
        </p:spPr>
        <p:txBody>
          <a:bodyPr wrap="none" rtlCol="0">
            <a:spAutoFit/>
          </a:bodyPr>
          <a:lstStyle/>
          <a:p>
            <a:r>
              <a:rPr lang="en-US" sz="2000" dirty="0" smtClean="0"/>
              <a:t>GENOA, ITALY</a:t>
            </a:r>
            <a:endParaRPr lang="en-US" sz="2000" dirty="0"/>
          </a:p>
        </p:txBody>
      </p:sp>
      <p:sp>
        <p:nvSpPr>
          <p:cNvPr id="10" name="TextBox 9"/>
          <p:cNvSpPr txBox="1"/>
          <p:nvPr/>
        </p:nvSpPr>
        <p:spPr>
          <a:xfrm>
            <a:off x="2800770" y="4021969"/>
            <a:ext cx="1022212" cy="369332"/>
          </a:xfrm>
          <a:prstGeom prst="rect">
            <a:avLst/>
          </a:prstGeom>
          <a:noFill/>
        </p:spPr>
        <p:txBody>
          <a:bodyPr wrap="square" rtlCol="0">
            <a:spAutoFit/>
          </a:bodyPr>
          <a:lstStyle/>
          <a:p>
            <a:r>
              <a:rPr lang="en-US" dirty="0" smtClean="0"/>
              <a:t>BANKER</a:t>
            </a:r>
            <a:endParaRPr lang="en-US" dirty="0"/>
          </a:p>
        </p:txBody>
      </p:sp>
      <p:sp>
        <p:nvSpPr>
          <p:cNvPr id="12" name="TextBox 11"/>
          <p:cNvSpPr txBox="1"/>
          <p:nvPr/>
        </p:nvSpPr>
        <p:spPr>
          <a:xfrm>
            <a:off x="2156000" y="2391350"/>
            <a:ext cx="1614545" cy="646331"/>
          </a:xfrm>
          <a:prstGeom prst="rect">
            <a:avLst/>
          </a:prstGeom>
          <a:noFill/>
        </p:spPr>
        <p:txBody>
          <a:bodyPr wrap="none" rtlCol="0">
            <a:spAutoFit/>
          </a:bodyPr>
          <a:lstStyle/>
          <a:p>
            <a:r>
              <a:rPr lang="en-US" dirty="0" smtClean="0"/>
              <a:t>BORROWER –</a:t>
            </a:r>
          </a:p>
          <a:p>
            <a:r>
              <a:rPr lang="en-US" dirty="0" smtClean="0"/>
              <a:t>MAKER OF BILL</a:t>
            </a:r>
            <a:endParaRPr lang="en-US" dirty="0"/>
          </a:p>
        </p:txBody>
      </p:sp>
      <p:sp>
        <p:nvSpPr>
          <p:cNvPr id="24" name="Up Arrow 23"/>
          <p:cNvSpPr/>
          <p:nvPr/>
        </p:nvSpPr>
        <p:spPr>
          <a:xfrm>
            <a:off x="658547" y="1899669"/>
            <a:ext cx="484632" cy="2037148"/>
          </a:xfrm>
          <a:prstGeom prst="upArrow">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Arrow 29"/>
          <p:cNvSpPr/>
          <p:nvPr/>
        </p:nvSpPr>
        <p:spPr>
          <a:xfrm>
            <a:off x="2787875" y="1263358"/>
            <a:ext cx="6276814" cy="633444"/>
          </a:xfrm>
          <a:prstGeom prst="rightArrow">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431371" y="3910437"/>
            <a:ext cx="1113733" cy="1015663"/>
          </a:xfrm>
          <a:prstGeom prst="rect">
            <a:avLst/>
          </a:prstGeom>
          <a:solidFill>
            <a:srgbClr val="66FF33"/>
          </a:solidFill>
        </p:spPr>
        <p:txBody>
          <a:bodyPr wrap="square" rtlCol="0">
            <a:spAutoFit/>
          </a:bodyPr>
          <a:lstStyle/>
          <a:p>
            <a:r>
              <a:rPr lang="en-US" sz="2000" dirty="0" smtClean="0"/>
              <a:t>GOLD</a:t>
            </a:r>
          </a:p>
          <a:p>
            <a:r>
              <a:rPr lang="en-US" sz="2000" dirty="0" smtClean="0"/>
              <a:t>COIN</a:t>
            </a:r>
          </a:p>
          <a:p>
            <a:r>
              <a:rPr lang="en-US" sz="2000" dirty="0" smtClean="0"/>
              <a:t>LOANED</a:t>
            </a:r>
          </a:p>
        </p:txBody>
      </p:sp>
      <p:sp>
        <p:nvSpPr>
          <p:cNvPr id="35" name="TextBox 34"/>
          <p:cNvSpPr txBox="1"/>
          <p:nvPr/>
        </p:nvSpPr>
        <p:spPr>
          <a:xfrm>
            <a:off x="6444681" y="2826332"/>
            <a:ext cx="2594441" cy="1015663"/>
          </a:xfrm>
          <a:prstGeom prst="rect">
            <a:avLst/>
          </a:prstGeom>
          <a:solidFill>
            <a:srgbClr val="FFC000"/>
          </a:solidFill>
        </p:spPr>
        <p:txBody>
          <a:bodyPr wrap="square" rtlCol="0">
            <a:spAutoFit/>
          </a:bodyPr>
          <a:lstStyle/>
          <a:p>
            <a:r>
              <a:rPr lang="en-US" sz="2000" dirty="0" smtClean="0"/>
              <a:t>GOLD COIN</a:t>
            </a:r>
          </a:p>
          <a:p>
            <a:r>
              <a:rPr lang="en-US" sz="2000" dirty="0" smtClean="0"/>
              <a:t>REPAID WITH</a:t>
            </a:r>
          </a:p>
          <a:p>
            <a:r>
              <a:rPr lang="en-US" sz="2000" dirty="0" smtClean="0"/>
              <a:t>AGIO (</a:t>
            </a:r>
            <a:r>
              <a:rPr lang="en-US" sz="1400" dirty="0" smtClean="0"/>
              <a:t>PREMIUM=FX FEE)</a:t>
            </a:r>
            <a:endParaRPr lang="en-US" sz="1400" dirty="0"/>
          </a:p>
        </p:txBody>
      </p:sp>
      <p:sp>
        <p:nvSpPr>
          <p:cNvPr id="36" name="TextBox 35"/>
          <p:cNvSpPr txBox="1"/>
          <p:nvPr/>
        </p:nvSpPr>
        <p:spPr>
          <a:xfrm>
            <a:off x="3145154" y="1395414"/>
            <a:ext cx="4360809" cy="369332"/>
          </a:xfrm>
          <a:prstGeom prst="rect">
            <a:avLst/>
          </a:prstGeom>
          <a:noFill/>
        </p:spPr>
        <p:txBody>
          <a:bodyPr wrap="none" rtlCol="0">
            <a:spAutoFit/>
          </a:bodyPr>
          <a:lstStyle/>
          <a:p>
            <a:r>
              <a:rPr lang="en-US" i="1" dirty="0" smtClean="0"/>
              <a:t>BILL:   NEVER SENT TO AGENT IN OTHER CITY</a:t>
            </a:r>
            <a:endParaRPr lang="en-US" i="1" dirty="0"/>
          </a:p>
        </p:txBody>
      </p:sp>
      <p:sp>
        <p:nvSpPr>
          <p:cNvPr id="42" name="TextBox 41"/>
          <p:cNvSpPr txBox="1"/>
          <p:nvPr/>
        </p:nvSpPr>
        <p:spPr>
          <a:xfrm>
            <a:off x="8895015" y="5070777"/>
            <a:ext cx="688009" cy="276999"/>
          </a:xfrm>
          <a:prstGeom prst="rect">
            <a:avLst/>
          </a:prstGeom>
          <a:noFill/>
        </p:spPr>
        <p:txBody>
          <a:bodyPr wrap="none" rtlCol="0">
            <a:spAutoFit/>
          </a:bodyPr>
          <a:lstStyle/>
          <a:p>
            <a:r>
              <a:rPr lang="en-US" sz="1200" dirty="0" smtClean="0"/>
              <a:t>FUTURE</a:t>
            </a:r>
            <a:endParaRPr lang="en-US" sz="1200" dirty="0"/>
          </a:p>
        </p:txBody>
      </p:sp>
      <p:sp>
        <p:nvSpPr>
          <p:cNvPr id="45" name="TextBox 44"/>
          <p:cNvSpPr txBox="1"/>
          <p:nvPr/>
        </p:nvSpPr>
        <p:spPr>
          <a:xfrm>
            <a:off x="7248529" y="5315699"/>
            <a:ext cx="2426352" cy="261610"/>
          </a:xfrm>
          <a:prstGeom prst="rect">
            <a:avLst/>
          </a:prstGeom>
          <a:noFill/>
        </p:spPr>
        <p:txBody>
          <a:bodyPr wrap="square" rtlCol="0">
            <a:spAutoFit/>
          </a:bodyPr>
          <a:lstStyle/>
          <a:p>
            <a:r>
              <a:rPr lang="en-US" sz="1100" dirty="0" smtClean="0"/>
              <a:t>AGENT OF BANKER, BRUGES</a:t>
            </a:r>
            <a:endParaRPr lang="en-US" sz="1100" dirty="0"/>
          </a:p>
        </p:txBody>
      </p:sp>
      <p:sp>
        <p:nvSpPr>
          <p:cNvPr id="46" name="TextBox 45"/>
          <p:cNvSpPr txBox="1"/>
          <p:nvPr/>
        </p:nvSpPr>
        <p:spPr>
          <a:xfrm>
            <a:off x="9713057" y="5285026"/>
            <a:ext cx="418704" cy="369332"/>
          </a:xfrm>
          <a:prstGeom prst="rect">
            <a:avLst/>
          </a:prstGeom>
          <a:noFill/>
        </p:spPr>
        <p:txBody>
          <a:bodyPr wrap="none" rtlCol="0">
            <a:spAutoFit/>
          </a:bodyPr>
          <a:lstStyle/>
          <a:p>
            <a:r>
              <a:rPr lang="en-US" dirty="0" smtClean="0"/>
              <a:t>$$</a:t>
            </a:r>
            <a:endParaRPr lang="en-US" dirty="0"/>
          </a:p>
        </p:txBody>
      </p:sp>
      <p:sp>
        <p:nvSpPr>
          <p:cNvPr id="47" name="TextBox 46"/>
          <p:cNvSpPr txBox="1"/>
          <p:nvPr/>
        </p:nvSpPr>
        <p:spPr>
          <a:xfrm>
            <a:off x="8874137" y="5802411"/>
            <a:ext cx="1590126" cy="261610"/>
          </a:xfrm>
          <a:prstGeom prst="rect">
            <a:avLst/>
          </a:prstGeom>
          <a:noFill/>
        </p:spPr>
        <p:txBody>
          <a:bodyPr wrap="square" rtlCol="0">
            <a:spAutoFit/>
          </a:bodyPr>
          <a:lstStyle/>
          <a:p>
            <a:r>
              <a:rPr lang="en-US" sz="1100" dirty="0" smtClean="0"/>
              <a:t>BORROWER, GENOA</a:t>
            </a:r>
            <a:endParaRPr lang="en-US" sz="1100" dirty="0"/>
          </a:p>
        </p:txBody>
      </p:sp>
      <p:sp>
        <p:nvSpPr>
          <p:cNvPr id="48" name="TextBox 47"/>
          <p:cNvSpPr txBox="1"/>
          <p:nvPr/>
        </p:nvSpPr>
        <p:spPr>
          <a:xfrm>
            <a:off x="7412576" y="5432288"/>
            <a:ext cx="1423082" cy="338554"/>
          </a:xfrm>
          <a:prstGeom prst="rect">
            <a:avLst/>
          </a:prstGeom>
          <a:noFill/>
        </p:spPr>
        <p:txBody>
          <a:bodyPr wrap="none" rtlCol="0">
            <a:spAutoFit/>
          </a:bodyPr>
          <a:lstStyle/>
          <a:p>
            <a:r>
              <a:rPr lang="en-US" sz="1600" dirty="0" smtClean="0"/>
              <a:t>$$ foreign coin</a:t>
            </a:r>
            <a:endParaRPr lang="en-US" sz="1600" dirty="0"/>
          </a:p>
        </p:txBody>
      </p:sp>
      <p:sp>
        <p:nvSpPr>
          <p:cNvPr id="49" name="TextBox 48"/>
          <p:cNvSpPr txBox="1"/>
          <p:nvPr/>
        </p:nvSpPr>
        <p:spPr>
          <a:xfrm>
            <a:off x="6739307" y="4972049"/>
            <a:ext cx="2275816" cy="276999"/>
          </a:xfrm>
          <a:prstGeom prst="rect">
            <a:avLst/>
          </a:prstGeom>
          <a:noFill/>
        </p:spPr>
        <p:txBody>
          <a:bodyPr wrap="none" rtlCol="0">
            <a:spAutoFit/>
          </a:bodyPr>
          <a:lstStyle/>
          <a:p>
            <a:r>
              <a:rPr lang="en-US" sz="1200" dirty="0" smtClean="0"/>
              <a:t>AGENT OF BORROWER, BRUGES</a:t>
            </a:r>
            <a:endParaRPr lang="en-US" sz="1200" dirty="0"/>
          </a:p>
        </p:txBody>
      </p:sp>
      <p:sp>
        <p:nvSpPr>
          <p:cNvPr id="5" name="Multiply 4"/>
          <p:cNvSpPr/>
          <p:nvPr/>
        </p:nvSpPr>
        <p:spPr>
          <a:xfrm>
            <a:off x="4721489" y="1074619"/>
            <a:ext cx="914400" cy="914400"/>
          </a:xfrm>
          <a:prstGeom prst="mathMultiply">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ultiply 33"/>
          <p:cNvSpPr/>
          <p:nvPr/>
        </p:nvSpPr>
        <p:spPr>
          <a:xfrm>
            <a:off x="7825835" y="5197158"/>
            <a:ext cx="914400" cy="914400"/>
          </a:xfrm>
          <a:prstGeom prst="mathMultiply">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Turn Arrow 13"/>
          <p:cNvSpPr/>
          <p:nvPr/>
        </p:nvSpPr>
        <p:spPr>
          <a:xfrm rot="5400000">
            <a:off x="4680129" y="3018593"/>
            <a:ext cx="1681358" cy="877824"/>
          </a:xfrm>
          <a:prstGeom prst="utur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ubtitle 2"/>
          <p:cNvSpPr txBox="1">
            <a:spLocks/>
          </p:cNvSpPr>
          <p:nvPr/>
        </p:nvSpPr>
        <p:spPr>
          <a:xfrm>
            <a:off x="0" y="14449"/>
            <a:ext cx="12192000" cy="521580"/>
          </a:xfrm>
          <a:prstGeom prst="rect">
            <a:avLst/>
          </a:prstGeom>
          <a:solidFill>
            <a:srgbClr val="66FF99"/>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a:t>
            </a:r>
            <a:r>
              <a:rPr lang="en-US" b="1" dirty="0"/>
              <a:t>FALL OF USURY PROHIBITION</a:t>
            </a:r>
          </a:p>
          <a:p>
            <a:pPr marL="0" indent="0">
              <a:buNone/>
            </a:pPr>
            <a:endParaRPr lang="en-US" b="1" dirty="0"/>
          </a:p>
        </p:txBody>
      </p:sp>
    </p:spTree>
    <p:extLst>
      <p:ext uri="{BB962C8B-B14F-4D97-AF65-F5344CB8AC3E}">
        <p14:creationId xmlns:p14="http://schemas.microsoft.com/office/powerpoint/2010/main" val="12662275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6710" y="1411163"/>
            <a:ext cx="184731" cy="1384995"/>
          </a:xfrm>
          <a:prstGeom prst="rect">
            <a:avLst/>
          </a:prstGeom>
          <a:noFill/>
        </p:spPr>
        <p:txBody>
          <a:bodyPr wrap="none" rtlCol="0">
            <a:spAutoFit/>
          </a:bodyPr>
          <a:lstStyle/>
          <a:p>
            <a:endParaRPr lang="en-US" sz="2800" dirty="0" smtClean="0"/>
          </a:p>
          <a:p>
            <a:endParaRPr lang="en-US" sz="2800" dirty="0"/>
          </a:p>
          <a:p>
            <a:endParaRPr lang="en-US" sz="2800" dirty="0" smtClean="0"/>
          </a:p>
        </p:txBody>
      </p:sp>
      <p:sp>
        <p:nvSpPr>
          <p:cNvPr id="3" name="Subtitle 2"/>
          <p:cNvSpPr txBox="1">
            <a:spLocks/>
          </p:cNvSpPr>
          <p:nvPr/>
        </p:nvSpPr>
        <p:spPr>
          <a:xfrm>
            <a:off x="0" y="14449"/>
            <a:ext cx="12192000" cy="521580"/>
          </a:xfrm>
          <a:prstGeom prst="rect">
            <a:avLst/>
          </a:prstGeom>
          <a:solidFill>
            <a:srgbClr val="66FF99"/>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a:t>
            </a:r>
            <a:r>
              <a:rPr lang="en-US" b="1" dirty="0"/>
              <a:t>FALL OF USURY PROHIBITION</a:t>
            </a:r>
          </a:p>
          <a:p>
            <a:pPr marL="0" indent="0">
              <a:buNone/>
            </a:pPr>
            <a:endParaRPr lang="en-US" b="1" dirty="0"/>
          </a:p>
        </p:txBody>
      </p:sp>
      <p:sp>
        <p:nvSpPr>
          <p:cNvPr id="4" name="TextBox 3"/>
          <p:cNvSpPr txBox="1"/>
          <p:nvPr/>
        </p:nvSpPr>
        <p:spPr>
          <a:xfrm>
            <a:off x="1676794" y="968575"/>
            <a:ext cx="8693149" cy="954107"/>
          </a:xfrm>
          <a:prstGeom prst="rect">
            <a:avLst/>
          </a:prstGeom>
          <a:noFill/>
        </p:spPr>
        <p:txBody>
          <a:bodyPr wrap="none" rtlCol="0">
            <a:spAutoFit/>
          </a:bodyPr>
          <a:lstStyle/>
          <a:p>
            <a:r>
              <a:rPr lang="en-US" sz="2800" dirty="0" smtClean="0"/>
              <a:t>BY THE END OF THE MEDIEVAL PERIOD, THERE WERE TWO</a:t>
            </a:r>
          </a:p>
          <a:p>
            <a:r>
              <a:rPr lang="en-US" sz="2800" dirty="0" smtClean="0"/>
              <a:t>ARGUMENTS LEFT AGAINST USURY</a:t>
            </a:r>
            <a:endParaRPr lang="en-US" sz="2800" dirty="0"/>
          </a:p>
        </p:txBody>
      </p:sp>
      <p:sp>
        <p:nvSpPr>
          <p:cNvPr id="7" name="TextBox 6"/>
          <p:cNvSpPr txBox="1"/>
          <p:nvPr/>
        </p:nvSpPr>
        <p:spPr>
          <a:xfrm>
            <a:off x="7865976" y="2355228"/>
            <a:ext cx="3851824" cy="646331"/>
          </a:xfrm>
          <a:prstGeom prst="rect">
            <a:avLst/>
          </a:prstGeom>
          <a:noFill/>
        </p:spPr>
        <p:txBody>
          <a:bodyPr wrap="none" rtlCol="0">
            <a:spAutoFit/>
          </a:bodyPr>
          <a:lstStyle/>
          <a:p>
            <a:r>
              <a:rPr lang="en-US" dirty="0" smtClean="0"/>
              <a:t>ARISTOTLE – money is sterile and usury</a:t>
            </a:r>
          </a:p>
          <a:p>
            <a:r>
              <a:rPr lang="en-US" dirty="0"/>
              <a:t> </a:t>
            </a:r>
            <a:r>
              <a:rPr lang="en-US" dirty="0" smtClean="0"/>
              <a:t>                      is against its purpose</a:t>
            </a:r>
            <a:endParaRPr lang="en-US" dirty="0"/>
          </a:p>
        </p:txBody>
      </p:sp>
      <p:sp>
        <p:nvSpPr>
          <p:cNvPr id="8" name="TextBox 7"/>
          <p:cNvSpPr txBox="1"/>
          <p:nvPr/>
        </p:nvSpPr>
        <p:spPr>
          <a:xfrm>
            <a:off x="8055162" y="4199793"/>
            <a:ext cx="4136838" cy="1200329"/>
          </a:xfrm>
          <a:prstGeom prst="rect">
            <a:avLst/>
          </a:prstGeom>
          <a:noFill/>
        </p:spPr>
        <p:txBody>
          <a:bodyPr wrap="none" rtlCol="0">
            <a:spAutoFit/>
          </a:bodyPr>
          <a:lstStyle/>
          <a:p>
            <a:r>
              <a:rPr lang="en-US" dirty="0" smtClean="0"/>
              <a:t>AQUINAS – usurer cannot sell both</a:t>
            </a:r>
          </a:p>
          <a:p>
            <a:r>
              <a:rPr lang="en-US" dirty="0"/>
              <a:t> </a:t>
            </a:r>
            <a:r>
              <a:rPr lang="en-US" dirty="0" smtClean="0"/>
              <a:t>                    money and use of it; </a:t>
            </a:r>
          </a:p>
          <a:p>
            <a:r>
              <a:rPr lang="en-US" dirty="0"/>
              <a:t> </a:t>
            </a:r>
            <a:r>
              <a:rPr lang="en-US" dirty="0" smtClean="0"/>
              <a:t>                    lender unfairly transferring all </a:t>
            </a:r>
          </a:p>
          <a:p>
            <a:r>
              <a:rPr lang="en-US" dirty="0"/>
              <a:t> </a:t>
            </a:r>
            <a:r>
              <a:rPr lang="en-US" dirty="0" smtClean="0"/>
              <a:t>                    risks to borrower  </a:t>
            </a:r>
            <a:endParaRPr lang="en-US" dirty="0"/>
          </a:p>
        </p:txBody>
      </p:sp>
      <p:pic>
        <p:nvPicPr>
          <p:cNvPr id="16386" name="Picture 2" descr="http://4.bp.blogspot.com/-LC7EHn5j7yw/UQSFC573x0I/AAAAAAAABiU/ZSMwR9VNxWc/s16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710" y="2365270"/>
            <a:ext cx="3505090" cy="3891939"/>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3.bp.blogspot.com/-bgHNKJn0egA/UQbR7aWhq0I/AAAAAAAAAOo/W7PfFPREZdw/s1600/St-thomas-aquin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5707" y="2111975"/>
            <a:ext cx="3050665" cy="4593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5281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6710" y="1411163"/>
            <a:ext cx="184731" cy="1384995"/>
          </a:xfrm>
          <a:prstGeom prst="rect">
            <a:avLst/>
          </a:prstGeom>
          <a:noFill/>
        </p:spPr>
        <p:txBody>
          <a:bodyPr wrap="none" rtlCol="0">
            <a:spAutoFit/>
          </a:bodyPr>
          <a:lstStyle/>
          <a:p>
            <a:endParaRPr lang="en-US" sz="2800" dirty="0" smtClean="0"/>
          </a:p>
          <a:p>
            <a:endParaRPr lang="en-US" sz="2800" dirty="0"/>
          </a:p>
          <a:p>
            <a:endParaRPr lang="en-US" sz="2800" dirty="0" smtClean="0"/>
          </a:p>
        </p:txBody>
      </p:sp>
      <p:sp>
        <p:nvSpPr>
          <p:cNvPr id="3" name="Subtitle 2"/>
          <p:cNvSpPr txBox="1">
            <a:spLocks/>
          </p:cNvSpPr>
          <p:nvPr/>
        </p:nvSpPr>
        <p:spPr>
          <a:xfrm>
            <a:off x="0" y="14449"/>
            <a:ext cx="12192000" cy="521580"/>
          </a:xfrm>
          <a:prstGeom prst="rect">
            <a:avLst/>
          </a:prstGeom>
          <a:solidFill>
            <a:srgbClr val="66FF99"/>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a:t>
            </a:r>
            <a:r>
              <a:rPr lang="en-US" b="1" dirty="0"/>
              <a:t>FALL OF USURY PROHIBITION</a:t>
            </a:r>
          </a:p>
          <a:p>
            <a:pPr marL="0" indent="0">
              <a:buNone/>
            </a:pPr>
            <a:endParaRPr lang="en-US" b="1" dirty="0"/>
          </a:p>
        </p:txBody>
      </p:sp>
      <p:sp>
        <p:nvSpPr>
          <p:cNvPr id="4" name="TextBox 3"/>
          <p:cNvSpPr txBox="1"/>
          <p:nvPr/>
        </p:nvSpPr>
        <p:spPr>
          <a:xfrm>
            <a:off x="1345718" y="753596"/>
            <a:ext cx="9736768" cy="523220"/>
          </a:xfrm>
          <a:prstGeom prst="rect">
            <a:avLst/>
          </a:prstGeom>
          <a:solidFill>
            <a:srgbClr val="CCFFCC"/>
          </a:solidFill>
        </p:spPr>
        <p:txBody>
          <a:bodyPr wrap="none" rtlCol="0">
            <a:spAutoFit/>
          </a:bodyPr>
          <a:lstStyle/>
          <a:p>
            <a:r>
              <a:rPr lang="en-US" sz="2800" dirty="0" smtClean="0"/>
              <a:t>THE CHURCH’S MORAL POWER WAS WEAKENED BY CORRUPTION</a:t>
            </a:r>
            <a:endParaRPr lang="en-US" sz="2800" dirty="0"/>
          </a:p>
        </p:txBody>
      </p:sp>
      <p:sp>
        <p:nvSpPr>
          <p:cNvPr id="7" name="Rectangle 6"/>
          <p:cNvSpPr/>
          <p:nvPr/>
        </p:nvSpPr>
        <p:spPr>
          <a:xfrm>
            <a:off x="5806965" y="4184930"/>
            <a:ext cx="6096000" cy="1477328"/>
          </a:xfrm>
          <a:prstGeom prst="rect">
            <a:avLst/>
          </a:prstGeom>
        </p:spPr>
        <p:txBody>
          <a:bodyPr>
            <a:spAutoFit/>
          </a:bodyPr>
          <a:lstStyle/>
          <a:p>
            <a:r>
              <a:rPr lang="en-US" dirty="0" smtClean="0">
                <a:latin typeface="Calibri" panose="020F0502020204030204" pitchFamily="34" charset="0"/>
              </a:rPr>
              <a:t>It </a:t>
            </a:r>
            <a:r>
              <a:rPr lang="en-US" dirty="0">
                <a:latin typeface="Calibri" panose="020F0502020204030204" pitchFamily="34" charset="0"/>
              </a:rPr>
              <a:t>was claimed that the Catholic Church invented the doctrine on indulgences in order to extract money from the </a:t>
            </a:r>
            <a:r>
              <a:rPr lang="en-US" dirty="0" smtClean="0">
                <a:latin typeface="Calibri" panose="020F0502020204030204" pitchFamily="34" charset="0"/>
              </a:rPr>
              <a:t>faithful</a:t>
            </a:r>
            <a:r>
              <a:rPr lang="en-US" dirty="0" smtClean="0">
                <a:latin typeface="Calibri" panose="020F0502020204030204" pitchFamily="34" charset="0"/>
              </a:rPr>
              <a:t>.</a:t>
            </a:r>
          </a:p>
          <a:p>
            <a:endParaRPr lang="en-US" dirty="0">
              <a:latin typeface="Calibri" panose="020F0502020204030204" pitchFamily="34" charset="0"/>
            </a:endParaRPr>
          </a:p>
          <a:p>
            <a:r>
              <a:rPr lang="en-US" dirty="0" smtClean="0">
                <a:latin typeface="Calibri" panose="020F0502020204030204" pitchFamily="34" charset="0"/>
              </a:rPr>
              <a:t> Protestants </a:t>
            </a:r>
            <a:r>
              <a:rPr lang="en-US" dirty="0">
                <a:latin typeface="Calibri" panose="020F0502020204030204" pitchFamily="34" charset="0"/>
              </a:rPr>
              <a:t>argued that this was one of the major abuses and signs of corruption in the Catholic Church </a:t>
            </a:r>
            <a:endParaRPr lang="en-US" dirty="0"/>
          </a:p>
        </p:txBody>
      </p:sp>
      <p:pic>
        <p:nvPicPr>
          <p:cNvPr id="17412" name="Picture 4" descr="http://haciendapublishing.com/sites/default/files/SaleOfIndulgen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3947" y="1505379"/>
            <a:ext cx="3659680" cy="2581558"/>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ttp://images.worthpoint.com/files/goldberg/photos/40jpegs/1106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94" y="1541847"/>
            <a:ext cx="2104247" cy="2691479"/>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http://smartpei.typepad.com/robert_patersons_weblog/images/church_selling_indulgence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248" y="2098337"/>
            <a:ext cx="3384850" cy="397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4452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6710" y="1411163"/>
            <a:ext cx="184731" cy="1384995"/>
          </a:xfrm>
          <a:prstGeom prst="rect">
            <a:avLst/>
          </a:prstGeom>
          <a:noFill/>
        </p:spPr>
        <p:txBody>
          <a:bodyPr wrap="none" rtlCol="0">
            <a:spAutoFit/>
          </a:bodyPr>
          <a:lstStyle/>
          <a:p>
            <a:endParaRPr lang="en-US" sz="2800" dirty="0" smtClean="0"/>
          </a:p>
          <a:p>
            <a:endParaRPr lang="en-US" sz="2800" dirty="0"/>
          </a:p>
          <a:p>
            <a:endParaRPr lang="en-US" sz="2800" dirty="0" smtClean="0"/>
          </a:p>
        </p:txBody>
      </p:sp>
      <p:sp>
        <p:nvSpPr>
          <p:cNvPr id="3" name="Subtitle 2"/>
          <p:cNvSpPr txBox="1">
            <a:spLocks/>
          </p:cNvSpPr>
          <p:nvPr/>
        </p:nvSpPr>
        <p:spPr>
          <a:xfrm>
            <a:off x="0" y="14449"/>
            <a:ext cx="12192000" cy="521580"/>
          </a:xfrm>
          <a:prstGeom prst="rect">
            <a:avLst/>
          </a:prstGeom>
          <a:solidFill>
            <a:srgbClr val="66FF99"/>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a:t>
            </a:r>
            <a:r>
              <a:rPr lang="en-US" b="1" dirty="0"/>
              <a:t>FALL OF USURY PROHIBITION</a:t>
            </a:r>
          </a:p>
          <a:p>
            <a:pPr marL="0" indent="0">
              <a:buNone/>
            </a:pPr>
            <a:endParaRPr lang="en-US" b="1" dirty="0"/>
          </a:p>
        </p:txBody>
      </p:sp>
      <p:sp>
        <p:nvSpPr>
          <p:cNvPr id="4" name="TextBox 3"/>
          <p:cNvSpPr txBox="1"/>
          <p:nvPr/>
        </p:nvSpPr>
        <p:spPr>
          <a:xfrm>
            <a:off x="2591193" y="887943"/>
            <a:ext cx="7237366" cy="954107"/>
          </a:xfrm>
          <a:prstGeom prst="rect">
            <a:avLst/>
          </a:prstGeom>
          <a:solidFill>
            <a:srgbClr val="CCFFCC"/>
          </a:solidFill>
        </p:spPr>
        <p:txBody>
          <a:bodyPr wrap="none" rtlCol="0">
            <a:spAutoFit/>
          </a:bodyPr>
          <a:lstStyle/>
          <a:p>
            <a:r>
              <a:rPr lang="en-US" sz="2800" dirty="0" smtClean="0"/>
              <a:t>POWERFUL MONEY LENDING CLASS DEVELOPED</a:t>
            </a:r>
          </a:p>
          <a:p>
            <a:r>
              <a:rPr lang="en-US" sz="2800" dirty="0" smtClean="0"/>
              <a:t>AND BY 1516 WERE CHARGING INTEREST</a:t>
            </a:r>
            <a:endParaRPr lang="en-US" sz="2800" dirty="0"/>
          </a:p>
        </p:txBody>
      </p:sp>
      <p:pic>
        <p:nvPicPr>
          <p:cNvPr id="19464" name="Picture 8" descr="http://www.shrdocs.com/pars_docs/refs/18/17894/img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545" y="1883836"/>
            <a:ext cx="6372444" cy="4779333"/>
          </a:xfrm>
          <a:prstGeom prst="rect">
            <a:avLst/>
          </a:prstGeom>
          <a:noFill/>
          <a:extLst>
            <a:ext uri="{909E8E84-426E-40DD-AFC4-6F175D3DCCD1}">
              <a14:hiddenFill xmlns:a14="http://schemas.microsoft.com/office/drawing/2010/main">
                <a:solidFill>
                  <a:srgbClr val="FFFFFF"/>
                </a:solidFill>
              </a14:hiddenFill>
            </a:ext>
          </a:extLst>
        </p:spPr>
      </p:pic>
      <p:pic>
        <p:nvPicPr>
          <p:cNvPr id="19466" name="Picture 10" descr="http://ts4.mm.bing.net/th?id=H.4943362538276087&amp;pid=15.1&amp;H=108&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622" y="2445023"/>
            <a:ext cx="5206429" cy="3514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7586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6710" y="1411163"/>
            <a:ext cx="184731" cy="1384995"/>
          </a:xfrm>
          <a:prstGeom prst="rect">
            <a:avLst/>
          </a:prstGeom>
          <a:noFill/>
        </p:spPr>
        <p:txBody>
          <a:bodyPr wrap="none" rtlCol="0">
            <a:spAutoFit/>
          </a:bodyPr>
          <a:lstStyle/>
          <a:p>
            <a:endParaRPr lang="en-US" sz="2800" dirty="0" smtClean="0"/>
          </a:p>
          <a:p>
            <a:endParaRPr lang="en-US" sz="2800" dirty="0"/>
          </a:p>
          <a:p>
            <a:endParaRPr lang="en-US" sz="2800" dirty="0" smtClean="0"/>
          </a:p>
        </p:txBody>
      </p:sp>
      <p:sp>
        <p:nvSpPr>
          <p:cNvPr id="3" name="Subtitle 2"/>
          <p:cNvSpPr txBox="1">
            <a:spLocks/>
          </p:cNvSpPr>
          <p:nvPr/>
        </p:nvSpPr>
        <p:spPr>
          <a:xfrm>
            <a:off x="0" y="14449"/>
            <a:ext cx="12192000" cy="521580"/>
          </a:xfrm>
          <a:prstGeom prst="rect">
            <a:avLst/>
          </a:prstGeom>
          <a:solidFill>
            <a:srgbClr val="66FF99"/>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a:t>
            </a:r>
            <a:r>
              <a:rPr lang="en-US" b="1" dirty="0"/>
              <a:t>FALL OF USURY PROHIBITION</a:t>
            </a:r>
          </a:p>
          <a:p>
            <a:pPr marL="0" indent="0">
              <a:buNone/>
            </a:pPr>
            <a:endParaRPr lang="en-US" b="1" dirty="0"/>
          </a:p>
        </p:txBody>
      </p:sp>
      <p:sp>
        <p:nvSpPr>
          <p:cNvPr id="4" name="TextBox 3"/>
          <p:cNvSpPr txBox="1"/>
          <p:nvPr/>
        </p:nvSpPr>
        <p:spPr>
          <a:xfrm>
            <a:off x="2591193" y="887943"/>
            <a:ext cx="6109749" cy="954107"/>
          </a:xfrm>
          <a:prstGeom prst="rect">
            <a:avLst/>
          </a:prstGeom>
          <a:solidFill>
            <a:srgbClr val="CCFFCC"/>
          </a:solidFill>
        </p:spPr>
        <p:txBody>
          <a:bodyPr wrap="none" rtlCol="0">
            <a:spAutoFit/>
          </a:bodyPr>
          <a:lstStyle/>
          <a:p>
            <a:pPr algn="ctr"/>
            <a:r>
              <a:rPr lang="en-US" sz="2800" dirty="0" smtClean="0"/>
              <a:t>CONFUSION OF WEALTH WITH MONEY –</a:t>
            </a:r>
          </a:p>
          <a:p>
            <a:pPr algn="ctr"/>
            <a:r>
              <a:rPr lang="en-US" sz="2800" dirty="0" smtClean="0"/>
              <a:t>MONEY AS A COMMODITY</a:t>
            </a:r>
            <a:endParaRPr lang="en-US" sz="2800" dirty="0"/>
          </a:p>
        </p:txBody>
      </p:sp>
      <p:sp>
        <p:nvSpPr>
          <p:cNvPr id="5" name="TextBox 4"/>
          <p:cNvSpPr txBox="1"/>
          <p:nvPr/>
        </p:nvSpPr>
        <p:spPr>
          <a:xfrm>
            <a:off x="4227673" y="2011328"/>
            <a:ext cx="4122090" cy="1323439"/>
          </a:xfrm>
          <a:prstGeom prst="rect">
            <a:avLst/>
          </a:prstGeom>
          <a:noFill/>
        </p:spPr>
        <p:txBody>
          <a:bodyPr wrap="none" rtlCol="0">
            <a:spAutoFit/>
          </a:bodyPr>
          <a:lstStyle/>
          <a:p>
            <a:r>
              <a:rPr lang="en-US" sz="2000" dirty="0"/>
              <a:t>SUMMENHART (1455-1502</a:t>
            </a:r>
            <a:r>
              <a:rPr lang="en-US" sz="2000" dirty="0" smtClean="0"/>
              <a:t>)  – </a:t>
            </a:r>
          </a:p>
          <a:p>
            <a:pPr marL="342900" indent="-342900">
              <a:buFont typeface="Arial" panose="020B0604020202020204" pitchFamily="34" charset="0"/>
              <a:buChar char="•"/>
            </a:pPr>
            <a:r>
              <a:rPr lang="en-US" sz="2000" dirty="0" smtClean="0"/>
              <a:t>Money is a commodity and wealth</a:t>
            </a:r>
            <a:endParaRPr lang="en-US" sz="2000" dirty="0" smtClean="0"/>
          </a:p>
          <a:p>
            <a:pPr marL="342900" indent="-342900">
              <a:buFont typeface="Arial" panose="020B0604020202020204" pitchFamily="34" charset="0"/>
              <a:buChar char="•"/>
            </a:pPr>
            <a:r>
              <a:rPr lang="en-US" sz="2000" dirty="0" smtClean="0"/>
              <a:t>It was okay to use something</a:t>
            </a:r>
            <a:endParaRPr lang="en-US" sz="2000" dirty="0" smtClean="0"/>
          </a:p>
          <a:p>
            <a:r>
              <a:rPr lang="en-US" sz="2000" dirty="0" smtClean="0"/>
              <a:t>     in a way it was not intended.</a:t>
            </a:r>
            <a:endParaRPr lang="en-US" sz="2000" dirty="0"/>
          </a:p>
        </p:txBody>
      </p:sp>
      <p:sp>
        <p:nvSpPr>
          <p:cNvPr id="7" name="TextBox 6"/>
          <p:cNvSpPr txBox="1"/>
          <p:nvPr/>
        </p:nvSpPr>
        <p:spPr>
          <a:xfrm>
            <a:off x="4227673" y="3713148"/>
            <a:ext cx="5401094" cy="2246769"/>
          </a:xfrm>
          <a:prstGeom prst="rect">
            <a:avLst/>
          </a:prstGeom>
          <a:noFill/>
        </p:spPr>
        <p:txBody>
          <a:bodyPr wrap="none" rtlCol="0">
            <a:spAutoFit/>
          </a:bodyPr>
          <a:lstStyle/>
          <a:p>
            <a:r>
              <a:rPr lang="en-US" sz="2000" dirty="0" smtClean="0"/>
              <a:t>ECK (1486 – 1543) – </a:t>
            </a:r>
            <a:r>
              <a:rPr lang="en-US" sz="2000" dirty="0" smtClean="0"/>
              <a:t>student of </a:t>
            </a:r>
            <a:r>
              <a:rPr lang="en-US" sz="2000" dirty="0" err="1" smtClean="0"/>
              <a:t>Summenhart</a:t>
            </a:r>
            <a:r>
              <a:rPr lang="en-US" sz="2000" dirty="0" smtClean="0"/>
              <a:t>,</a:t>
            </a:r>
            <a:endParaRPr lang="en-US" sz="2000" dirty="0" smtClean="0"/>
          </a:p>
          <a:p>
            <a:r>
              <a:rPr lang="en-US" sz="2000" dirty="0" smtClean="0"/>
              <a:t>and </a:t>
            </a:r>
            <a:r>
              <a:rPr lang="en-US" sz="2000" u="sng" dirty="0" smtClean="0">
                <a:solidFill>
                  <a:srgbClr val="0070C0"/>
                </a:solidFill>
              </a:rPr>
              <a:t>FINANCED BY THE POWERFUL FUGGER</a:t>
            </a:r>
          </a:p>
          <a:p>
            <a:r>
              <a:rPr lang="en-US" sz="2000" u="sng" dirty="0" smtClean="0">
                <a:solidFill>
                  <a:srgbClr val="0070C0"/>
                </a:solidFill>
              </a:rPr>
              <a:t>BANKING FAMILY</a:t>
            </a:r>
            <a:r>
              <a:rPr lang="en-US" sz="2000" dirty="0" smtClean="0"/>
              <a:t>, became </a:t>
            </a:r>
            <a:r>
              <a:rPr lang="en-US" sz="2000" dirty="0"/>
              <a:t>famous </a:t>
            </a:r>
            <a:r>
              <a:rPr lang="en-US" sz="2000" dirty="0" smtClean="0"/>
              <a:t>defending</a:t>
            </a:r>
            <a:endParaRPr lang="en-US" sz="2000" dirty="0" smtClean="0"/>
          </a:p>
          <a:p>
            <a:r>
              <a:rPr lang="en-US" sz="2000" dirty="0" smtClean="0"/>
              <a:t>five </a:t>
            </a:r>
            <a:r>
              <a:rPr lang="en-US" sz="2000" dirty="0"/>
              <a:t>percent as a harmless and therefore legal </a:t>
            </a:r>
            <a:r>
              <a:rPr lang="en-US" sz="2000" dirty="0" smtClean="0"/>
              <a:t>rate</a:t>
            </a:r>
          </a:p>
          <a:p>
            <a:r>
              <a:rPr lang="en-US" sz="2000" dirty="0" smtClean="0"/>
              <a:t>of </a:t>
            </a:r>
            <a:r>
              <a:rPr lang="en-US" sz="2000" dirty="0"/>
              <a:t>interest as long as the loan was for a bona </a:t>
            </a:r>
            <a:r>
              <a:rPr lang="en-US" sz="2000" dirty="0" smtClean="0"/>
              <a:t>fide</a:t>
            </a:r>
          </a:p>
          <a:p>
            <a:r>
              <a:rPr lang="en-US" sz="2000" dirty="0" smtClean="0"/>
              <a:t>business </a:t>
            </a:r>
            <a:r>
              <a:rPr lang="en-US" sz="2000" dirty="0"/>
              <a:t>opportunity</a:t>
            </a:r>
            <a:r>
              <a:rPr lang="en-US" sz="2000" dirty="0" smtClean="0"/>
              <a:t>.   The ‘investor’ gave up all</a:t>
            </a:r>
          </a:p>
          <a:p>
            <a:r>
              <a:rPr lang="en-US" sz="2000" dirty="0" smtClean="0"/>
              <a:t>further gain.</a:t>
            </a:r>
            <a:endParaRPr lang="en-US" sz="2000" dirty="0"/>
          </a:p>
        </p:txBody>
      </p:sp>
      <p:pic>
        <p:nvPicPr>
          <p:cNvPr id="22532" name="Picture 4" descr="http://img.tfd.com/thumb/a/a5/JohannesE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153" y="3713148"/>
            <a:ext cx="2806854" cy="31448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artancient.com/ebay/250310/031213JSA0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169" y="1537508"/>
            <a:ext cx="2193487" cy="195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6298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669377"/>
            <a:ext cx="11017250" cy="1333501"/>
          </a:xfrm>
          <a:solidFill>
            <a:srgbClr val="FFFFCC"/>
          </a:solidFill>
        </p:spPr>
        <p:txBody>
          <a:bodyPr>
            <a:normAutofit fontScale="90000"/>
          </a:bodyPr>
          <a:lstStyle/>
          <a:p>
            <a:r>
              <a:rPr lang="en-US" dirty="0" smtClean="0"/>
              <a:t>BANKING, TRADE AND CAPITALISM:</a:t>
            </a:r>
            <a:br>
              <a:rPr lang="en-US" dirty="0" smtClean="0"/>
            </a:br>
            <a:r>
              <a:rPr lang="en-US" sz="4000" dirty="0" smtClean="0"/>
              <a:t>                      Weakening of the Usury Laws</a:t>
            </a:r>
            <a:endParaRPr lang="en-US" dirty="0"/>
          </a:p>
        </p:txBody>
      </p:sp>
      <p:sp>
        <p:nvSpPr>
          <p:cNvPr id="3" name="Content Placeholder 2"/>
          <p:cNvSpPr>
            <a:spLocks noGrp="1"/>
          </p:cNvSpPr>
          <p:nvPr>
            <p:ph type="body" idx="1"/>
          </p:nvPr>
        </p:nvSpPr>
        <p:spPr>
          <a:xfrm>
            <a:off x="330200" y="1638301"/>
            <a:ext cx="11017250" cy="4413250"/>
          </a:xfrm>
        </p:spPr>
        <p:txBody>
          <a:bodyPr/>
          <a:lstStyle/>
          <a:p>
            <a:pPr marL="0" indent="0">
              <a:buNone/>
            </a:pPr>
            <a:endParaRPr lang="en-US" dirty="0" smtClean="0"/>
          </a:p>
          <a:p>
            <a:pPr marL="0" indent="0">
              <a:buNone/>
            </a:pPr>
            <a:endParaRPr lang="en-US" dirty="0"/>
          </a:p>
        </p:txBody>
      </p:sp>
      <p:sp>
        <p:nvSpPr>
          <p:cNvPr id="4" name="Rectangle 3"/>
          <p:cNvSpPr/>
          <p:nvPr/>
        </p:nvSpPr>
        <p:spPr>
          <a:xfrm>
            <a:off x="330200" y="2367455"/>
            <a:ext cx="10922000" cy="4247317"/>
          </a:xfrm>
          <a:prstGeom prst="rect">
            <a:avLst/>
          </a:prstGeom>
          <a:solidFill>
            <a:srgbClr val="FFC000"/>
          </a:solidFill>
        </p:spPr>
        <p:txBody>
          <a:bodyPr wrap="square">
            <a:spAutoFit/>
          </a:bodyPr>
          <a:lstStyle/>
          <a:p>
            <a:pPr marL="285750" indent="-285750">
              <a:buFont typeface="Arial" panose="020B0604020202020204" pitchFamily="34" charset="0"/>
              <a:buChar char="•"/>
            </a:pPr>
            <a:endParaRPr lang="en-US" b="1" u="sng" dirty="0" smtClean="0"/>
          </a:p>
          <a:p>
            <a:pPr marL="285750" indent="-285750">
              <a:buFont typeface="Arial" panose="020B0604020202020204" pitchFamily="34" charset="0"/>
              <a:buChar char="•"/>
            </a:pPr>
            <a:endParaRPr lang="en-US" b="1" u="sng" dirty="0"/>
          </a:p>
          <a:p>
            <a:pPr marL="285750" indent="-285750">
              <a:buFont typeface="Arial" panose="020B0604020202020204" pitchFamily="34" charset="0"/>
              <a:buChar char="•"/>
            </a:pPr>
            <a:r>
              <a:rPr lang="en-US" b="1" u="sng" dirty="0" smtClean="0"/>
              <a:t>GROWTH OF TRADE AND FINANCE (BANKING) forced </a:t>
            </a:r>
            <a:r>
              <a:rPr lang="en-US" b="1" u="sng" dirty="0"/>
              <a:t>change upon a </a:t>
            </a:r>
            <a:r>
              <a:rPr lang="en-US" b="1" u="sng" dirty="0" smtClean="0"/>
              <a:t>society. </a:t>
            </a:r>
            <a:r>
              <a:rPr lang="en-US" dirty="0" smtClean="0"/>
              <a:t>   This push came first from the city of Venice (1100-1600) and other Italian cities with their banking companies.  The profits of trade finance brought rapid wealth accumulation.</a:t>
            </a:r>
          </a:p>
          <a:p>
            <a:pPr marL="285750" indent="-285750">
              <a:buFont typeface="Arial" panose="020B0604020202020204" pitchFamily="34" charset="0"/>
              <a:buChar char="•"/>
            </a:pPr>
            <a:endParaRPr lang="en-US" b="1" u="sng" dirty="0" smtClean="0"/>
          </a:p>
          <a:p>
            <a:pPr marL="285750" indent="-285750">
              <a:buFont typeface="Arial" panose="020B0604020202020204" pitchFamily="34" charset="0"/>
              <a:buChar char="•"/>
            </a:pPr>
            <a:r>
              <a:rPr lang="en-US" b="1" u="sng" dirty="0" smtClean="0"/>
              <a:t>The </a:t>
            </a:r>
            <a:r>
              <a:rPr lang="en-US" b="1" u="sng" dirty="0"/>
              <a:t>ecclesiastical doctrine of interest was the greatest obstacle to modern </a:t>
            </a:r>
            <a:r>
              <a:rPr lang="en-US" b="1" u="sng" dirty="0" smtClean="0"/>
              <a:t>banking</a:t>
            </a:r>
            <a:r>
              <a:rPr lang="en-US" dirty="0" smtClean="0"/>
              <a:t>, but now the </a:t>
            </a:r>
            <a:r>
              <a:rPr lang="en-US" dirty="0"/>
              <a:t>pro-usury counter-movement began to grow</a:t>
            </a:r>
            <a:r>
              <a:rPr lang="en-US" dirty="0" smtClean="0"/>
              <a:t>. </a:t>
            </a:r>
            <a:r>
              <a:rPr lang="en-US" dirty="0"/>
              <a:t>The new demands for goods from all across the globe created an environment that was simply too rich for the practice of usury not to flourish.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u="sng" dirty="0" smtClean="0"/>
              <a:t>The 16</a:t>
            </a:r>
            <a:r>
              <a:rPr lang="en-US" b="1" u="sng" baseline="30000" dirty="0" smtClean="0"/>
              <a:t>th</a:t>
            </a:r>
            <a:r>
              <a:rPr lang="en-US" b="1" u="sng" dirty="0" smtClean="0"/>
              <a:t> </a:t>
            </a:r>
            <a:r>
              <a:rPr lang="en-US" b="1" u="sng" dirty="0"/>
              <a:t>century Protestant </a:t>
            </a:r>
            <a:r>
              <a:rPr lang="en-US" b="1" u="sng" dirty="0" smtClean="0"/>
              <a:t>Reformation</a:t>
            </a:r>
            <a:r>
              <a:rPr lang="en-US" dirty="0" smtClean="0"/>
              <a:t>, </a:t>
            </a:r>
            <a:r>
              <a:rPr lang="en-US" dirty="0"/>
              <a:t>initiated </a:t>
            </a:r>
            <a:r>
              <a:rPr lang="en-US" dirty="0" smtClean="0"/>
              <a:t>by Martin Luther, John Calvin, and other early Protestants, allowed the split between secular society (the laws of the Princes) and the religious society (the law of the church), weakening the usury laws.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5" name="Subtitle 2"/>
          <p:cNvSpPr txBox="1">
            <a:spLocks/>
          </p:cNvSpPr>
          <p:nvPr/>
        </p:nvSpPr>
        <p:spPr>
          <a:xfrm>
            <a:off x="0" y="14449"/>
            <a:ext cx="12192000" cy="521580"/>
          </a:xfrm>
          <a:prstGeom prst="rect">
            <a:avLst/>
          </a:prstGeom>
          <a:solidFill>
            <a:srgbClr val="66FF99"/>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a:t>
            </a:r>
            <a:r>
              <a:rPr lang="en-US" b="1" dirty="0"/>
              <a:t>FALL OF USURY PROHIBITION</a:t>
            </a:r>
          </a:p>
          <a:p>
            <a:pPr marL="0" indent="0">
              <a:buNone/>
            </a:pPr>
            <a:endParaRPr lang="en-US" b="1" dirty="0"/>
          </a:p>
        </p:txBody>
      </p:sp>
    </p:spTree>
    <p:extLst>
      <p:ext uri="{BB962C8B-B14F-4D97-AF65-F5344CB8AC3E}">
        <p14:creationId xmlns:p14="http://schemas.microsoft.com/office/powerpoint/2010/main" val="22447761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6710" y="1411163"/>
            <a:ext cx="184731" cy="1384995"/>
          </a:xfrm>
          <a:prstGeom prst="rect">
            <a:avLst/>
          </a:prstGeom>
          <a:noFill/>
        </p:spPr>
        <p:txBody>
          <a:bodyPr wrap="none" rtlCol="0">
            <a:spAutoFit/>
          </a:bodyPr>
          <a:lstStyle/>
          <a:p>
            <a:endParaRPr lang="en-US" sz="2800" dirty="0" smtClean="0"/>
          </a:p>
          <a:p>
            <a:endParaRPr lang="en-US" sz="2800" dirty="0"/>
          </a:p>
          <a:p>
            <a:endParaRPr lang="en-US" sz="2800" dirty="0" smtClean="0"/>
          </a:p>
        </p:txBody>
      </p:sp>
      <p:sp>
        <p:nvSpPr>
          <p:cNvPr id="3" name="Subtitle 2"/>
          <p:cNvSpPr txBox="1">
            <a:spLocks/>
          </p:cNvSpPr>
          <p:nvPr/>
        </p:nvSpPr>
        <p:spPr>
          <a:xfrm>
            <a:off x="0" y="14449"/>
            <a:ext cx="12192000" cy="521580"/>
          </a:xfrm>
          <a:prstGeom prst="rect">
            <a:avLst/>
          </a:prstGeom>
          <a:solidFill>
            <a:srgbClr val="66FF99"/>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a:t>
            </a:r>
            <a:r>
              <a:rPr lang="en-US" b="1" dirty="0"/>
              <a:t>FALL OF USURY PROHIBITION</a:t>
            </a:r>
          </a:p>
          <a:p>
            <a:pPr marL="0" indent="0">
              <a:buNone/>
            </a:pPr>
            <a:endParaRPr lang="en-US" b="1" dirty="0"/>
          </a:p>
        </p:txBody>
      </p:sp>
      <p:sp>
        <p:nvSpPr>
          <p:cNvPr id="4" name="TextBox 3"/>
          <p:cNvSpPr txBox="1"/>
          <p:nvPr/>
        </p:nvSpPr>
        <p:spPr>
          <a:xfrm>
            <a:off x="326261" y="887943"/>
            <a:ext cx="10639644" cy="523220"/>
          </a:xfrm>
          <a:prstGeom prst="rect">
            <a:avLst/>
          </a:prstGeom>
          <a:solidFill>
            <a:srgbClr val="CCFFCC"/>
          </a:solidFill>
        </p:spPr>
        <p:txBody>
          <a:bodyPr wrap="none" rtlCol="0">
            <a:spAutoFit/>
          </a:bodyPr>
          <a:lstStyle/>
          <a:p>
            <a:pPr algn="ctr"/>
            <a:r>
              <a:rPr lang="en-US" sz="2800" dirty="0" smtClean="0"/>
              <a:t>MARTIN LUTHER:  GERMAN REFORMER OF THE CHURCH’S CORRUPTION</a:t>
            </a:r>
            <a:endParaRPr lang="en-US" sz="2800" dirty="0"/>
          </a:p>
        </p:txBody>
      </p:sp>
      <p:sp>
        <p:nvSpPr>
          <p:cNvPr id="5" name="TextBox 4"/>
          <p:cNvSpPr txBox="1"/>
          <p:nvPr/>
        </p:nvSpPr>
        <p:spPr>
          <a:xfrm>
            <a:off x="203771" y="1608189"/>
            <a:ext cx="5287409" cy="1200329"/>
          </a:xfrm>
          <a:prstGeom prst="rect">
            <a:avLst/>
          </a:prstGeom>
          <a:noFill/>
        </p:spPr>
        <p:txBody>
          <a:bodyPr wrap="none" rtlCol="0">
            <a:spAutoFit/>
          </a:bodyPr>
          <a:lstStyle/>
          <a:p>
            <a:r>
              <a:rPr lang="en-US" dirty="0" smtClean="0"/>
              <a:t>1517, LUTHER’S 95 THESES, Wittenberg, Saxony:</a:t>
            </a:r>
          </a:p>
          <a:p>
            <a:r>
              <a:rPr lang="en-US" dirty="0"/>
              <a:t>Thesis 67: The indulgences, which the merchants </a:t>
            </a:r>
            <a:r>
              <a:rPr lang="en-US" dirty="0" smtClean="0"/>
              <a:t>extol</a:t>
            </a:r>
          </a:p>
          <a:p>
            <a:r>
              <a:rPr lang="en-US" dirty="0" smtClean="0"/>
              <a:t>as </a:t>
            </a:r>
            <a:r>
              <a:rPr lang="en-US" dirty="0"/>
              <a:t>the greatest of </a:t>
            </a:r>
            <a:r>
              <a:rPr lang="en-US" dirty="0" err="1"/>
              <a:t>favours</a:t>
            </a:r>
            <a:r>
              <a:rPr lang="en-US" dirty="0"/>
              <a:t>, are seen to be, in fact</a:t>
            </a:r>
            <a:r>
              <a:rPr lang="en-US" dirty="0" smtClean="0"/>
              <a:t>,</a:t>
            </a:r>
          </a:p>
          <a:p>
            <a:r>
              <a:rPr lang="en-US" dirty="0" smtClean="0"/>
              <a:t>a </a:t>
            </a:r>
            <a:r>
              <a:rPr lang="en-US" dirty="0" err="1"/>
              <a:t>favourite</a:t>
            </a:r>
            <a:r>
              <a:rPr lang="en-US" dirty="0"/>
              <a:t> means for money-getting.</a:t>
            </a:r>
            <a:endParaRPr lang="en-US" dirty="0"/>
          </a:p>
        </p:txBody>
      </p:sp>
      <p:sp>
        <p:nvSpPr>
          <p:cNvPr id="6" name="TextBox 5"/>
          <p:cNvSpPr txBox="1"/>
          <p:nvPr/>
        </p:nvSpPr>
        <p:spPr>
          <a:xfrm>
            <a:off x="819807" y="3878317"/>
            <a:ext cx="184731" cy="369332"/>
          </a:xfrm>
          <a:prstGeom prst="rect">
            <a:avLst/>
          </a:prstGeom>
          <a:noFill/>
        </p:spPr>
        <p:txBody>
          <a:bodyPr wrap="none" rtlCol="0">
            <a:spAutoFit/>
          </a:bodyPr>
          <a:lstStyle/>
          <a:p>
            <a:endParaRPr lang="en-US" dirty="0"/>
          </a:p>
        </p:txBody>
      </p:sp>
      <p:pic>
        <p:nvPicPr>
          <p:cNvPr id="2050" name="Picture 2" descr="http://filebox.vt.edu/users/jabates1/digitaltimeline/Timeline/matinlutherp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771" y="3085517"/>
            <a:ext cx="2062560" cy="35650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religionnews.com/wp-content/uploads/2013/06/thumbRNS-LUTHER-CHURCH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6360" y="3205947"/>
            <a:ext cx="3810000" cy="33242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031421" y="3085517"/>
            <a:ext cx="4645952" cy="646331"/>
          </a:xfrm>
          <a:prstGeom prst="rect">
            <a:avLst/>
          </a:prstGeom>
          <a:noFill/>
        </p:spPr>
        <p:txBody>
          <a:bodyPr wrap="none" rtlCol="0">
            <a:spAutoFit/>
          </a:bodyPr>
          <a:lstStyle/>
          <a:p>
            <a:r>
              <a:rPr lang="en-US" dirty="0" smtClean="0"/>
              <a:t>On business:  “If companies are to go on,</a:t>
            </a:r>
          </a:p>
          <a:p>
            <a:r>
              <a:rPr lang="en-US" dirty="0" smtClean="0"/>
              <a:t>then that will be the end of law and honesty…”</a:t>
            </a:r>
            <a:endParaRPr lang="en-US" dirty="0"/>
          </a:p>
        </p:txBody>
      </p:sp>
      <p:sp>
        <p:nvSpPr>
          <p:cNvPr id="8" name="TextBox 7"/>
          <p:cNvSpPr txBox="1"/>
          <p:nvPr/>
        </p:nvSpPr>
        <p:spPr>
          <a:xfrm>
            <a:off x="7031421" y="4713890"/>
            <a:ext cx="4788042" cy="923330"/>
          </a:xfrm>
          <a:prstGeom prst="rect">
            <a:avLst/>
          </a:prstGeom>
          <a:noFill/>
        </p:spPr>
        <p:txBody>
          <a:bodyPr wrap="none" rtlCol="0">
            <a:spAutoFit/>
          </a:bodyPr>
          <a:lstStyle/>
          <a:p>
            <a:r>
              <a:rPr lang="en-US" dirty="0" smtClean="0"/>
              <a:t>On usury:  his ultimate teaching was a complete</a:t>
            </a:r>
          </a:p>
          <a:p>
            <a:r>
              <a:rPr lang="en-US" dirty="0" smtClean="0"/>
              <a:t>ban on all gain on loans.  This could not be lived</a:t>
            </a:r>
          </a:p>
          <a:p>
            <a:r>
              <a:rPr lang="en-US" dirty="0" smtClean="0"/>
              <a:t>up to in modern life.</a:t>
            </a:r>
            <a:endParaRPr lang="en-US" dirty="0"/>
          </a:p>
        </p:txBody>
      </p:sp>
    </p:spTree>
    <p:extLst>
      <p:ext uri="{BB962C8B-B14F-4D97-AF65-F5344CB8AC3E}">
        <p14:creationId xmlns:p14="http://schemas.microsoft.com/office/powerpoint/2010/main" val="40754923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6710" y="1411163"/>
            <a:ext cx="184731" cy="1384995"/>
          </a:xfrm>
          <a:prstGeom prst="rect">
            <a:avLst/>
          </a:prstGeom>
          <a:noFill/>
        </p:spPr>
        <p:txBody>
          <a:bodyPr wrap="none" rtlCol="0">
            <a:spAutoFit/>
          </a:bodyPr>
          <a:lstStyle/>
          <a:p>
            <a:endParaRPr lang="en-US" sz="2800" dirty="0" smtClean="0"/>
          </a:p>
          <a:p>
            <a:endParaRPr lang="en-US" sz="2800" dirty="0"/>
          </a:p>
          <a:p>
            <a:endParaRPr lang="en-US" sz="2800" dirty="0" smtClean="0"/>
          </a:p>
        </p:txBody>
      </p:sp>
      <p:sp>
        <p:nvSpPr>
          <p:cNvPr id="3" name="Subtitle 2"/>
          <p:cNvSpPr txBox="1">
            <a:spLocks/>
          </p:cNvSpPr>
          <p:nvPr/>
        </p:nvSpPr>
        <p:spPr>
          <a:xfrm>
            <a:off x="0" y="14449"/>
            <a:ext cx="12192000" cy="521580"/>
          </a:xfrm>
          <a:prstGeom prst="rect">
            <a:avLst/>
          </a:prstGeom>
          <a:solidFill>
            <a:srgbClr val="66FF99"/>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a:t>
            </a:r>
            <a:r>
              <a:rPr lang="en-US" b="1" dirty="0"/>
              <a:t>FALL OF USURY PROHIBITION</a:t>
            </a:r>
          </a:p>
          <a:p>
            <a:pPr marL="0" indent="0">
              <a:buNone/>
            </a:pPr>
            <a:endParaRPr lang="en-US" b="1" dirty="0"/>
          </a:p>
        </p:txBody>
      </p:sp>
      <p:sp>
        <p:nvSpPr>
          <p:cNvPr id="4" name="TextBox 3"/>
          <p:cNvSpPr txBox="1"/>
          <p:nvPr/>
        </p:nvSpPr>
        <p:spPr>
          <a:xfrm>
            <a:off x="569704" y="887943"/>
            <a:ext cx="10152779" cy="954107"/>
          </a:xfrm>
          <a:prstGeom prst="rect">
            <a:avLst/>
          </a:prstGeom>
          <a:solidFill>
            <a:srgbClr val="CCFFCC"/>
          </a:solidFill>
        </p:spPr>
        <p:txBody>
          <a:bodyPr wrap="none" rtlCol="0">
            <a:spAutoFit/>
          </a:bodyPr>
          <a:lstStyle/>
          <a:p>
            <a:pPr algn="ctr"/>
            <a:r>
              <a:rPr lang="en-US" sz="2800" dirty="0" smtClean="0"/>
              <a:t>JOHN CALVIN (1509-1564):  REVOLUTIONARY OF THE REFORMATION</a:t>
            </a:r>
          </a:p>
          <a:p>
            <a:pPr algn="ctr"/>
            <a:r>
              <a:rPr lang="en-US" sz="2800" dirty="0" smtClean="0"/>
              <a:t>Weakened Church and Its Ban on Usury</a:t>
            </a:r>
            <a:endParaRPr lang="en-US" sz="2800" dirty="0"/>
          </a:p>
        </p:txBody>
      </p:sp>
      <p:sp>
        <p:nvSpPr>
          <p:cNvPr id="6" name="TextBox 5"/>
          <p:cNvSpPr txBox="1"/>
          <p:nvPr/>
        </p:nvSpPr>
        <p:spPr>
          <a:xfrm>
            <a:off x="1345542" y="4570815"/>
            <a:ext cx="184731" cy="369332"/>
          </a:xfrm>
          <a:prstGeom prst="rect">
            <a:avLst/>
          </a:prstGeom>
          <a:noFill/>
        </p:spPr>
        <p:txBody>
          <a:bodyPr wrap="none" rtlCol="0">
            <a:spAutoFit/>
          </a:bodyPr>
          <a:lstStyle/>
          <a:p>
            <a:endParaRPr lang="en-US" dirty="0"/>
          </a:p>
        </p:txBody>
      </p:sp>
      <p:sp>
        <p:nvSpPr>
          <p:cNvPr id="9" name="TextBox 8"/>
          <p:cNvSpPr txBox="1"/>
          <p:nvPr/>
        </p:nvSpPr>
        <p:spPr>
          <a:xfrm>
            <a:off x="683390" y="2796158"/>
            <a:ext cx="5332101" cy="646331"/>
          </a:xfrm>
          <a:prstGeom prst="rect">
            <a:avLst/>
          </a:prstGeom>
          <a:noFill/>
        </p:spPr>
        <p:txBody>
          <a:bodyPr wrap="none" rtlCol="0">
            <a:spAutoFit/>
          </a:bodyPr>
          <a:lstStyle/>
          <a:p>
            <a:r>
              <a:rPr lang="en-US" b="1" dirty="0" smtClean="0"/>
              <a:t>Calvin –</a:t>
            </a:r>
            <a:r>
              <a:rPr lang="en-US" dirty="0" smtClean="0"/>
              <a:t>The </a:t>
            </a:r>
            <a:r>
              <a:rPr lang="en-US" dirty="0"/>
              <a:t>knowledge of God is </a:t>
            </a:r>
            <a:r>
              <a:rPr lang="en-US" dirty="0" smtClean="0"/>
              <a:t>obtained only by one </a:t>
            </a:r>
          </a:p>
          <a:p>
            <a:r>
              <a:rPr lang="en-US" dirty="0" smtClean="0"/>
              <a:t>studying </a:t>
            </a:r>
            <a:r>
              <a:rPr lang="en-US" dirty="0"/>
              <a:t>scripture</a:t>
            </a:r>
            <a:r>
              <a:rPr lang="en-US" dirty="0" smtClean="0"/>
              <a:t>.   Priests were not needed.</a:t>
            </a:r>
            <a:endParaRPr lang="en-US" dirty="0"/>
          </a:p>
        </p:txBody>
      </p:sp>
      <p:sp>
        <p:nvSpPr>
          <p:cNvPr id="10" name="TextBox 9"/>
          <p:cNvSpPr txBox="1"/>
          <p:nvPr/>
        </p:nvSpPr>
        <p:spPr>
          <a:xfrm>
            <a:off x="620328" y="3613428"/>
            <a:ext cx="5662640" cy="1200329"/>
          </a:xfrm>
          <a:prstGeom prst="rect">
            <a:avLst/>
          </a:prstGeom>
          <a:noFill/>
        </p:spPr>
        <p:txBody>
          <a:bodyPr wrap="none" rtlCol="0">
            <a:spAutoFit/>
          </a:bodyPr>
          <a:lstStyle/>
          <a:p>
            <a:r>
              <a:rPr lang="en-US" b="1" dirty="0" smtClean="0"/>
              <a:t>Calvin’s Chosen People</a:t>
            </a:r>
            <a:r>
              <a:rPr lang="en-US" dirty="0" smtClean="0"/>
              <a:t>:</a:t>
            </a:r>
          </a:p>
          <a:p>
            <a:r>
              <a:rPr lang="en-US" dirty="0" smtClean="0"/>
              <a:t>There is no free will.  Good works don’t matter.</a:t>
            </a:r>
          </a:p>
          <a:p>
            <a:r>
              <a:rPr lang="en-US" dirty="0" smtClean="0"/>
              <a:t>"All </a:t>
            </a:r>
            <a:r>
              <a:rPr lang="en-US" dirty="0"/>
              <a:t>are not created on equal terms, but some </a:t>
            </a:r>
            <a:r>
              <a:rPr lang="en-US" dirty="0" smtClean="0"/>
              <a:t>are</a:t>
            </a:r>
          </a:p>
          <a:p>
            <a:r>
              <a:rPr lang="en-US" dirty="0" smtClean="0"/>
              <a:t>preordained </a:t>
            </a:r>
            <a:r>
              <a:rPr lang="en-US" dirty="0"/>
              <a:t>to eternal life, others to eternal </a:t>
            </a:r>
            <a:r>
              <a:rPr lang="en-US" dirty="0" smtClean="0"/>
              <a:t>damnation…”</a:t>
            </a:r>
          </a:p>
        </p:txBody>
      </p:sp>
      <p:pic>
        <p:nvPicPr>
          <p:cNvPr id="13" name="Picture 2" descr="http://www.stephenhicks.org/wp-content/uploads/2010/11/calvin-joh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7301" y="2103660"/>
            <a:ext cx="3714750" cy="42862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04563" y="4840621"/>
            <a:ext cx="2429383" cy="369332"/>
          </a:xfrm>
          <a:prstGeom prst="rect">
            <a:avLst/>
          </a:prstGeom>
          <a:noFill/>
        </p:spPr>
        <p:txBody>
          <a:bodyPr wrap="none" rtlCol="0">
            <a:spAutoFit/>
          </a:bodyPr>
          <a:lstStyle/>
          <a:p>
            <a:r>
              <a:rPr lang="en-US" b="1" dirty="0" smtClean="0"/>
              <a:t>Calvin – accepted usury</a:t>
            </a:r>
            <a:endParaRPr lang="en-US" b="1" dirty="0"/>
          </a:p>
        </p:txBody>
      </p:sp>
      <p:sp>
        <p:nvSpPr>
          <p:cNvPr id="12" name="TextBox 11"/>
          <p:cNvSpPr txBox="1"/>
          <p:nvPr/>
        </p:nvSpPr>
        <p:spPr>
          <a:xfrm>
            <a:off x="604563" y="5246306"/>
            <a:ext cx="5329023" cy="646331"/>
          </a:xfrm>
          <a:prstGeom prst="rect">
            <a:avLst/>
          </a:prstGeom>
          <a:noFill/>
        </p:spPr>
        <p:txBody>
          <a:bodyPr wrap="none" rtlCol="0">
            <a:spAutoFit/>
          </a:bodyPr>
          <a:lstStyle/>
          <a:p>
            <a:r>
              <a:rPr lang="en-US" b="1" dirty="0" smtClean="0"/>
              <a:t>Calvin – material wealth was the supreme good.</a:t>
            </a:r>
          </a:p>
          <a:p>
            <a:r>
              <a:rPr lang="en-US" dirty="0" smtClean="0"/>
              <a:t>This eliminated Christian social morality for commerce.</a:t>
            </a:r>
            <a:endParaRPr lang="en-US" dirty="0"/>
          </a:p>
        </p:txBody>
      </p:sp>
    </p:spTree>
    <p:extLst>
      <p:ext uri="{BB962C8B-B14F-4D97-AF65-F5344CB8AC3E}">
        <p14:creationId xmlns:p14="http://schemas.microsoft.com/office/powerpoint/2010/main" val="39396431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0" y="14449"/>
            <a:ext cx="12192000" cy="521580"/>
          </a:xfrm>
          <a:prstGeom prst="rect">
            <a:avLst/>
          </a:prstGeom>
          <a:solidFill>
            <a:srgbClr val="66FF99"/>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a:t>
            </a:r>
            <a:r>
              <a:rPr lang="en-US" b="1" dirty="0"/>
              <a:t>FALL OF USURY PROHIBITION</a:t>
            </a:r>
          </a:p>
          <a:p>
            <a:pPr marL="0" indent="0">
              <a:buNone/>
            </a:pPr>
            <a:endParaRPr lang="en-US" b="1" dirty="0"/>
          </a:p>
        </p:txBody>
      </p:sp>
      <p:sp>
        <p:nvSpPr>
          <p:cNvPr id="4" name="TextBox 3"/>
          <p:cNvSpPr txBox="1"/>
          <p:nvPr/>
        </p:nvSpPr>
        <p:spPr>
          <a:xfrm>
            <a:off x="2984441" y="887943"/>
            <a:ext cx="5323317" cy="523220"/>
          </a:xfrm>
          <a:prstGeom prst="rect">
            <a:avLst/>
          </a:prstGeom>
          <a:solidFill>
            <a:srgbClr val="CCFFCC"/>
          </a:solidFill>
        </p:spPr>
        <p:txBody>
          <a:bodyPr wrap="none" rtlCol="0">
            <a:spAutoFit/>
          </a:bodyPr>
          <a:lstStyle/>
          <a:p>
            <a:pPr algn="ctr"/>
            <a:r>
              <a:rPr lang="en-US" sz="2800" dirty="0" smtClean="0"/>
              <a:t>ECONOMIC RESULTS OF CALVINISM</a:t>
            </a:r>
            <a:endParaRPr lang="en-US" sz="2800" dirty="0"/>
          </a:p>
        </p:txBody>
      </p:sp>
      <p:sp>
        <p:nvSpPr>
          <p:cNvPr id="5" name="TextBox 4"/>
          <p:cNvSpPr txBox="1"/>
          <p:nvPr/>
        </p:nvSpPr>
        <p:spPr>
          <a:xfrm>
            <a:off x="477346" y="2242516"/>
            <a:ext cx="5618654" cy="923330"/>
          </a:xfrm>
          <a:prstGeom prst="rect">
            <a:avLst/>
          </a:prstGeom>
          <a:noFill/>
        </p:spPr>
        <p:txBody>
          <a:bodyPr wrap="none" rtlCol="0">
            <a:spAutoFit/>
          </a:bodyPr>
          <a:lstStyle/>
          <a:p>
            <a:r>
              <a:rPr lang="en-US" dirty="0" smtClean="0"/>
              <a:t>Calvinism widened the gap between morality and law.</a:t>
            </a:r>
          </a:p>
          <a:p>
            <a:r>
              <a:rPr lang="en-US" dirty="0" smtClean="0"/>
              <a:t>The contents of the contract were not important </a:t>
            </a:r>
          </a:p>
          <a:p>
            <a:r>
              <a:rPr lang="en-US" dirty="0" smtClean="0"/>
              <a:t>“but performance of the contract as ‘commercial justice’ “.</a:t>
            </a:r>
            <a:endParaRPr lang="en-US" dirty="0"/>
          </a:p>
        </p:txBody>
      </p:sp>
      <p:pic>
        <p:nvPicPr>
          <p:cNvPr id="3074" name="Picture 2" descr="http://www.medievalarchives.com/wp-content/uploads/2011/04/medieval_off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1537" y="994213"/>
            <a:ext cx="3333750" cy="20002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4503" y="5044215"/>
            <a:ext cx="5232523" cy="369332"/>
          </a:xfrm>
          <a:prstGeom prst="rect">
            <a:avLst/>
          </a:prstGeom>
          <a:noFill/>
        </p:spPr>
        <p:txBody>
          <a:bodyPr wrap="none" rtlCol="0">
            <a:spAutoFit/>
          </a:bodyPr>
          <a:lstStyle/>
          <a:p>
            <a:r>
              <a:rPr lang="en-US" dirty="0" smtClean="0"/>
              <a:t>Isolation of the soul by eliminating private confession.</a:t>
            </a:r>
            <a:endParaRPr lang="en-US" dirty="0"/>
          </a:p>
        </p:txBody>
      </p:sp>
      <p:sp>
        <p:nvSpPr>
          <p:cNvPr id="14" name="TextBox 13"/>
          <p:cNvSpPr txBox="1"/>
          <p:nvPr/>
        </p:nvSpPr>
        <p:spPr>
          <a:xfrm>
            <a:off x="9597526" y="2926881"/>
            <a:ext cx="1321772" cy="369332"/>
          </a:xfrm>
          <a:prstGeom prst="rect">
            <a:avLst/>
          </a:prstGeom>
          <a:noFill/>
        </p:spPr>
        <p:txBody>
          <a:bodyPr wrap="none" rtlCol="0">
            <a:spAutoFit/>
          </a:bodyPr>
          <a:lstStyle/>
          <a:p>
            <a:r>
              <a:rPr lang="en-US" dirty="0" smtClean="0"/>
              <a:t>LAW OFFICE</a:t>
            </a:r>
            <a:endParaRPr lang="en-US" dirty="0"/>
          </a:p>
        </p:txBody>
      </p:sp>
      <p:pic>
        <p:nvPicPr>
          <p:cNvPr id="3076" name="Picture 4" descr="http://gratefultothedead.files.wordpress.com/2012/06/the-confession-by-giuseppe-molteni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6203" y="3997199"/>
            <a:ext cx="1992209" cy="2463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1974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0" y="14449"/>
            <a:ext cx="12192000" cy="521580"/>
          </a:xfrm>
          <a:prstGeom prst="rect">
            <a:avLst/>
          </a:prstGeom>
          <a:solidFill>
            <a:srgbClr val="66FF99"/>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a:t>
            </a:r>
            <a:r>
              <a:rPr lang="en-US" b="1" dirty="0"/>
              <a:t>FALL OF USURY PROHIBITION</a:t>
            </a:r>
          </a:p>
          <a:p>
            <a:pPr marL="0" indent="0">
              <a:buNone/>
            </a:pPr>
            <a:endParaRPr lang="en-US" b="1" dirty="0"/>
          </a:p>
        </p:txBody>
      </p:sp>
      <p:sp>
        <p:nvSpPr>
          <p:cNvPr id="4" name="TextBox 3"/>
          <p:cNvSpPr txBox="1"/>
          <p:nvPr/>
        </p:nvSpPr>
        <p:spPr>
          <a:xfrm>
            <a:off x="2316086" y="887943"/>
            <a:ext cx="6660028" cy="954107"/>
          </a:xfrm>
          <a:prstGeom prst="rect">
            <a:avLst/>
          </a:prstGeom>
          <a:solidFill>
            <a:srgbClr val="CCFFCC"/>
          </a:solidFill>
        </p:spPr>
        <p:txBody>
          <a:bodyPr wrap="none" rtlCol="0">
            <a:spAutoFit/>
          </a:bodyPr>
          <a:lstStyle/>
          <a:p>
            <a:pPr algn="ctr"/>
            <a:r>
              <a:rPr lang="en-US" sz="2800" dirty="0" smtClean="0"/>
              <a:t>ECONOMIC RESULTS OF CALVINISM:</a:t>
            </a:r>
          </a:p>
          <a:p>
            <a:pPr algn="ctr"/>
            <a:r>
              <a:rPr lang="en-US" sz="2800" dirty="0" smtClean="0"/>
              <a:t>Church Land Seizures – serfs pushed off land</a:t>
            </a:r>
            <a:endParaRPr lang="en-US" sz="2800" dirty="0"/>
          </a:p>
        </p:txBody>
      </p:sp>
      <p:sp>
        <p:nvSpPr>
          <p:cNvPr id="15" name="TextBox 14"/>
          <p:cNvSpPr txBox="1"/>
          <p:nvPr/>
        </p:nvSpPr>
        <p:spPr>
          <a:xfrm>
            <a:off x="2646800" y="2189820"/>
            <a:ext cx="4576574" cy="646331"/>
          </a:xfrm>
          <a:prstGeom prst="rect">
            <a:avLst/>
          </a:prstGeom>
          <a:noFill/>
        </p:spPr>
        <p:txBody>
          <a:bodyPr wrap="none" rtlCol="0">
            <a:spAutoFit/>
          </a:bodyPr>
          <a:lstStyle/>
          <a:p>
            <a:r>
              <a:rPr lang="en-US" b="1" dirty="0" smtClean="0"/>
              <a:t>ENGLAND</a:t>
            </a:r>
            <a:r>
              <a:rPr lang="en-US" dirty="0" smtClean="0"/>
              <a:t>:  Invited rulers to seize church lands.</a:t>
            </a:r>
          </a:p>
          <a:p>
            <a:r>
              <a:rPr lang="en-US" dirty="0" smtClean="0"/>
              <a:t>1536-53 English Tudors seize church lands.</a:t>
            </a:r>
            <a:endParaRPr lang="en-US" dirty="0"/>
          </a:p>
        </p:txBody>
      </p:sp>
      <p:pic>
        <p:nvPicPr>
          <p:cNvPr id="3082" name="Picture 10" descr="http://s3-eu-west-1.amazonaws.com/lookandlearn-preview/TR/TR0087/TR0087-01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344" y="883799"/>
            <a:ext cx="1823796" cy="24380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4344" y="3669646"/>
            <a:ext cx="5241756" cy="2585323"/>
          </a:xfrm>
          <a:prstGeom prst="rect">
            <a:avLst/>
          </a:prstGeom>
          <a:noFill/>
        </p:spPr>
        <p:txBody>
          <a:bodyPr wrap="none" rtlCol="0">
            <a:spAutoFit/>
          </a:bodyPr>
          <a:lstStyle/>
          <a:p>
            <a:r>
              <a:rPr lang="en-US" b="1" dirty="0" smtClean="0"/>
              <a:t>FRANCE</a:t>
            </a:r>
            <a:r>
              <a:rPr lang="en-US" dirty="0" smtClean="0"/>
              <a:t>:  French nobles seized monasteries of France.</a:t>
            </a:r>
          </a:p>
          <a:p>
            <a:r>
              <a:rPr lang="en-US" dirty="0" smtClean="0"/>
              <a:t>Serfs were increasingly expelled without any means</a:t>
            </a:r>
          </a:p>
          <a:p>
            <a:r>
              <a:rPr lang="en-US" dirty="0" smtClean="0"/>
              <a:t>of survival as lands were enclosed.</a:t>
            </a:r>
          </a:p>
          <a:p>
            <a:endParaRPr lang="en-US" dirty="0"/>
          </a:p>
          <a:p>
            <a:r>
              <a:rPr lang="en-US" dirty="0" smtClean="0"/>
              <a:t>Nobles extended legal rights of ownership while</a:t>
            </a:r>
          </a:p>
          <a:p>
            <a:r>
              <a:rPr lang="en-US" dirty="0" smtClean="0"/>
              <a:t>repudiating legal obligations.  </a:t>
            </a:r>
          </a:p>
          <a:p>
            <a:endParaRPr lang="en-US" dirty="0"/>
          </a:p>
          <a:p>
            <a:r>
              <a:rPr lang="en-US" dirty="0" smtClean="0"/>
              <a:t>This has led to a theory of land ownership</a:t>
            </a:r>
          </a:p>
          <a:p>
            <a:r>
              <a:rPr lang="en-US" dirty="0" smtClean="0"/>
              <a:t>without idea of the owner as steward or trustee.</a:t>
            </a:r>
            <a:endParaRPr lang="en-US" dirty="0"/>
          </a:p>
        </p:txBody>
      </p:sp>
      <p:pic>
        <p:nvPicPr>
          <p:cNvPr id="5122" name="Picture 2" descr="http://www.chinaembassy.bg/eng/dtxw/W0200903226807483678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4040" y="3504672"/>
            <a:ext cx="3378668" cy="33533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477241" y="2583212"/>
            <a:ext cx="2667462" cy="1477328"/>
          </a:xfrm>
          <a:prstGeom prst="rect">
            <a:avLst/>
          </a:prstGeom>
          <a:solidFill>
            <a:srgbClr val="66CCFF"/>
          </a:solidFill>
        </p:spPr>
        <p:txBody>
          <a:bodyPr wrap="none" rtlCol="0">
            <a:spAutoFit/>
          </a:bodyPr>
          <a:lstStyle/>
          <a:p>
            <a:r>
              <a:rPr lang="en-US" b="1" dirty="0" smtClean="0"/>
              <a:t>GRASPING FOR PRIVILEGE</a:t>
            </a:r>
          </a:p>
          <a:p>
            <a:r>
              <a:rPr lang="en-US" b="1" dirty="0" smtClean="0"/>
              <a:t>WHILE REJECTING</a:t>
            </a:r>
          </a:p>
          <a:p>
            <a:r>
              <a:rPr lang="en-US" b="1" dirty="0" smtClean="0"/>
              <a:t>RESPONSIBILITY HAS </a:t>
            </a:r>
          </a:p>
          <a:p>
            <a:r>
              <a:rPr lang="en-US" b="1" dirty="0" smtClean="0"/>
              <a:t>BECOME THE HALLMARK</a:t>
            </a:r>
          </a:p>
          <a:p>
            <a:r>
              <a:rPr lang="en-US" b="1" dirty="0" smtClean="0"/>
              <a:t>OF MODERN CAPITALISM.</a:t>
            </a:r>
            <a:endParaRPr lang="en-US" b="1" dirty="0"/>
          </a:p>
        </p:txBody>
      </p:sp>
    </p:spTree>
    <p:extLst>
      <p:ext uri="{BB962C8B-B14F-4D97-AF65-F5344CB8AC3E}">
        <p14:creationId xmlns:p14="http://schemas.microsoft.com/office/powerpoint/2010/main" val="2634939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THE COMMERCIAL REVOLUTION OF THE 13</a:t>
            </a:r>
            <a:r>
              <a:rPr lang="en-US" sz="3600" baseline="30000" dirty="0" smtClean="0"/>
              <a:t>TH</a:t>
            </a:r>
            <a:r>
              <a:rPr lang="en-US" sz="3600" dirty="0" smtClean="0"/>
              <a:t> CENTURY </a:t>
            </a:r>
            <a:br>
              <a:rPr lang="en-US" sz="3600" dirty="0" smtClean="0"/>
            </a:br>
            <a:r>
              <a:rPr lang="en-US" sz="3600" dirty="0" smtClean="0"/>
              <a:t>1160 - 1330</a:t>
            </a:r>
            <a:endParaRPr lang="en-US" sz="3600" dirty="0"/>
          </a:p>
        </p:txBody>
      </p:sp>
      <p:sp>
        <p:nvSpPr>
          <p:cNvPr id="3" name="Content Placeholder 2"/>
          <p:cNvSpPr>
            <a:spLocks noGrp="1"/>
          </p:cNvSpPr>
          <p:nvPr>
            <p:ph idx="1"/>
          </p:nvPr>
        </p:nvSpPr>
        <p:spPr>
          <a:xfrm>
            <a:off x="808495" y="1469164"/>
            <a:ext cx="10515600" cy="4351338"/>
          </a:xfrm>
        </p:spPr>
        <p:txBody>
          <a:bodyPr/>
          <a:lstStyle/>
          <a:p>
            <a:pPr marL="0" indent="0">
              <a:buNone/>
            </a:pPr>
            <a:endParaRPr lang="en-US" dirty="0" smtClean="0"/>
          </a:p>
          <a:p>
            <a:pPr marL="0" indent="0" algn="ctr">
              <a:buNone/>
            </a:pPr>
            <a:r>
              <a:rPr lang="en-US" dirty="0" smtClean="0"/>
              <a:t>The ‘long thirteenth century’ saw fundamental changes in money, credit, business practices, relations in society.</a:t>
            </a:r>
            <a:endParaRPr lang="en-US" dirty="0"/>
          </a:p>
        </p:txBody>
      </p:sp>
      <p:pic>
        <p:nvPicPr>
          <p:cNvPr id="2050" name="Picture 2" descr="http://1.bp.blogspot.com/-u1SKrujvPgs/TwoLD0NIOvI/AAAAAAAAFDU/luS9NqNf8zc/s400/Idade+Media+agricultura+e+sevid%25C3%25A3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7219" y="3467092"/>
            <a:ext cx="2430974" cy="313674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e08595.medialib.glogster.com/media/e1/e1ab68751f5ecfecb85ffec65b53b7d890495a9f4f252054b9c65674387e7d88/medici-ba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039" y="3625822"/>
            <a:ext cx="3564610" cy="281928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cintillatingsilver.files.wordpress.com/2012/08/1300sduca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210" y="4191172"/>
            <a:ext cx="3397544" cy="1688579"/>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0" y="14449"/>
            <a:ext cx="12192000" cy="521580"/>
          </a:xfrm>
          <a:prstGeom prst="rect">
            <a:avLst/>
          </a:prstGeom>
          <a:solidFill>
            <a:srgbClr val="FFFFCC"/>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THE MORAL ECONOMISTS</a:t>
            </a:r>
          </a:p>
          <a:p>
            <a:endParaRPr lang="en-US" b="1" dirty="0"/>
          </a:p>
        </p:txBody>
      </p:sp>
    </p:spTree>
    <p:extLst>
      <p:ext uri="{BB962C8B-B14F-4D97-AF65-F5344CB8AC3E}">
        <p14:creationId xmlns:p14="http://schemas.microsoft.com/office/powerpoint/2010/main" val="18542946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0" y="14449"/>
            <a:ext cx="12192000" cy="521580"/>
          </a:xfrm>
          <a:prstGeom prst="rect">
            <a:avLst/>
          </a:prstGeom>
          <a:solidFill>
            <a:srgbClr val="66FF99"/>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a:t>
            </a:r>
            <a:r>
              <a:rPr lang="en-US" b="1" dirty="0"/>
              <a:t>FALL OF USURY PROHIBITION</a:t>
            </a:r>
          </a:p>
          <a:p>
            <a:pPr marL="0" indent="0">
              <a:buNone/>
            </a:pPr>
            <a:endParaRPr lang="en-US" b="1" dirty="0"/>
          </a:p>
        </p:txBody>
      </p:sp>
      <p:sp>
        <p:nvSpPr>
          <p:cNvPr id="4" name="TextBox 3"/>
          <p:cNvSpPr txBox="1"/>
          <p:nvPr/>
        </p:nvSpPr>
        <p:spPr>
          <a:xfrm>
            <a:off x="3019104" y="640568"/>
            <a:ext cx="5254002" cy="523220"/>
          </a:xfrm>
          <a:prstGeom prst="rect">
            <a:avLst/>
          </a:prstGeom>
          <a:solidFill>
            <a:srgbClr val="CCFFCC"/>
          </a:solidFill>
        </p:spPr>
        <p:txBody>
          <a:bodyPr wrap="none" rtlCol="0">
            <a:spAutoFit/>
          </a:bodyPr>
          <a:lstStyle/>
          <a:p>
            <a:pPr algn="ctr"/>
            <a:r>
              <a:rPr lang="en-US" sz="2800" dirty="0" smtClean="0"/>
              <a:t>ENGLISH CALVINISM:  PURITANISM</a:t>
            </a:r>
            <a:endParaRPr lang="en-US" sz="2800" dirty="0"/>
          </a:p>
        </p:txBody>
      </p:sp>
      <p:sp>
        <p:nvSpPr>
          <p:cNvPr id="2" name="TextBox 1"/>
          <p:cNvSpPr txBox="1"/>
          <p:nvPr/>
        </p:nvSpPr>
        <p:spPr>
          <a:xfrm>
            <a:off x="283779" y="2128345"/>
            <a:ext cx="4499565" cy="923330"/>
          </a:xfrm>
          <a:prstGeom prst="rect">
            <a:avLst/>
          </a:prstGeom>
          <a:solidFill>
            <a:srgbClr val="66FFFF"/>
          </a:solidFill>
        </p:spPr>
        <p:txBody>
          <a:bodyPr wrap="none" rtlCol="0">
            <a:spAutoFit/>
          </a:bodyPr>
          <a:lstStyle/>
          <a:p>
            <a:r>
              <a:rPr lang="en-US" dirty="0" smtClean="0"/>
              <a:t>The English Calvinists were called Puritans.</a:t>
            </a:r>
          </a:p>
          <a:p>
            <a:r>
              <a:rPr lang="en-US" b="1" dirty="0" smtClean="0"/>
              <a:t>They were encouraged by the City of London,</a:t>
            </a:r>
          </a:p>
          <a:p>
            <a:r>
              <a:rPr lang="en-US" b="1" dirty="0" smtClean="0"/>
              <a:t>the merchants</a:t>
            </a:r>
            <a:r>
              <a:rPr lang="en-US" dirty="0" smtClean="0"/>
              <a:t>.</a:t>
            </a:r>
            <a:endParaRPr lang="en-US" dirty="0"/>
          </a:p>
        </p:txBody>
      </p:sp>
      <p:pic>
        <p:nvPicPr>
          <p:cNvPr id="6146" name="Picture 2" descr="http://reformedcast.com/wp-content/uploads/2010/11/puritans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2689" y="1189646"/>
            <a:ext cx="4428029" cy="28007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3779" y="3854587"/>
            <a:ext cx="5910657" cy="1200329"/>
          </a:xfrm>
          <a:prstGeom prst="rect">
            <a:avLst/>
          </a:prstGeom>
          <a:noFill/>
        </p:spPr>
        <p:txBody>
          <a:bodyPr wrap="none" rtlCol="0">
            <a:spAutoFit/>
          </a:bodyPr>
          <a:lstStyle/>
          <a:p>
            <a:r>
              <a:rPr lang="en-US" dirty="0" smtClean="0"/>
              <a:t>Local deposit and </a:t>
            </a:r>
            <a:r>
              <a:rPr lang="en-US" dirty="0"/>
              <a:t>transfer </a:t>
            </a:r>
            <a:r>
              <a:rPr lang="en-US" dirty="0" smtClean="0"/>
              <a:t>bankers invested depositor’s funds</a:t>
            </a:r>
          </a:p>
          <a:p>
            <a:r>
              <a:rPr lang="en-US" dirty="0" smtClean="0"/>
              <a:t>for the profit of the bank.   The international merchants</a:t>
            </a:r>
          </a:p>
          <a:p>
            <a:r>
              <a:rPr lang="en-US" dirty="0" smtClean="0"/>
              <a:t>generated commercial credit by </a:t>
            </a:r>
            <a:r>
              <a:rPr lang="en-US" dirty="0"/>
              <a:t>routine </a:t>
            </a:r>
            <a:r>
              <a:rPr lang="en-US" dirty="0" smtClean="0"/>
              <a:t>dealings</a:t>
            </a:r>
          </a:p>
          <a:p>
            <a:r>
              <a:rPr lang="en-US" dirty="0" smtClean="0"/>
              <a:t>in </a:t>
            </a:r>
            <a:r>
              <a:rPr lang="en-US" dirty="0"/>
              <a:t>foreign exchange. </a:t>
            </a:r>
            <a:endParaRPr lang="en-US" dirty="0"/>
          </a:p>
        </p:txBody>
      </p:sp>
      <p:sp>
        <p:nvSpPr>
          <p:cNvPr id="8" name="TextBox 7"/>
          <p:cNvSpPr txBox="1"/>
          <p:nvPr/>
        </p:nvSpPr>
        <p:spPr>
          <a:xfrm>
            <a:off x="283779" y="5082511"/>
            <a:ext cx="5218387" cy="1200329"/>
          </a:xfrm>
          <a:prstGeom prst="rect">
            <a:avLst/>
          </a:prstGeom>
          <a:noFill/>
        </p:spPr>
        <p:txBody>
          <a:bodyPr wrap="square" rtlCol="0">
            <a:spAutoFit/>
          </a:bodyPr>
          <a:lstStyle/>
          <a:p>
            <a:r>
              <a:rPr lang="en-US" dirty="0" smtClean="0"/>
              <a:t>The </a:t>
            </a:r>
            <a:r>
              <a:rPr lang="en-US" dirty="0"/>
              <a:t>voyage made by the Venetian John </a:t>
            </a:r>
            <a:r>
              <a:rPr lang="en-US" dirty="0" smtClean="0"/>
              <a:t>Cabot</a:t>
            </a:r>
          </a:p>
          <a:p>
            <a:r>
              <a:rPr lang="en-US" dirty="0" smtClean="0"/>
              <a:t>under </a:t>
            </a:r>
            <a:r>
              <a:rPr lang="en-US" dirty="0"/>
              <a:t>the patent of Henry VII of </a:t>
            </a:r>
            <a:r>
              <a:rPr lang="en-US" dirty="0" smtClean="0"/>
              <a:t>England</a:t>
            </a:r>
          </a:p>
          <a:p>
            <a:r>
              <a:rPr lang="en-US" dirty="0" smtClean="0"/>
              <a:t>was </a:t>
            </a:r>
            <a:r>
              <a:rPr lang="en-US" dirty="0"/>
              <a:t>financed by Italian </a:t>
            </a:r>
            <a:r>
              <a:rPr lang="en-US" dirty="0" smtClean="0"/>
              <a:t>bankers</a:t>
            </a:r>
          </a:p>
          <a:p>
            <a:r>
              <a:rPr lang="en-US" dirty="0" smtClean="0"/>
              <a:t>(</a:t>
            </a:r>
            <a:r>
              <a:rPr lang="en-US" dirty="0"/>
              <a:t>the London-based Florentine company of the </a:t>
            </a:r>
            <a:r>
              <a:rPr lang="en-US" dirty="0" err="1"/>
              <a:t>Bardi</a:t>
            </a:r>
            <a:r>
              <a:rPr lang="en-US" dirty="0" smtClean="0"/>
              <a:t>).</a:t>
            </a:r>
            <a:endParaRPr lang="en-US" dirty="0"/>
          </a:p>
        </p:txBody>
      </p:sp>
      <p:pic>
        <p:nvPicPr>
          <p:cNvPr id="6150" name="Picture 6" descr="http://38ccda.medialib.glogster.com/media/5acdadc3c79138fa9a7656e508b50aab7f34c340de2ff043470c24c895fa6d32/john-cabot-new-wor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689" y="4016232"/>
            <a:ext cx="2731155" cy="277427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9445711" y="4454751"/>
            <a:ext cx="2606547" cy="2031325"/>
          </a:xfrm>
          <a:prstGeom prst="rect">
            <a:avLst/>
          </a:prstGeom>
          <a:solidFill>
            <a:srgbClr val="66CCFF"/>
          </a:solidFill>
        </p:spPr>
        <p:txBody>
          <a:bodyPr wrap="none" rtlCol="0">
            <a:spAutoFit/>
          </a:bodyPr>
          <a:lstStyle/>
          <a:p>
            <a:r>
              <a:rPr lang="en-US" b="1" dirty="0" smtClean="0"/>
              <a:t>WORSHIPPING THE BIBLE</a:t>
            </a:r>
          </a:p>
          <a:p>
            <a:r>
              <a:rPr lang="en-US" b="1" dirty="0" smtClean="0"/>
              <a:t>AS THE ABSOLUTE WORD</a:t>
            </a:r>
          </a:p>
          <a:p>
            <a:r>
              <a:rPr lang="en-US" b="1" dirty="0" smtClean="0"/>
              <a:t>OF GOD…. REDUCES</a:t>
            </a:r>
          </a:p>
          <a:p>
            <a:r>
              <a:rPr lang="en-US" b="1" dirty="0" smtClean="0"/>
              <a:t>CRITICAL THOUGHT,</a:t>
            </a:r>
          </a:p>
          <a:p>
            <a:r>
              <a:rPr lang="en-US" b="1" dirty="0" smtClean="0"/>
              <a:t>LOGIC, </a:t>
            </a:r>
          </a:p>
          <a:p>
            <a:r>
              <a:rPr lang="en-US" b="1" dirty="0" smtClean="0"/>
              <a:t>REASON,</a:t>
            </a:r>
          </a:p>
          <a:p>
            <a:r>
              <a:rPr lang="en-US" b="1" dirty="0" smtClean="0"/>
              <a:t>OBSERVATION.</a:t>
            </a:r>
            <a:endParaRPr lang="en-US" b="1" dirty="0"/>
          </a:p>
        </p:txBody>
      </p:sp>
    </p:spTree>
    <p:extLst>
      <p:ext uri="{BB962C8B-B14F-4D97-AF65-F5344CB8AC3E}">
        <p14:creationId xmlns:p14="http://schemas.microsoft.com/office/powerpoint/2010/main" val="5539195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0" y="14449"/>
            <a:ext cx="12192000" cy="521580"/>
          </a:xfrm>
          <a:prstGeom prst="rect">
            <a:avLst/>
          </a:prstGeom>
          <a:solidFill>
            <a:srgbClr val="66FF99"/>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a:t>
            </a:r>
            <a:r>
              <a:rPr lang="en-US" b="1" dirty="0"/>
              <a:t>FALL OF USURY PROHIBITION</a:t>
            </a:r>
          </a:p>
          <a:p>
            <a:pPr marL="0" indent="0">
              <a:buNone/>
            </a:pPr>
            <a:endParaRPr lang="en-US" b="1" dirty="0"/>
          </a:p>
        </p:txBody>
      </p:sp>
      <p:sp>
        <p:nvSpPr>
          <p:cNvPr id="4" name="TextBox 3"/>
          <p:cNvSpPr txBox="1"/>
          <p:nvPr/>
        </p:nvSpPr>
        <p:spPr>
          <a:xfrm>
            <a:off x="1635656" y="640568"/>
            <a:ext cx="8020914" cy="523220"/>
          </a:xfrm>
          <a:prstGeom prst="rect">
            <a:avLst/>
          </a:prstGeom>
          <a:solidFill>
            <a:srgbClr val="CCFFCC"/>
          </a:solidFill>
        </p:spPr>
        <p:txBody>
          <a:bodyPr wrap="none" rtlCol="0">
            <a:spAutoFit/>
          </a:bodyPr>
          <a:lstStyle/>
          <a:p>
            <a:pPr algn="ctr"/>
            <a:r>
              <a:rPr lang="en-US" sz="2800" dirty="0" smtClean="0"/>
              <a:t>MAX WEBER (1864 – 1920):  REFORMATION THEORIST</a:t>
            </a:r>
            <a:endParaRPr lang="en-US" sz="2800" dirty="0"/>
          </a:p>
        </p:txBody>
      </p:sp>
      <p:pic>
        <p:nvPicPr>
          <p:cNvPr id="7172" name="Picture 4" descr="http://2.bp.blogspot.com/-3LuSYa4iPSQ/UXzIxzdrJKI/AAAAAAAAAKA/jDgIvFXQAww/s1600/Max_Web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743430"/>
            <a:ext cx="3706977" cy="49228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04441" y="1768419"/>
            <a:ext cx="6735370" cy="1200329"/>
          </a:xfrm>
          <a:prstGeom prst="rect">
            <a:avLst/>
          </a:prstGeom>
          <a:noFill/>
        </p:spPr>
        <p:txBody>
          <a:bodyPr wrap="none" rtlCol="0">
            <a:spAutoFit/>
          </a:bodyPr>
          <a:lstStyle/>
          <a:p>
            <a:r>
              <a:rPr lang="en-US" b="1" dirty="0"/>
              <a:t>Weber’s "Protestant Ethic thesis“ </a:t>
            </a:r>
            <a:r>
              <a:rPr lang="en-US" b="1" dirty="0" smtClean="0"/>
              <a:t> </a:t>
            </a:r>
            <a:r>
              <a:rPr lang="en-US" dirty="0" smtClean="0"/>
              <a:t>-- capitalism in northern Europe</a:t>
            </a:r>
          </a:p>
          <a:p>
            <a:r>
              <a:rPr lang="en-US" dirty="0" smtClean="0"/>
              <a:t>evolved </a:t>
            </a:r>
            <a:r>
              <a:rPr lang="en-US" dirty="0"/>
              <a:t>when the </a:t>
            </a:r>
            <a:r>
              <a:rPr lang="en-US" dirty="0" smtClean="0"/>
              <a:t>Protestant (</a:t>
            </a:r>
            <a:r>
              <a:rPr lang="en-US" dirty="0"/>
              <a:t>particularly </a:t>
            </a:r>
            <a:r>
              <a:rPr lang="en-US" dirty="0" smtClean="0"/>
              <a:t>Calvinist) ethic influenced</a:t>
            </a:r>
          </a:p>
          <a:p>
            <a:r>
              <a:rPr lang="en-US" dirty="0" smtClean="0"/>
              <a:t>large </a:t>
            </a:r>
            <a:r>
              <a:rPr lang="en-US" dirty="0"/>
              <a:t>numbers of </a:t>
            </a:r>
            <a:r>
              <a:rPr lang="en-US" dirty="0" smtClean="0"/>
              <a:t>people to develop their own enterprises </a:t>
            </a:r>
            <a:r>
              <a:rPr lang="en-US" dirty="0"/>
              <a:t>and </a:t>
            </a:r>
            <a:r>
              <a:rPr lang="en-US" dirty="0" smtClean="0"/>
              <a:t>engage</a:t>
            </a:r>
          </a:p>
          <a:p>
            <a:r>
              <a:rPr lang="en-US" dirty="0" smtClean="0"/>
              <a:t>in </a:t>
            </a:r>
            <a:r>
              <a:rPr lang="en-US" dirty="0"/>
              <a:t>trade and </a:t>
            </a:r>
            <a:r>
              <a:rPr lang="en-US" dirty="0" smtClean="0"/>
              <a:t>the accumulation </a:t>
            </a:r>
            <a:r>
              <a:rPr lang="en-US" dirty="0"/>
              <a:t>of </a:t>
            </a:r>
            <a:r>
              <a:rPr lang="en-US" dirty="0" smtClean="0"/>
              <a:t>wealth for </a:t>
            </a:r>
            <a:r>
              <a:rPr lang="en-US" dirty="0"/>
              <a:t>investment</a:t>
            </a:r>
            <a:r>
              <a:rPr lang="en-US" dirty="0" smtClean="0"/>
              <a:t>.</a:t>
            </a:r>
            <a:endParaRPr lang="en-US" dirty="0"/>
          </a:p>
        </p:txBody>
      </p:sp>
      <p:pic>
        <p:nvPicPr>
          <p:cNvPr id="7174" name="Picture 6" descr="Stephen Zarlen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4251" y="3804042"/>
            <a:ext cx="1436742" cy="14367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943600" y="4201138"/>
            <a:ext cx="6016071" cy="2308324"/>
          </a:xfrm>
          <a:prstGeom prst="rect">
            <a:avLst/>
          </a:prstGeom>
          <a:solidFill>
            <a:srgbClr val="CC99FF"/>
          </a:solidFill>
        </p:spPr>
        <p:txBody>
          <a:bodyPr wrap="none" rtlCol="0">
            <a:spAutoFit/>
          </a:bodyPr>
          <a:lstStyle/>
          <a:p>
            <a:r>
              <a:rPr lang="en-US" dirty="0" smtClean="0"/>
              <a:t>Author, Stephen </a:t>
            </a:r>
            <a:r>
              <a:rPr lang="en-US" dirty="0" err="1" smtClean="0"/>
              <a:t>Zarlenga</a:t>
            </a:r>
            <a:endParaRPr lang="en-US" dirty="0" smtClean="0"/>
          </a:p>
          <a:p>
            <a:r>
              <a:rPr lang="en-US" dirty="0"/>
              <a:t> </a:t>
            </a:r>
            <a:r>
              <a:rPr lang="en-US" dirty="0" smtClean="0"/>
              <a:t>   Weber largely excluded the problem of usury by defining</a:t>
            </a:r>
          </a:p>
          <a:p>
            <a:r>
              <a:rPr lang="en-US" dirty="0" smtClean="0"/>
              <a:t>modern capitalism as a benign rational industrial organization,</a:t>
            </a:r>
          </a:p>
          <a:p>
            <a:r>
              <a:rPr lang="en-US" dirty="0" smtClean="0"/>
              <a:t>different from the pariah capitalism of war, government</a:t>
            </a:r>
          </a:p>
          <a:p>
            <a:r>
              <a:rPr lang="en-US" dirty="0" smtClean="0"/>
              <a:t>contracts,  speculative promotions, etc.</a:t>
            </a:r>
          </a:p>
          <a:p>
            <a:endParaRPr lang="en-US" dirty="0"/>
          </a:p>
          <a:p>
            <a:r>
              <a:rPr lang="en-US" dirty="0" smtClean="0"/>
              <a:t>     He did not live to see that the money power, in control </a:t>
            </a:r>
          </a:p>
          <a:p>
            <a:r>
              <a:rPr lang="en-US" dirty="0" smtClean="0"/>
              <a:t>around the world, is the essence of pariah capitalism.</a:t>
            </a:r>
            <a:endParaRPr lang="en-US" dirty="0"/>
          </a:p>
        </p:txBody>
      </p:sp>
    </p:spTree>
    <p:extLst>
      <p:ext uri="{BB962C8B-B14F-4D97-AF65-F5344CB8AC3E}">
        <p14:creationId xmlns:p14="http://schemas.microsoft.com/office/powerpoint/2010/main" val="24241022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8953" y="1978722"/>
            <a:ext cx="5898666" cy="1815882"/>
          </a:xfrm>
          <a:prstGeom prst="rect">
            <a:avLst/>
          </a:prstGeom>
          <a:noFill/>
        </p:spPr>
        <p:txBody>
          <a:bodyPr wrap="none" rtlCol="0">
            <a:spAutoFit/>
          </a:bodyPr>
          <a:lstStyle/>
          <a:p>
            <a:pPr algn="ctr"/>
            <a:r>
              <a:rPr lang="en-US" sz="2800" dirty="0" smtClean="0"/>
              <a:t>PRESENTATION</a:t>
            </a:r>
          </a:p>
          <a:p>
            <a:pPr algn="ctr"/>
            <a:endParaRPr lang="en-US" sz="2800" dirty="0"/>
          </a:p>
          <a:p>
            <a:endParaRPr lang="en-US" sz="2800" dirty="0" smtClean="0"/>
          </a:p>
          <a:p>
            <a:r>
              <a:rPr lang="en-US" sz="2800" dirty="0" smtClean="0"/>
              <a:t>5.   CHURCH’S </a:t>
            </a:r>
            <a:r>
              <a:rPr lang="en-US" sz="2800" dirty="0"/>
              <a:t>LASTING </a:t>
            </a:r>
            <a:r>
              <a:rPr lang="en-US" sz="2800" dirty="0" smtClean="0"/>
              <a:t>CONTRIBUTION</a:t>
            </a:r>
            <a:endParaRPr lang="en-US" sz="2800" dirty="0"/>
          </a:p>
        </p:txBody>
      </p:sp>
      <p:sp>
        <p:nvSpPr>
          <p:cNvPr id="3" name="Subtitle 2"/>
          <p:cNvSpPr txBox="1">
            <a:spLocks/>
          </p:cNvSpPr>
          <p:nvPr/>
        </p:nvSpPr>
        <p:spPr>
          <a:xfrm>
            <a:off x="0" y="14449"/>
            <a:ext cx="12192000" cy="521580"/>
          </a:xfrm>
          <a:prstGeom prst="rect">
            <a:avLst/>
          </a:prstGeom>
          <a:solidFill>
            <a:srgbClr val="66FFFF"/>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a:t>
            </a:r>
            <a:r>
              <a:rPr lang="en-US" b="1" dirty="0" smtClean="0"/>
              <a:t>CHURCH’S LASTING CONTRIBUTION</a:t>
            </a:r>
            <a:endParaRPr lang="en-US" b="1" dirty="0" smtClean="0"/>
          </a:p>
          <a:p>
            <a:endParaRPr lang="en-US" b="1" dirty="0"/>
          </a:p>
        </p:txBody>
      </p:sp>
    </p:spTree>
    <p:extLst>
      <p:ext uri="{BB962C8B-B14F-4D97-AF65-F5344CB8AC3E}">
        <p14:creationId xmlns:p14="http://schemas.microsoft.com/office/powerpoint/2010/main" val="3990794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0" y="14449"/>
            <a:ext cx="12192000" cy="521580"/>
          </a:xfrm>
          <a:prstGeom prst="rect">
            <a:avLst/>
          </a:prstGeom>
          <a:solidFill>
            <a:srgbClr val="66FFFF"/>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a:t>
            </a:r>
            <a:r>
              <a:rPr lang="en-US" b="1" dirty="0" smtClean="0"/>
              <a:t>CHURCH’S LASTING CONTRIBUTION</a:t>
            </a:r>
            <a:endParaRPr lang="en-US" b="1" dirty="0" smtClean="0"/>
          </a:p>
          <a:p>
            <a:endParaRPr lang="en-US" b="1" dirty="0"/>
          </a:p>
        </p:txBody>
      </p:sp>
      <p:sp>
        <p:nvSpPr>
          <p:cNvPr id="4" name="TextBox 3"/>
          <p:cNvSpPr txBox="1"/>
          <p:nvPr/>
        </p:nvSpPr>
        <p:spPr>
          <a:xfrm>
            <a:off x="189186" y="1403131"/>
            <a:ext cx="11945963" cy="523220"/>
          </a:xfrm>
          <a:prstGeom prst="rect">
            <a:avLst/>
          </a:prstGeom>
          <a:solidFill>
            <a:srgbClr val="CCFFFF"/>
          </a:solidFill>
        </p:spPr>
        <p:txBody>
          <a:bodyPr wrap="none" rtlCol="0">
            <a:spAutoFit/>
          </a:bodyPr>
          <a:lstStyle/>
          <a:p>
            <a:r>
              <a:rPr lang="en-US" sz="2800" dirty="0" smtClean="0"/>
              <a:t>The Church identified monetary and economic issues as profoundly moral issues.</a:t>
            </a:r>
            <a:endParaRPr lang="en-US" sz="2800" dirty="0"/>
          </a:p>
        </p:txBody>
      </p:sp>
      <p:pic>
        <p:nvPicPr>
          <p:cNvPr id="8196" name="Picture 4" descr="http://briansandberg.files.wordpress.com/2012/01/reymersawaele-moneychang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2207172"/>
            <a:ext cx="4257573" cy="356048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paradoxplace.com/Perspectives/Italian%20Images/images/Misc-Pics/WSale-Banking-BR7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6402" y="2207172"/>
            <a:ext cx="7143750" cy="443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7977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0" y="14449"/>
            <a:ext cx="12192000" cy="521580"/>
          </a:xfrm>
          <a:prstGeom prst="rect">
            <a:avLst/>
          </a:prstGeom>
          <a:solidFill>
            <a:srgbClr val="66FFFF"/>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a:t>
            </a:r>
            <a:r>
              <a:rPr lang="en-US" b="1" dirty="0" smtClean="0"/>
              <a:t>CHURCH’S LASTING CONTRIBUTION</a:t>
            </a:r>
            <a:endParaRPr lang="en-US" b="1" dirty="0" smtClean="0"/>
          </a:p>
          <a:p>
            <a:endParaRPr lang="en-US" b="1" dirty="0"/>
          </a:p>
        </p:txBody>
      </p:sp>
      <p:sp>
        <p:nvSpPr>
          <p:cNvPr id="4" name="TextBox 3"/>
          <p:cNvSpPr txBox="1"/>
          <p:nvPr/>
        </p:nvSpPr>
        <p:spPr>
          <a:xfrm>
            <a:off x="220717" y="880520"/>
            <a:ext cx="11061490" cy="1384995"/>
          </a:xfrm>
          <a:prstGeom prst="rect">
            <a:avLst/>
          </a:prstGeom>
          <a:solidFill>
            <a:srgbClr val="CCFFFF"/>
          </a:solidFill>
        </p:spPr>
        <p:txBody>
          <a:bodyPr wrap="none" rtlCol="0">
            <a:spAutoFit/>
          </a:bodyPr>
          <a:lstStyle/>
          <a:p>
            <a:r>
              <a:rPr lang="en-US" sz="2800" dirty="0" smtClean="0"/>
              <a:t>The Church’s greatest intellectual talent insisted on morally based business</a:t>
            </a:r>
          </a:p>
          <a:p>
            <a:r>
              <a:rPr lang="en-US" sz="2800" dirty="0" smtClean="0"/>
              <a:t>structure and focused on the usury problem raised by Aristotle.</a:t>
            </a:r>
          </a:p>
          <a:p>
            <a:r>
              <a:rPr lang="en-US" sz="2800" dirty="0" smtClean="0"/>
              <a:t>The Scholastics’ logic condemned usury.</a:t>
            </a:r>
            <a:endParaRPr lang="en-US" sz="2800" dirty="0"/>
          </a:p>
        </p:txBody>
      </p:sp>
      <p:pic>
        <p:nvPicPr>
          <p:cNvPr id="9222" name="Picture 6" descr="http://www.gritocontralausura.com/img/vzLzS2011.del%20montepio%20al%20usure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492" y="3224340"/>
            <a:ext cx="4286736" cy="298357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www.mitchellteachers.org/WorldHistory/RiseofIslam/images/crusadestrans/medievalmerchantsseapo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3490" y="2610007"/>
            <a:ext cx="3234011" cy="390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9350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60401" y="2262502"/>
            <a:ext cx="2474332" cy="1815882"/>
          </a:xfrm>
          <a:prstGeom prst="rect">
            <a:avLst/>
          </a:prstGeom>
          <a:noFill/>
        </p:spPr>
        <p:txBody>
          <a:bodyPr wrap="none" rtlCol="0">
            <a:spAutoFit/>
          </a:bodyPr>
          <a:lstStyle/>
          <a:p>
            <a:pPr algn="ctr"/>
            <a:r>
              <a:rPr lang="en-US" sz="2800" dirty="0" smtClean="0"/>
              <a:t>PRESENTATION</a:t>
            </a:r>
            <a:endParaRPr lang="en-US" sz="2800" dirty="0"/>
          </a:p>
          <a:p>
            <a:endParaRPr lang="en-US" sz="2800" dirty="0" smtClean="0"/>
          </a:p>
          <a:p>
            <a:endParaRPr lang="en-US" sz="2800" dirty="0" smtClean="0"/>
          </a:p>
          <a:p>
            <a:r>
              <a:rPr lang="en-US" sz="2800" dirty="0" smtClean="0"/>
              <a:t>6.   SUMMARY</a:t>
            </a:r>
            <a:endParaRPr lang="en-US" sz="2800" dirty="0"/>
          </a:p>
        </p:txBody>
      </p:sp>
      <p:sp>
        <p:nvSpPr>
          <p:cNvPr id="3" name="Subtitle 2"/>
          <p:cNvSpPr txBox="1">
            <a:spLocks/>
          </p:cNvSpPr>
          <p:nvPr/>
        </p:nvSpPr>
        <p:spPr>
          <a:xfrm>
            <a:off x="0" y="14449"/>
            <a:ext cx="12192000" cy="521580"/>
          </a:xfrm>
          <a:prstGeom prst="rect">
            <a:avLst/>
          </a:prstGeom>
          <a:solidFill>
            <a:srgbClr val="FFFFCC"/>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a:t>
            </a:r>
            <a:r>
              <a:rPr lang="en-US" b="1" dirty="0" smtClean="0"/>
              <a:t>SUMMARY</a:t>
            </a:r>
            <a:endParaRPr lang="en-US" b="1" dirty="0" smtClean="0"/>
          </a:p>
          <a:p>
            <a:endParaRPr lang="en-US" b="1" dirty="0"/>
          </a:p>
        </p:txBody>
      </p:sp>
    </p:spTree>
    <p:extLst>
      <p:ext uri="{BB962C8B-B14F-4D97-AF65-F5344CB8AC3E}">
        <p14:creationId xmlns:p14="http://schemas.microsoft.com/office/powerpoint/2010/main" val="32891025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0" y="14449"/>
            <a:ext cx="12192000" cy="521580"/>
          </a:xfrm>
          <a:prstGeom prst="rect">
            <a:avLst/>
          </a:prstGeom>
          <a:solidFill>
            <a:srgbClr val="FFFFCC"/>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a:t>
            </a:r>
            <a:r>
              <a:rPr lang="en-US" b="1" dirty="0" smtClean="0"/>
              <a:t>SUMMARY</a:t>
            </a:r>
            <a:endParaRPr lang="en-US" b="1" dirty="0" smtClean="0"/>
          </a:p>
          <a:p>
            <a:endParaRPr lang="en-US" b="1" dirty="0"/>
          </a:p>
        </p:txBody>
      </p:sp>
      <p:sp>
        <p:nvSpPr>
          <p:cNvPr id="4" name="TextBox 3"/>
          <p:cNvSpPr txBox="1"/>
          <p:nvPr/>
        </p:nvSpPr>
        <p:spPr>
          <a:xfrm>
            <a:off x="283780" y="1434663"/>
            <a:ext cx="11349838" cy="2308324"/>
          </a:xfrm>
          <a:prstGeom prst="rect">
            <a:avLst/>
          </a:prstGeom>
          <a:noFill/>
        </p:spPr>
        <p:txBody>
          <a:bodyPr wrap="none" rtlCol="0">
            <a:spAutoFit/>
          </a:bodyPr>
          <a:lstStyle/>
          <a:p>
            <a:pPr marL="342900" indent="-342900">
              <a:buFont typeface="+mj-lt"/>
              <a:buAutoNum type="arabicPeriod"/>
            </a:pPr>
            <a:r>
              <a:rPr lang="en-US" b="1" dirty="0" smtClean="0"/>
              <a:t>MISREPRESENTATION OF CHURCH TEACHING</a:t>
            </a:r>
            <a:r>
              <a:rPr lang="en-US" dirty="0" smtClean="0"/>
              <a:t>:   the complete ban of interest attributed to the church is not correct.</a:t>
            </a:r>
          </a:p>
          <a:p>
            <a:pPr marL="342900" indent="-342900">
              <a:buFont typeface="+mj-lt"/>
              <a:buAutoNum type="arabicPeriod"/>
            </a:pPr>
            <a:endParaRPr lang="en-US" dirty="0" smtClean="0"/>
          </a:p>
          <a:p>
            <a:pPr marL="342900" indent="-342900">
              <a:buFont typeface="+mj-lt"/>
              <a:buAutoNum type="arabicPeriod"/>
            </a:pPr>
            <a:r>
              <a:rPr lang="en-US" b="1" dirty="0" smtClean="0"/>
              <a:t>PROTESTANT POLICIES</a:t>
            </a:r>
            <a:r>
              <a:rPr lang="en-US" dirty="0" smtClean="0"/>
              <a:t>:</a:t>
            </a:r>
          </a:p>
          <a:p>
            <a:endParaRPr lang="en-US" dirty="0" smtClean="0"/>
          </a:p>
          <a:p>
            <a:pPr marL="800100" lvl="1" indent="-342900">
              <a:buFont typeface="Arial" panose="020B0604020202020204" pitchFamily="34" charset="0"/>
              <a:buChar char="•"/>
            </a:pPr>
            <a:r>
              <a:rPr lang="en-US" dirty="0" smtClean="0"/>
              <a:t>Luther adopted an over simplified, unworkable ban on usury.</a:t>
            </a:r>
          </a:p>
          <a:p>
            <a:pPr marL="800100" lvl="1" indent="-342900">
              <a:buFont typeface="Arial" panose="020B0604020202020204" pitchFamily="34" charset="0"/>
              <a:buChar char="•"/>
            </a:pPr>
            <a:endParaRPr lang="en-US" dirty="0" smtClean="0"/>
          </a:p>
          <a:p>
            <a:pPr marL="800100" lvl="1" indent="-342900">
              <a:buFont typeface="Arial" panose="020B0604020202020204" pitchFamily="34" charset="0"/>
              <a:buChar char="•"/>
            </a:pPr>
            <a:r>
              <a:rPr lang="en-US" dirty="0" smtClean="0"/>
              <a:t>Calvin elevated the Jews, the Chosen People, and deified Bible over reason and critical thinking.</a:t>
            </a:r>
          </a:p>
          <a:p>
            <a:pPr lvl="1"/>
            <a:r>
              <a:rPr lang="en-US" dirty="0" smtClean="0"/>
              <a:t>       Usury was acceptable.   </a:t>
            </a:r>
            <a:endParaRPr lang="en-US" dirty="0"/>
          </a:p>
        </p:txBody>
      </p:sp>
      <p:sp>
        <p:nvSpPr>
          <p:cNvPr id="5" name="TextBox 4"/>
          <p:cNvSpPr txBox="1"/>
          <p:nvPr/>
        </p:nvSpPr>
        <p:spPr>
          <a:xfrm>
            <a:off x="1592316" y="5044966"/>
            <a:ext cx="10011843" cy="738664"/>
          </a:xfrm>
          <a:prstGeom prst="rect">
            <a:avLst/>
          </a:prstGeom>
          <a:solidFill>
            <a:srgbClr val="FFFF00"/>
          </a:solidFill>
        </p:spPr>
        <p:txBody>
          <a:bodyPr wrap="none" rtlCol="0">
            <a:spAutoFit/>
          </a:bodyPr>
          <a:lstStyle/>
          <a:p>
            <a:r>
              <a:rPr lang="en-US" sz="2400" b="1" dirty="0"/>
              <a:t>Both a complete ban on interest and a laissez-faire approach is not workable.</a:t>
            </a:r>
          </a:p>
          <a:p>
            <a:endParaRPr lang="en-US" b="1" dirty="0"/>
          </a:p>
        </p:txBody>
      </p:sp>
    </p:spTree>
    <p:extLst>
      <p:ext uri="{BB962C8B-B14F-4D97-AF65-F5344CB8AC3E}">
        <p14:creationId xmlns:p14="http://schemas.microsoft.com/office/powerpoint/2010/main" val="16231498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0" y="14449"/>
            <a:ext cx="12192000" cy="521580"/>
          </a:xfrm>
          <a:prstGeom prst="rect">
            <a:avLst/>
          </a:prstGeom>
          <a:solidFill>
            <a:srgbClr val="FFFFCC"/>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a:t>
            </a:r>
            <a:r>
              <a:rPr lang="en-US" b="1" dirty="0" smtClean="0"/>
              <a:t>SUMMARY</a:t>
            </a:r>
            <a:endParaRPr lang="en-US" b="1" dirty="0" smtClean="0"/>
          </a:p>
          <a:p>
            <a:endParaRPr lang="en-US" b="1" dirty="0"/>
          </a:p>
        </p:txBody>
      </p:sp>
      <p:sp>
        <p:nvSpPr>
          <p:cNvPr id="2" name="TextBox 1"/>
          <p:cNvSpPr txBox="1"/>
          <p:nvPr/>
        </p:nvSpPr>
        <p:spPr>
          <a:xfrm>
            <a:off x="0" y="4217376"/>
            <a:ext cx="12192000" cy="461665"/>
          </a:xfrm>
          <a:prstGeom prst="rect">
            <a:avLst/>
          </a:prstGeom>
          <a:solidFill>
            <a:srgbClr val="FFFF00"/>
          </a:solidFill>
        </p:spPr>
        <p:txBody>
          <a:bodyPr wrap="square" rtlCol="0">
            <a:spAutoFit/>
          </a:bodyPr>
          <a:lstStyle/>
          <a:p>
            <a:pPr algn="ctr"/>
            <a:r>
              <a:rPr lang="en-US" sz="2400" b="1" u="sng" dirty="0" smtClean="0"/>
              <a:t>Understanding the monetary concepts is necessary to resolve the usury problem!</a:t>
            </a:r>
            <a:endParaRPr lang="en-US" sz="2400" b="1" u="sng" dirty="0"/>
          </a:p>
        </p:txBody>
      </p:sp>
      <p:sp>
        <p:nvSpPr>
          <p:cNvPr id="7" name="TextBox 6"/>
          <p:cNvSpPr txBox="1"/>
          <p:nvPr/>
        </p:nvSpPr>
        <p:spPr>
          <a:xfrm>
            <a:off x="245522" y="1189699"/>
            <a:ext cx="8102027" cy="1631216"/>
          </a:xfrm>
          <a:prstGeom prst="rect">
            <a:avLst/>
          </a:prstGeom>
          <a:solidFill>
            <a:srgbClr val="FFFF00"/>
          </a:solidFill>
        </p:spPr>
        <p:txBody>
          <a:bodyPr wrap="square" rtlCol="0">
            <a:spAutoFit/>
          </a:bodyPr>
          <a:lstStyle/>
          <a:p>
            <a:r>
              <a:rPr lang="en-US" sz="2000" b="1" dirty="0" smtClean="0"/>
              <a:t>The Scholastics inability to understand the monetary importance of bank-created credits was a major oversight. </a:t>
            </a:r>
          </a:p>
          <a:p>
            <a:endParaRPr lang="en-US" sz="2000" b="1" dirty="0"/>
          </a:p>
          <a:p>
            <a:r>
              <a:rPr lang="en-US" sz="2000" b="1" dirty="0" smtClean="0"/>
              <a:t>Others, following the Scholastics, could not identify and limit the use of bank credits as money.  </a:t>
            </a:r>
            <a:endParaRPr lang="en-US" sz="2000" b="1" dirty="0"/>
          </a:p>
        </p:txBody>
      </p:sp>
      <p:pic>
        <p:nvPicPr>
          <p:cNvPr id="10242" name="Picture 2" descr="http://ts1.mm.bing.net/th?id=H.4504936636155416&amp;pid=15.1&amp;H=160&amp;W=1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1361" y="2082497"/>
            <a:ext cx="1402068" cy="190404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ogwol.org.uk/graphics/debt.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7028" y="-355382"/>
            <a:ext cx="3107887" cy="4202927"/>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www.featurepics.com/FI/Thumb300/20110315/Debt-Money-18222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4807619"/>
            <a:ext cx="2600446" cy="1970561"/>
          </a:xfrm>
          <a:prstGeom prst="rect">
            <a:avLst/>
          </a:prstGeom>
          <a:noFill/>
          <a:extLst>
            <a:ext uri="{909E8E84-426E-40DD-AFC4-6F175D3DCCD1}">
              <a14:hiddenFill xmlns:a14="http://schemas.microsoft.com/office/drawing/2010/main">
                <a:solidFill>
                  <a:srgbClr val="FFFFFF"/>
                </a:solidFill>
              </a14:hiddenFill>
            </a:ext>
          </a:extLst>
        </p:spPr>
      </p:pic>
      <p:pic>
        <p:nvPicPr>
          <p:cNvPr id="10256" name="Picture 16" descr="http://www.moneywisepastor.com/wp-content/uploads/2013/01/Credit-Card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56021" y="4880669"/>
            <a:ext cx="2965997" cy="1977331"/>
          </a:xfrm>
          <a:prstGeom prst="rect">
            <a:avLst/>
          </a:prstGeom>
          <a:noFill/>
          <a:extLst>
            <a:ext uri="{909E8E84-426E-40DD-AFC4-6F175D3DCCD1}">
              <a14:hiddenFill xmlns:a14="http://schemas.microsoft.com/office/drawing/2010/main">
                <a:solidFill>
                  <a:srgbClr val="FFFFFF"/>
                </a:solidFill>
              </a14:hiddenFill>
            </a:ext>
          </a:extLst>
        </p:spPr>
      </p:pic>
      <p:pic>
        <p:nvPicPr>
          <p:cNvPr id="10258" name="Picture 18" descr="http://ts2.mm.bing.net/th?id=H.5056629411285413&amp;pid=15.1&amp;H=106&amp;W=1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575" y="-479425"/>
            <a:ext cx="152400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260" name="Picture 20" descr="http://www.postgrad.com/files/editorial/postgraduate_loans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70892" y="4837674"/>
            <a:ext cx="2986564" cy="1980480"/>
          </a:xfrm>
          <a:prstGeom prst="rect">
            <a:avLst/>
          </a:prstGeom>
          <a:noFill/>
          <a:extLst>
            <a:ext uri="{909E8E84-426E-40DD-AFC4-6F175D3DCCD1}">
              <a14:hiddenFill xmlns:a14="http://schemas.microsoft.com/office/drawing/2010/main">
                <a:solidFill>
                  <a:srgbClr val="FFFFFF"/>
                </a:solidFill>
              </a14:hiddenFill>
            </a:ext>
          </a:extLst>
        </p:spPr>
      </p:pic>
      <p:pic>
        <p:nvPicPr>
          <p:cNvPr id="10264" name="Picture 24" descr="http://www.zawya.com/images/cia/large/130115082916GIE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33121" y="5048872"/>
            <a:ext cx="3285685" cy="1729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4826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1186" y="2979683"/>
            <a:ext cx="2071401" cy="830997"/>
          </a:xfrm>
          <a:prstGeom prst="rect">
            <a:avLst/>
          </a:prstGeom>
          <a:noFill/>
        </p:spPr>
        <p:txBody>
          <a:bodyPr wrap="none" rtlCol="0">
            <a:spAutoFit/>
          </a:bodyPr>
          <a:lstStyle/>
          <a:p>
            <a:r>
              <a:rPr lang="en-US" sz="4800" dirty="0" smtClean="0"/>
              <a:t>Q  &amp;   A</a:t>
            </a:r>
            <a:endParaRPr lang="en-US" sz="4800" dirty="0"/>
          </a:p>
        </p:txBody>
      </p:sp>
    </p:spTree>
    <p:extLst>
      <p:ext uri="{BB962C8B-B14F-4D97-AF65-F5344CB8AC3E}">
        <p14:creationId xmlns:p14="http://schemas.microsoft.com/office/powerpoint/2010/main" val="4103756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27517" y="615741"/>
            <a:ext cx="4925194" cy="2554545"/>
          </a:xfrm>
          <a:prstGeom prst="rect">
            <a:avLst/>
          </a:prstGeom>
          <a:solidFill>
            <a:srgbClr val="00B0F0"/>
          </a:solidFill>
        </p:spPr>
        <p:txBody>
          <a:bodyPr wrap="none" rtlCol="0">
            <a:spAutoFit/>
          </a:bodyPr>
          <a:lstStyle/>
          <a:p>
            <a:r>
              <a:rPr lang="en-US" sz="4000" dirty="0" smtClean="0"/>
              <a:t>More money…..</a:t>
            </a:r>
          </a:p>
          <a:p>
            <a:r>
              <a:rPr lang="en-US" sz="4000" dirty="0" smtClean="0"/>
              <a:t>Increase in </a:t>
            </a:r>
            <a:r>
              <a:rPr lang="en-US" sz="4000" dirty="0" err="1" smtClean="0"/>
              <a:t>intl</a:t>
            </a:r>
            <a:r>
              <a:rPr lang="en-US" sz="4000" dirty="0" smtClean="0"/>
              <a:t> trade….</a:t>
            </a:r>
          </a:p>
          <a:p>
            <a:r>
              <a:rPr lang="en-US" sz="4000" dirty="0"/>
              <a:t>Rise of towns</a:t>
            </a:r>
            <a:r>
              <a:rPr lang="en-US" sz="4000" dirty="0" smtClean="0"/>
              <a:t>…..</a:t>
            </a:r>
          </a:p>
          <a:p>
            <a:r>
              <a:rPr lang="en-US" sz="4000" dirty="0" smtClean="0"/>
              <a:t>Rise of credit…. </a:t>
            </a:r>
            <a:endParaRPr lang="en-US" sz="4000" dirty="0"/>
          </a:p>
        </p:txBody>
      </p:sp>
      <p:pic>
        <p:nvPicPr>
          <p:cNvPr id="15364" name="Picture 4" descr="http://ts3.mm.bing.net/th?id=H.4837255387349442&amp;pid=15.1&amp;H=160&amp;W=1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8533" y="1198732"/>
            <a:ext cx="1019175" cy="1047751"/>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ts3.mm.bing.net/th?id=H.4837255387349442&amp;pid=15.1&amp;H=160&amp;W=1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4105" y="850060"/>
            <a:ext cx="1019175" cy="1047751"/>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http://ts3.mm.bing.net/th?id=H.4837255387349442&amp;pid=15.1&amp;H=160&amp;W=1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8120" y="2292918"/>
            <a:ext cx="1019175" cy="1047751"/>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http://ts3.mm.bing.net/th?id=H.4837255387349442&amp;pid=15.1&amp;H=160&amp;W=1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7473"/>
            <a:ext cx="1019175" cy="1047751"/>
          </a:xfrm>
          <a:prstGeom prst="rect">
            <a:avLst/>
          </a:prstGeom>
          <a:noFill/>
          <a:extLst>
            <a:ext uri="{909E8E84-426E-40DD-AFC4-6F175D3DCCD1}">
              <a14:hiddenFill xmlns:a14="http://schemas.microsoft.com/office/drawing/2010/main">
                <a:solidFill>
                  <a:srgbClr val="FFFFFF"/>
                </a:solidFill>
              </a14:hiddenFill>
            </a:ext>
          </a:extLst>
        </p:spPr>
      </p:pic>
      <p:pic>
        <p:nvPicPr>
          <p:cNvPr id="15372" name="Picture 12" descr="http://ts3.mm.bing.net/th?id=H.4837255387349442&amp;pid=15.1&amp;H=160&amp;W=1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007" y="1763350"/>
            <a:ext cx="1019175" cy="1047751"/>
          </a:xfrm>
          <a:prstGeom prst="rect">
            <a:avLst/>
          </a:prstGeom>
          <a:noFill/>
          <a:extLst>
            <a:ext uri="{909E8E84-426E-40DD-AFC4-6F175D3DCCD1}">
              <a14:hiddenFill xmlns:a14="http://schemas.microsoft.com/office/drawing/2010/main">
                <a:solidFill>
                  <a:srgbClr val="FFFFFF"/>
                </a:solidFill>
              </a14:hiddenFill>
            </a:ext>
          </a:extLst>
        </p:spPr>
      </p:pic>
      <p:pic>
        <p:nvPicPr>
          <p:cNvPr id="15374" name="Picture 14" descr="http://ts3.mm.bing.net/th?id=H.4837255387349442&amp;pid=15.1&amp;H=160&amp;W=1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8899" y="2560514"/>
            <a:ext cx="1019175" cy="1047751"/>
          </a:xfrm>
          <a:prstGeom prst="rect">
            <a:avLst/>
          </a:prstGeom>
          <a:noFill/>
          <a:extLst>
            <a:ext uri="{909E8E84-426E-40DD-AFC4-6F175D3DCCD1}">
              <a14:hiddenFill xmlns:a14="http://schemas.microsoft.com/office/drawing/2010/main">
                <a:solidFill>
                  <a:srgbClr val="FFFFFF"/>
                </a:solidFill>
              </a14:hiddenFill>
            </a:ext>
          </a:extLst>
        </p:spPr>
      </p:pic>
      <p:pic>
        <p:nvPicPr>
          <p:cNvPr id="15376" name="Picture 16" descr="http://ts3.mm.bing.net/th?id=H.4837255387349442&amp;pid=15.1&amp;H=160&amp;W=1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6302" y="569722"/>
            <a:ext cx="1019175" cy="1047751"/>
          </a:xfrm>
          <a:prstGeom prst="rect">
            <a:avLst/>
          </a:prstGeom>
          <a:noFill/>
          <a:extLst>
            <a:ext uri="{909E8E84-426E-40DD-AFC4-6F175D3DCCD1}">
              <a14:hiddenFill xmlns:a14="http://schemas.microsoft.com/office/drawing/2010/main">
                <a:solidFill>
                  <a:srgbClr val="FFFFFF"/>
                </a:solidFill>
              </a14:hiddenFill>
            </a:ext>
          </a:extLst>
        </p:spPr>
      </p:pic>
      <p:pic>
        <p:nvPicPr>
          <p:cNvPr id="15378" name="Picture 18" descr="http://ts3.mm.bing.net/th?id=H.4837255387349442&amp;pid=15.1&amp;H=160&amp;W=1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9678" y="1797804"/>
            <a:ext cx="1019175" cy="1047751"/>
          </a:xfrm>
          <a:prstGeom prst="rect">
            <a:avLst/>
          </a:prstGeom>
          <a:noFill/>
          <a:extLst>
            <a:ext uri="{909E8E84-426E-40DD-AFC4-6F175D3DCCD1}">
              <a14:hiddenFill xmlns:a14="http://schemas.microsoft.com/office/drawing/2010/main">
                <a:solidFill>
                  <a:srgbClr val="FFFFFF"/>
                </a:solidFill>
              </a14:hiddenFill>
            </a:ext>
          </a:extLst>
        </p:spPr>
      </p:pic>
      <p:pic>
        <p:nvPicPr>
          <p:cNvPr id="15380" name="Picture 20" descr="Medieval Silver Co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44825">
            <a:off x="426560" y="263804"/>
            <a:ext cx="1867874" cy="19018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0" descr="Medieval Silver Co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36278">
            <a:off x="328981" y="2237725"/>
            <a:ext cx="1867874" cy="190183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kylemorehistory.weebly.com/uploads/1/1/0/2/11022721/7553634_ori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6192" y="3840628"/>
            <a:ext cx="4233860" cy="30882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faculty.etsu.edu/kortumr/16highmiddleages/adobejpgimages/02streetlar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43" y="3892545"/>
            <a:ext cx="4207688" cy="2981756"/>
          </a:xfrm>
          <a:prstGeom prst="rect">
            <a:avLst/>
          </a:prstGeom>
          <a:noFill/>
          <a:extLst>
            <a:ext uri="{909E8E84-426E-40DD-AFC4-6F175D3DCCD1}">
              <a14:hiddenFill xmlns:a14="http://schemas.microsoft.com/office/drawing/2010/main">
                <a:solidFill>
                  <a:srgbClr val="FFFFFF"/>
                </a:solidFill>
              </a14:hiddenFill>
            </a:ext>
          </a:extLst>
        </p:spPr>
      </p:pic>
      <p:sp>
        <p:nvSpPr>
          <p:cNvPr id="19" name="Subtitle 2"/>
          <p:cNvSpPr txBox="1">
            <a:spLocks/>
          </p:cNvSpPr>
          <p:nvPr/>
        </p:nvSpPr>
        <p:spPr>
          <a:xfrm>
            <a:off x="0" y="14449"/>
            <a:ext cx="12192000" cy="521580"/>
          </a:xfrm>
          <a:prstGeom prst="rect">
            <a:avLst/>
          </a:prstGeom>
          <a:solidFill>
            <a:srgbClr val="FFFFCC"/>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THE MORAL ECONOMISTS</a:t>
            </a:r>
          </a:p>
          <a:p>
            <a:endParaRPr lang="en-US" b="1" dirty="0"/>
          </a:p>
        </p:txBody>
      </p:sp>
      <p:pic>
        <p:nvPicPr>
          <p:cNvPr id="2056" name="Picture 8" descr="http://static.ddmcdn.com/gif/blogs/6a00d8341bf67c53ef01539433f3ea970b-800w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86800" y="3896583"/>
            <a:ext cx="3505200" cy="2977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751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ietistschoolman.files.wordpress.com/2012/03/medieval-teach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52059"/>
            <a:ext cx="5355326" cy="4950372"/>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0" y="14449"/>
            <a:ext cx="12192000" cy="521580"/>
          </a:xfrm>
          <a:prstGeom prst="rect">
            <a:avLst/>
          </a:prstGeom>
          <a:solidFill>
            <a:srgbClr val="FFFFCC"/>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THE MORAL ECONOMISTS</a:t>
            </a:r>
          </a:p>
          <a:p>
            <a:endParaRPr lang="en-US" b="1" dirty="0"/>
          </a:p>
        </p:txBody>
      </p:sp>
      <p:sp>
        <p:nvSpPr>
          <p:cNvPr id="4" name="TextBox 3"/>
          <p:cNvSpPr txBox="1"/>
          <p:nvPr/>
        </p:nvSpPr>
        <p:spPr>
          <a:xfrm>
            <a:off x="5476500" y="1452059"/>
            <a:ext cx="6590907" cy="3539430"/>
          </a:xfrm>
          <a:prstGeom prst="rect">
            <a:avLst/>
          </a:prstGeom>
          <a:noFill/>
        </p:spPr>
        <p:txBody>
          <a:bodyPr wrap="none" rtlCol="0">
            <a:spAutoFit/>
          </a:bodyPr>
          <a:lstStyle/>
          <a:p>
            <a:r>
              <a:rPr lang="en-US" sz="2800" dirty="0" smtClean="0"/>
              <a:t>The Scholastics were Churchmen </a:t>
            </a:r>
          </a:p>
          <a:p>
            <a:r>
              <a:rPr lang="en-US" sz="2800" dirty="0" smtClean="0"/>
              <a:t>who created a moral code of</a:t>
            </a:r>
          </a:p>
          <a:p>
            <a:r>
              <a:rPr lang="en-US" sz="2800" dirty="0" smtClean="0"/>
              <a:t>business behavior, using reason &amp; law.</a:t>
            </a:r>
          </a:p>
          <a:p>
            <a:endParaRPr lang="en-US" sz="2800" dirty="0"/>
          </a:p>
          <a:p>
            <a:endParaRPr lang="en-US" sz="2800" dirty="0"/>
          </a:p>
          <a:p>
            <a:r>
              <a:rPr lang="en-US" sz="2800" dirty="0" smtClean="0"/>
              <a:t>They discussed the ‘just price’.</a:t>
            </a:r>
          </a:p>
          <a:p>
            <a:endParaRPr lang="en-US" sz="2800" dirty="0"/>
          </a:p>
          <a:p>
            <a:r>
              <a:rPr lang="en-US" sz="2800" dirty="0" smtClean="0"/>
              <a:t>They discussed a market without monopoly.</a:t>
            </a:r>
            <a:endParaRPr lang="en-US" sz="2800" dirty="0"/>
          </a:p>
        </p:txBody>
      </p:sp>
    </p:spTree>
    <p:extLst>
      <p:ext uri="{BB962C8B-B14F-4D97-AF65-F5344CB8AC3E}">
        <p14:creationId xmlns:p14="http://schemas.microsoft.com/office/powerpoint/2010/main" val="1412652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ietistschoolman.files.wordpress.com/2012/03/medieval-teach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52059"/>
            <a:ext cx="5355326" cy="4950372"/>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0" y="14449"/>
            <a:ext cx="12192000" cy="521580"/>
          </a:xfrm>
          <a:prstGeom prst="rect">
            <a:avLst/>
          </a:prstGeom>
          <a:solidFill>
            <a:srgbClr val="FFFFCC"/>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THE MORAL ECONOMISTS</a:t>
            </a:r>
          </a:p>
          <a:p>
            <a:endParaRPr lang="en-US" b="1" dirty="0"/>
          </a:p>
        </p:txBody>
      </p:sp>
      <p:sp>
        <p:nvSpPr>
          <p:cNvPr id="4" name="TextBox 3"/>
          <p:cNvSpPr txBox="1"/>
          <p:nvPr/>
        </p:nvSpPr>
        <p:spPr>
          <a:xfrm>
            <a:off x="5571092" y="708565"/>
            <a:ext cx="5978944" cy="5693866"/>
          </a:xfrm>
          <a:prstGeom prst="rect">
            <a:avLst/>
          </a:prstGeom>
          <a:noFill/>
        </p:spPr>
        <p:txBody>
          <a:bodyPr wrap="none" rtlCol="0">
            <a:spAutoFit/>
          </a:bodyPr>
          <a:lstStyle/>
          <a:p>
            <a:endParaRPr lang="en-US" sz="2800" dirty="0"/>
          </a:p>
          <a:p>
            <a:r>
              <a:rPr lang="en-US" sz="2800" dirty="0" smtClean="0"/>
              <a:t>The Scholastics reasoned:</a:t>
            </a:r>
          </a:p>
          <a:p>
            <a:endParaRPr lang="en-US" sz="2800" dirty="0"/>
          </a:p>
          <a:p>
            <a:pPr marL="457200" indent="-457200">
              <a:buFont typeface="Arial" panose="020B0604020202020204" pitchFamily="34" charset="0"/>
              <a:buChar char="•"/>
            </a:pPr>
            <a:r>
              <a:rPr lang="en-US" sz="2800" dirty="0" smtClean="0"/>
              <a:t>“</a:t>
            </a:r>
            <a:r>
              <a:rPr lang="en-US" sz="2800" dirty="0"/>
              <a:t>Money is medium in exchange</a:t>
            </a:r>
            <a:r>
              <a:rPr lang="en-US" sz="2800" dirty="0" smtClean="0"/>
              <a:t>,</a:t>
            </a:r>
          </a:p>
          <a:p>
            <a:r>
              <a:rPr lang="en-US" sz="2800" dirty="0"/>
              <a:t> </a:t>
            </a:r>
            <a:r>
              <a:rPr lang="en-US" sz="2800" dirty="0" smtClean="0"/>
              <a:t>      </a:t>
            </a:r>
            <a:r>
              <a:rPr lang="en-US" sz="2800" dirty="0"/>
              <a:t>and not terminus</a:t>
            </a:r>
            <a:r>
              <a:rPr lang="en-US" sz="2800" dirty="0" smtClean="0"/>
              <a:t>.”</a:t>
            </a:r>
          </a:p>
          <a:p>
            <a:r>
              <a:rPr lang="en-US" sz="2800" dirty="0"/>
              <a:t> </a:t>
            </a:r>
            <a:r>
              <a:rPr lang="en-US" sz="2800" dirty="0" smtClean="0"/>
              <a:t>      </a:t>
            </a:r>
            <a:r>
              <a:rPr lang="en-US" sz="2800" dirty="0"/>
              <a:t>Money is not an end in itself</a:t>
            </a:r>
            <a:r>
              <a:rPr lang="en-US" sz="2800" dirty="0" smtClean="0"/>
              <a:t>.</a:t>
            </a:r>
          </a:p>
          <a:p>
            <a:endParaRPr lang="en-US" sz="2800" dirty="0"/>
          </a:p>
          <a:p>
            <a:pPr marL="457200" indent="-457200">
              <a:buFont typeface="Arial" panose="020B0604020202020204" pitchFamily="34" charset="0"/>
              <a:buChar char="•"/>
            </a:pPr>
            <a:r>
              <a:rPr lang="en-US" sz="2800" dirty="0" smtClean="0"/>
              <a:t>A </a:t>
            </a:r>
            <a:r>
              <a:rPr lang="en-US" sz="2800" dirty="0"/>
              <a:t>loan has no risk to the lender</a:t>
            </a:r>
            <a:r>
              <a:rPr lang="en-US" sz="2800" dirty="0" smtClean="0"/>
              <a:t>;</a:t>
            </a:r>
          </a:p>
          <a:p>
            <a:r>
              <a:rPr lang="en-US" sz="2800" dirty="0"/>
              <a:t> </a:t>
            </a:r>
            <a:r>
              <a:rPr lang="en-US" sz="2800" dirty="0" smtClean="0"/>
              <a:t>     </a:t>
            </a:r>
            <a:r>
              <a:rPr lang="en-US" sz="2800" dirty="0"/>
              <a:t>therefore usury is unearned income</a:t>
            </a:r>
            <a:r>
              <a:rPr lang="en-US" sz="2800" dirty="0" smtClean="0"/>
              <a:t>.</a:t>
            </a:r>
          </a:p>
          <a:p>
            <a:endParaRPr lang="en-US" sz="2800" dirty="0"/>
          </a:p>
          <a:p>
            <a:pPr marL="457200" indent="-457200">
              <a:buFont typeface="Arial" panose="020B0604020202020204" pitchFamily="34" charset="0"/>
              <a:buChar char="•"/>
            </a:pPr>
            <a:r>
              <a:rPr lang="en-US" sz="2800" dirty="0" smtClean="0"/>
              <a:t>The </a:t>
            </a:r>
            <a:r>
              <a:rPr lang="en-US" sz="2800" dirty="0"/>
              <a:t>lender cannot gain from </a:t>
            </a:r>
            <a:r>
              <a:rPr lang="en-US" sz="2800" dirty="0" smtClean="0"/>
              <a:t>the</a:t>
            </a:r>
          </a:p>
          <a:p>
            <a:r>
              <a:rPr lang="en-US" sz="2800" dirty="0"/>
              <a:t> </a:t>
            </a:r>
            <a:r>
              <a:rPr lang="en-US" sz="2800" dirty="0" smtClean="0"/>
              <a:t>     </a:t>
            </a:r>
            <a:r>
              <a:rPr lang="en-US" sz="2800" dirty="0"/>
              <a:t>advantage accruing to the borrower.</a:t>
            </a:r>
          </a:p>
          <a:p>
            <a:endParaRPr lang="en-US" sz="2800" dirty="0"/>
          </a:p>
        </p:txBody>
      </p:sp>
    </p:spTree>
    <p:extLst>
      <p:ext uri="{BB962C8B-B14F-4D97-AF65-F5344CB8AC3E}">
        <p14:creationId xmlns:p14="http://schemas.microsoft.com/office/powerpoint/2010/main" val="2095164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ietistschoolman.files.wordpress.com/2012/03/medieval-teach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52059"/>
            <a:ext cx="5355326" cy="4950372"/>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0" y="14449"/>
            <a:ext cx="12192000" cy="521580"/>
          </a:xfrm>
          <a:prstGeom prst="rect">
            <a:avLst/>
          </a:prstGeom>
          <a:solidFill>
            <a:srgbClr val="FFFFCC"/>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THE SCHOLASTICS:   THE MORAL ECONOMISTS</a:t>
            </a:r>
          </a:p>
          <a:p>
            <a:endParaRPr lang="en-US" b="1" dirty="0"/>
          </a:p>
        </p:txBody>
      </p:sp>
      <p:sp>
        <p:nvSpPr>
          <p:cNvPr id="4" name="TextBox 3"/>
          <p:cNvSpPr txBox="1"/>
          <p:nvPr/>
        </p:nvSpPr>
        <p:spPr>
          <a:xfrm>
            <a:off x="6249009" y="2973138"/>
            <a:ext cx="4592732" cy="954107"/>
          </a:xfrm>
          <a:prstGeom prst="rect">
            <a:avLst/>
          </a:prstGeom>
          <a:noFill/>
        </p:spPr>
        <p:txBody>
          <a:bodyPr wrap="none" rtlCol="0">
            <a:spAutoFit/>
          </a:bodyPr>
          <a:lstStyle/>
          <a:p>
            <a:r>
              <a:rPr lang="en-US" sz="2800" dirty="0" smtClean="0"/>
              <a:t>They identified the immorality</a:t>
            </a:r>
          </a:p>
          <a:p>
            <a:r>
              <a:rPr lang="en-US" sz="2800" dirty="0" smtClean="0"/>
              <a:t>of usury.</a:t>
            </a:r>
            <a:endParaRPr lang="en-US" sz="2800" dirty="0"/>
          </a:p>
        </p:txBody>
      </p:sp>
    </p:spTree>
    <p:extLst>
      <p:ext uri="{BB962C8B-B14F-4D97-AF65-F5344CB8AC3E}">
        <p14:creationId xmlns:p14="http://schemas.microsoft.com/office/powerpoint/2010/main" val="28662380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2214</TotalTime>
  <Words>2923</Words>
  <Application>Microsoft Office PowerPoint</Application>
  <PresentationFormat>Widescreen</PresentationFormat>
  <Paragraphs>468</Paragraphs>
  <Slides>58</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Calibri Light</vt:lpstr>
      <vt:lpstr>Wingdings</vt:lpstr>
      <vt:lpstr>Office Theme</vt:lpstr>
      <vt:lpstr>PowerPoint Presentation</vt:lpstr>
      <vt:lpstr>THEMES OF LOST SCIENCE OF MONEY BOOK</vt:lpstr>
      <vt:lpstr>PowerPoint Presentation</vt:lpstr>
      <vt:lpstr>PowerPoint Presentation</vt:lpstr>
      <vt:lpstr>THE COMMERCIAL REVOLUTION OF THE 13TH CENTURY  1160 - 1330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BANKING – MONEY OF ACCOUNT:   BANKING’S SECRET</vt:lpstr>
      <vt:lpstr>BANKING – MONEY OF ACCOUNT:   BANKING’S SECRET</vt:lpstr>
      <vt:lpstr>PowerPoint Presentation</vt:lpstr>
      <vt:lpstr>PowerPoint Presentation</vt:lpstr>
      <vt:lpstr>JEWISH RELIGION:  OLD TESTAMENT</vt:lpstr>
      <vt:lpstr>                            CHRISTIANITY</vt:lpstr>
      <vt:lpstr>                 CATHOLIC CHURCH</vt:lpstr>
      <vt:lpstr>PowerPoint Presentation</vt:lpstr>
      <vt:lpstr>CODES THROUGHOUT HISTORY HAVE RESTRICTED USURY</vt:lpstr>
      <vt:lpstr>PowerPoint Presentation</vt:lpstr>
      <vt:lpstr>PowerPoint Presentation</vt:lpstr>
      <vt:lpstr>PowerPoint Presentation</vt:lpstr>
      <vt:lpstr>PowerPoint Presentation</vt:lpstr>
      <vt:lpstr>PowerPoint Presentation</vt:lpstr>
      <vt:lpstr>ANCIENT WESTERN PHILOSOPHERS: ARISTOTLE</vt:lpstr>
      <vt:lpstr>BASED ON RELIGION AND MORALITY How do you treat your brother?  Practically all important ethical teachers -- Moses, Aristotle, Jesus, Mohammed, and Saint Thomas Aquinas, for instance -- have denounced lending at interest as usury and as morally wrong. </vt:lpstr>
      <vt:lpstr>PowerPoint Presentation</vt:lpstr>
      <vt:lpstr>PowerPoint Presentation</vt:lpstr>
      <vt:lpstr>PowerPoint Presentation</vt:lpstr>
      <vt:lpstr>THE COMMERCIAL REVOLUTION OF THE 13TH CENTURY: 1160 - 1330</vt:lpstr>
      <vt:lpstr>THE COMMERCIAL REVOLUTION OF THE 13TH CENTURY: 1160 - 1330</vt:lpstr>
      <vt:lpstr>PowerPoint Presentation</vt:lpstr>
      <vt:lpstr>PowerPoint Presentation</vt:lpstr>
      <vt:lpstr>PowerPoint Presentation</vt:lpstr>
      <vt:lpstr>PowerPoint Presentation</vt:lpstr>
      <vt:lpstr>BANKING, TRADE AND CAPITALISM:                       Weakening of the Usury Laws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Peters</dc:creator>
  <cp:lastModifiedBy>Sue Peters</cp:lastModifiedBy>
  <cp:revision>368</cp:revision>
  <dcterms:created xsi:type="dcterms:W3CDTF">2013-04-23T03:28:37Z</dcterms:created>
  <dcterms:modified xsi:type="dcterms:W3CDTF">2014-01-05T19:07:07Z</dcterms:modified>
</cp:coreProperties>
</file>