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8" r:id="rId2"/>
    <p:sldId id="259" r:id="rId3"/>
    <p:sldId id="260" r:id="rId4"/>
    <p:sldId id="266" r:id="rId5"/>
    <p:sldId id="271" r:id="rId6"/>
    <p:sldId id="296" r:id="rId7"/>
    <p:sldId id="275" r:id="rId8"/>
    <p:sldId id="273" r:id="rId9"/>
    <p:sldId id="297" r:id="rId10"/>
    <p:sldId id="272" r:id="rId11"/>
    <p:sldId id="276" r:id="rId12"/>
    <p:sldId id="282" r:id="rId13"/>
    <p:sldId id="283" r:id="rId14"/>
    <p:sldId id="294" r:id="rId15"/>
    <p:sldId id="277" r:id="rId16"/>
    <p:sldId id="278" r:id="rId17"/>
    <p:sldId id="279" r:id="rId18"/>
    <p:sldId id="284" r:id="rId19"/>
    <p:sldId id="281" r:id="rId20"/>
    <p:sldId id="280" r:id="rId21"/>
    <p:sldId id="267" r:id="rId22"/>
    <p:sldId id="285" r:id="rId23"/>
    <p:sldId id="287" r:id="rId24"/>
    <p:sldId id="288" r:id="rId25"/>
    <p:sldId id="289" r:id="rId26"/>
    <p:sldId id="292" r:id="rId27"/>
    <p:sldId id="293" r:id="rId28"/>
    <p:sldId id="291" r:id="rId29"/>
    <p:sldId id="290" r:id="rId30"/>
    <p:sldId id="295" r:id="rId31"/>
    <p:sldId id="301" r:id="rId32"/>
    <p:sldId id="298" r:id="rId33"/>
    <p:sldId id="302" r:id="rId34"/>
    <p:sldId id="304" r:id="rId35"/>
    <p:sldId id="303" r:id="rId36"/>
    <p:sldId id="305" r:id="rId37"/>
    <p:sldId id="321" r:id="rId38"/>
    <p:sldId id="319" r:id="rId39"/>
    <p:sldId id="322" r:id="rId40"/>
    <p:sldId id="323" r:id="rId41"/>
    <p:sldId id="269" r:id="rId42"/>
    <p:sldId id="313" r:id="rId43"/>
    <p:sldId id="314" r:id="rId44"/>
    <p:sldId id="300" r:id="rId45"/>
    <p:sldId id="299" r:id="rId46"/>
    <p:sldId id="318" r:id="rId47"/>
    <p:sldId id="315" r:id="rId48"/>
    <p:sldId id="316" r:id="rId49"/>
    <p:sldId id="317" r:id="rId50"/>
    <p:sldId id="270" r:id="rId51"/>
    <p:sldId id="286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2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  <a:srgbClr val="FF6600"/>
    <a:srgbClr val="FF00FF"/>
    <a:srgbClr val="FFFFFF"/>
    <a:srgbClr val="66FF33"/>
    <a:srgbClr val="C9F7CD"/>
    <a:srgbClr val="D9FFF2"/>
    <a:srgbClr val="66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2467" autoAdjust="0"/>
  </p:normalViewPr>
  <p:slideViewPr>
    <p:cSldViewPr snapToGrid="0">
      <p:cViewPr varScale="1">
        <p:scale>
          <a:sx n="62" d="100"/>
          <a:sy n="62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6EE0-D19B-498B-9548-2B94F14B9F0E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5BFF2-AC86-44FB-84B8-CDDD723C3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BFF2-AC86-44FB-84B8-CDDD723C376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1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3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943C-F5D0-4888-9800-F8F4F0CB10A7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514DB-CADA-47A9-886F-A9373B56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uild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69909"/>
            <a:ext cx="12192000" cy="1370336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CHAPTER 6:</a:t>
            </a:r>
          </a:p>
          <a:p>
            <a:r>
              <a:rPr lang="en-US" sz="2800" b="1" dirty="0" smtClean="0"/>
              <a:t>RENAISSANCE STRUGGLES FOR MONETARY SUPREMACY</a:t>
            </a:r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99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lnSpc>
                <a:spcPct val="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900" b="1" dirty="0" smtClean="0"/>
              <a:t>The </a:t>
            </a:r>
            <a:r>
              <a:rPr lang="en-US" sz="4900" b="1" dirty="0"/>
              <a:t>Lost Science of Money</a:t>
            </a:r>
            <a:br>
              <a:rPr lang="en-US" sz="4900" b="1" dirty="0"/>
            </a:br>
            <a:r>
              <a:rPr lang="en-US" sz="4900" dirty="0"/>
              <a:t>		</a:t>
            </a:r>
            <a:endParaRPr lang="en-US" dirty="0"/>
          </a:p>
        </p:txBody>
      </p:sp>
      <p:pic>
        <p:nvPicPr>
          <p:cNvPr id="1030" name="Picture 6" descr="http://s3-eu-west-1.amazonaws.com/lookandlearn-preview/A/A004/A00411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7" y="2856384"/>
            <a:ext cx="3524572" cy="32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4338" y="6172578"/>
            <a:ext cx="430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busy scene in a 15th century Medici bank.</a:t>
            </a:r>
            <a:endParaRPr lang="en-US" dirty="0"/>
          </a:p>
        </p:txBody>
      </p:sp>
      <p:pic>
        <p:nvPicPr>
          <p:cNvPr id="11266" name="Picture 2" descr="A buisy late medieval mint.  The man in the middle is beating silver or gold into sheet, ensuring the hammerman (on the right) has plenty of blanks to strike into 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9" y="2856383"/>
            <a:ext cx="5304012" cy="32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9533" y="6172578"/>
            <a:ext cx="1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King’s Mint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pic>
        <p:nvPicPr>
          <p:cNvPr id="2052" name="Picture 4" descr="http://4.bp.blogspot.com/-3cyO8nbWrt4/TwoKs4IQIDI/AAAAAAAAFDM/dt3Jcsso7dA/s400/Idade+Media+agricultura+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295"/>
            <a:ext cx="632364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4494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600" dirty="0" smtClean="0"/>
              <a:t>REVOLUTION IN RENTS:  Landlords demand money-rents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47295" y="1875295"/>
            <a:ext cx="54743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and more land was </a:t>
            </a:r>
            <a:r>
              <a:rPr lang="en-US" sz="2000" u="sng" dirty="0" smtClean="0"/>
              <a:t>let for money</a:t>
            </a:r>
          </a:p>
          <a:p>
            <a:r>
              <a:rPr lang="en-US" sz="2000" dirty="0" smtClean="0"/>
              <a:t>and replaced </a:t>
            </a:r>
            <a:r>
              <a:rPr lang="en-US" sz="2000" u="sng" dirty="0" smtClean="0"/>
              <a:t>rent in labor </a:t>
            </a:r>
            <a:r>
              <a:rPr lang="en-US" sz="2000" dirty="0" smtClean="0"/>
              <a:t>or </a:t>
            </a:r>
            <a:r>
              <a:rPr lang="en-US" sz="2000" u="sng" dirty="0" smtClean="0"/>
              <a:t>rent in kind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This benefited the wealthier peasant who could</a:t>
            </a:r>
          </a:p>
          <a:p>
            <a:r>
              <a:rPr lang="en-US" sz="2000" dirty="0" smtClean="0"/>
              <a:t>sell his produce for money, pay his rent easily, and</a:t>
            </a:r>
          </a:p>
          <a:p>
            <a:r>
              <a:rPr lang="en-US" sz="2000" dirty="0" smtClean="0"/>
              <a:t>even begin to buy land for himself.</a:t>
            </a:r>
          </a:p>
          <a:p>
            <a:endParaRPr lang="en-US" sz="2000" dirty="0"/>
          </a:p>
          <a:p>
            <a:r>
              <a:rPr lang="en-US" sz="2000" dirty="0" smtClean="0"/>
              <a:t>For their poorer </a:t>
            </a:r>
            <a:r>
              <a:rPr lang="en-US" sz="2000" dirty="0" err="1" smtClean="0"/>
              <a:t>neighbour</a:t>
            </a:r>
            <a:r>
              <a:rPr lang="en-US" sz="2000" dirty="0" smtClean="0"/>
              <a:t>, money-rent forced</a:t>
            </a:r>
          </a:p>
          <a:p>
            <a:r>
              <a:rPr lang="en-US" sz="2000" dirty="0" smtClean="0"/>
              <a:t>him to work additional jobs off the land for money,</a:t>
            </a:r>
          </a:p>
          <a:p>
            <a:r>
              <a:rPr lang="en-US" sz="2000" dirty="0" smtClean="0"/>
              <a:t>forced him to sell food meant to be eaten by</a:t>
            </a:r>
          </a:p>
          <a:p>
            <a:r>
              <a:rPr lang="en-US" sz="2000" dirty="0" smtClean="0"/>
              <a:t>his family, and meant a radical lowering of his</a:t>
            </a:r>
          </a:p>
          <a:p>
            <a:r>
              <a:rPr lang="en-US" sz="2000" dirty="0" smtClean="0"/>
              <a:t>standard of living.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0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564706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The money-rent system could always advantage the landlord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95438" y="1379349"/>
            <a:ext cx="578357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Tenants assumed the risks of a poor harvest</a:t>
            </a:r>
          </a:p>
          <a:p>
            <a:r>
              <a:rPr lang="en-US" sz="2000" dirty="0" smtClean="0"/>
              <a:t>or a low sale-price for their crops.</a:t>
            </a:r>
          </a:p>
          <a:p>
            <a:endParaRPr lang="en-US" sz="2000" dirty="0"/>
          </a:p>
          <a:p>
            <a:r>
              <a:rPr lang="en-US" sz="2000" dirty="0" smtClean="0"/>
              <a:t>The increase in both money and Europe’s population </a:t>
            </a:r>
          </a:p>
          <a:p>
            <a:r>
              <a:rPr lang="en-US" sz="2000" dirty="0" smtClean="0"/>
              <a:t>meant the landlord had the advantage of </a:t>
            </a:r>
          </a:p>
          <a:p>
            <a:r>
              <a:rPr lang="en-US" sz="2000" dirty="0" smtClean="0"/>
              <a:t>competition for tenancies.</a:t>
            </a:r>
          </a:p>
          <a:p>
            <a:endParaRPr lang="en-US" sz="2000" dirty="0"/>
          </a:p>
          <a:p>
            <a:r>
              <a:rPr lang="en-US" sz="2000" dirty="0" smtClean="0"/>
              <a:t>Inflation diminished the value of the money-rents</a:t>
            </a:r>
          </a:p>
          <a:p>
            <a:r>
              <a:rPr lang="en-US" sz="2000" dirty="0" smtClean="0"/>
              <a:t>for the landlord, but the landlord had many options.</a:t>
            </a:r>
          </a:p>
          <a:p>
            <a:r>
              <a:rPr lang="en-US" sz="2000" dirty="0" smtClean="0"/>
              <a:t>He could take back his land farming it himself with</a:t>
            </a:r>
          </a:p>
          <a:p>
            <a:r>
              <a:rPr lang="en-US" sz="2000" dirty="0" smtClean="0"/>
              <a:t>low-paid workers, demand his current tenants pay</a:t>
            </a:r>
          </a:p>
          <a:p>
            <a:r>
              <a:rPr lang="en-US" sz="2000" dirty="0" smtClean="0"/>
              <a:t>part of their rent in kind, give shorter and shorter</a:t>
            </a:r>
          </a:p>
          <a:p>
            <a:r>
              <a:rPr lang="en-US" sz="2000" dirty="0" smtClean="0"/>
              <a:t>leases, rent for the prevailing market price of half the </a:t>
            </a:r>
          </a:p>
          <a:p>
            <a:r>
              <a:rPr lang="en-US" sz="2000" dirty="0" smtClean="0"/>
              <a:t>produce,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786" y="5812864"/>
            <a:ext cx="196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Medieval Market</a:t>
            </a:r>
            <a:endParaRPr lang="en-US" dirty="0"/>
          </a:p>
        </p:txBody>
      </p:sp>
      <p:pic>
        <p:nvPicPr>
          <p:cNvPr id="7178" name="Picture 10" descr="http://www.archaeoart.co.uk/landscape/medieval_market_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0" y="1517788"/>
            <a:ext cx="57721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975052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A Change in Attitude to Money: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Resources were judged for money-income</a:t>
            </a:r>
            <a:endParaRPr lang="en-US" sz="3200" dirty="0"/>
          </a:p>
        </p:txBody>
      </p:sp>
      <p:pic>
        <p:nvPicPr>
          <p:cNvPr id="13314" name="Picture 2" descr="http://ts3.mm.bing.net/th?id=H.4531732889011486&amp;pid=15.1&amp;H=12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534"/>
            <a:ext cx="2490307" cy="18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1173" y="3254644"/>
            <a:ext cx="1602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FORESTS -</a:t>
            </a:r>
          </a:p>
          <a:p>
            <a:r>
              <a:rPr lang="en-US" dirty="0" smtClean="0"/>
              <a:t>not for hunting</a:t>
            </a:r>
          </a:p>
          <a:p>
            <a:r>
              <a:rPr lang="en-US" dirty="0" smtClean="0"/>
              <a:t>or food</a:t>
            </a:r>
            <a:endParaRPr lang="en-US" dirty="0"/>
          </a:p>
        </p:txBody>
      </p:sp>
      <p:pic>
        <p:nvPicPr>
          <p:cNvPr id="13316" name="Picture 4" descr="http://ts2.mm.bing.net/th?id=H.4766809337694717&amp;pid=15.1&amp;H=117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4586"/>
            <a:ext cx="24938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1173" y="5114441"/>
            <a:ext cx="234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CULTIVATABLE LAND &amp; </a:t>
            </a:r>
          </a:p>
          <a:p>
            <a:r>
              <a:rPr lang="en-US" dirty="0" smtClean="0"/>
              <a:t>CASH CROPS –</a:t>
            </a:r>
          </a:p>
          <a:p>
            <a:r>
              <a:rPr lang="en-US" dirty="0" smtClean="0"/>
              <a:t>not for eating</a:t>
            </a:r>
          </a:p>
          <a:p>
            <a:r>
              <a:rPr lang="en-US" dirty="0" smtClean="0"/>
              <a:t>or dues</a:t>
            </a:r>
            <a:endParaRPr lang="en-US" dirty="0"/>
          </a:p>
        </p:txBody>
      </p:sp>
      <p:pic>
        <p:nvPicPr>
          <p:cNvPr id="13318" name="Picture 6" descr="http://ts2.mm.bing.net/th?id=H.5004209290873149&amp;pid=15.1&amp;H=133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01" y="2464231"/>
            <a:ext cx="2638791" cy="1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2560" y="3254644"/>
            <a:ext cx="201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WINE PRESS –</a:t>
            </a:r>
          </a:p>
          <a:p>
            <a:r>
              <a:rPr lang="en-US" dirty="0" smtClean="0"/>
              <a:t>to generate income</a:t>
            </a:r>
            <a:endParaRPr lang="en-US" dirty="0"/>
          </a:p>
        </p:txBody>
      </p:sp>
      <p:pic>
        <p:nvPicPr>
          <p:cNvPr id="13320" name="Picture 8" descr="http://ts3.mm.bing.net/th?id=H.4525827316976186&amp;pid=15.1&amp;H=100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38190"/>
            <a:ext cx="2682526" cy="16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82560" y="4830148"/>
            <a:ext cx="201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GRAIN MILL –</a:t>
            </a:r>
          </a:p>
          <a:p>
            <a:r>
              <a:rPr lang="en-US" dirty="0" smtClean="0"/>
              <a:t>to generate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99865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A Change in Attitude to Money: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Resources were judged for money-income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3394" y="1487837"/>
            <a:ext cx="117686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Philip of Alsace, Count of Flanders from 1168, whose mints were among the first to actively provide more coin at this time,</a:t>
            </a:r>
          </a:p>
          <a:p>
            <a:r>
              <a:rPr lang="en-US" dirty="0" smtClean="0"/>
              <a:t>invested in drainage schemes to reclaim fresh land for cultivation and sold his reserves of peat for fuel.  The same count </a:t>
            </a:r>
          </a:p>
          <a:p>
            <a:r>
              <a:rPr lang="en-US" dirty="0" smtClean="0"/>
              <a:t>and his brother Matthew, Count of Boulogne, were among the earliest founders of new towns for profit:  Calais, Dunkirk,</a:t>
            </a:r>
          </a:p>
          <a:p>
            <a:r>
              <a:rPr lang="en-US" dirty="0" err="1" smtClean="0"/>
              <a:t>Nieuwpoort</a:t>
            </a:r>
            <a:r>
              <a:rPr lang="en-US" dirty="0" smtClean="0"/>
              <a:t>, </a:t>
            </a:r>
            <a:r>
              <a:rPr lang="en-US" dirty="0" err="1" smtClean="0"/>
              <a:t>Damme</a:t>
            </a:r>
            <a:r>
              <a:rPr lang="en-US" dirty="0" smtClean="0"/>
              <a:t>, </a:t>
            </a:r>
            <a:r>
              <a:rPr lang="en-US" dirty="0" err="1" smtClean="0"/>
              <a:t>Gravelines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The men of Bruges and St. Omer almost at once organized the cutting of channels suitable to bring sea-going vessels inland.</a:t>
            </a:r>
          </a:p>
          <a:p>
            <a:endParaRPr lang="en-US" dirty="0"/>
          </a:p>
          <a:p>
            <a:r>
              <a:rPr lang="en-US" dirty="0" smtClean="0"/>
              <a:t>The bakers and millers themselves made so much profit that they joined the village elites of the richer peasants.</a:t>
            </a:r>
          </a:p>
          <a:p>
            <a:endParaRPr lang="en-US" dirty="0"/>
          </a:p>
        </p:txBody>
      </p:sp>
      <p:pic>
        <p:nvPicPr>
          <p:cNvPr id="12290" name="Picture 2" descr="http://www.fortified-places.com/reliefs/images/calais_imag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31214"/>
            <a:ext cx="4169045" cy="31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4298" y="6316537"/>
            <a:ext cx="18617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MEDIEVAL CALAIS</a:t>
            </a:r>
            <a:endParaRPr lang="en-US" dirty="0"/>
          </a:p>
        </p:txBody>
      </p:sp>
      <p:pic>
        <p:nvPicPr>
          <p:cNvPr id="12292" name="Picture 4" descr="http://ts1.mm.bing.net/th?id=H.4731242707880008&amp;pid=15.1&amp;H=144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9" y="3793881"/>
            <a:ext cx="3398383" cy="306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jeron.je/anglia/learn/sec/history/village/mil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93" y="3914973"/>
            <a:ext cx="3602346" cy="240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54920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Town Merchants become RENTIERS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1697" y="1119756"/>
            <a:ext cx="11509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town merchants acquired more of the land in the towns.  The steady rise in population</a:t>
            </a:r>
          </a:p>
          <a:p>
            <a:r>
              <a:rPr lang="en-US" sz="2400" dirty="0" smtClean="0"/>
              <a:t>encouraged building sites.  The steady rise in rents caused many of them to give up trade</a:t>
            </a:r>
          </a:p>
          <a:p>
            <a:r>
              <a:rPr lang="en-US" sz="2400" dirty="0" smtClean="0"/>
              <a:t>and becomes </a:t>
            </a:r>
            <a:r>
              <a:rPr lang="en-US" sz="2400" dirty="0" err="1" smtClean="0"/>
              <a:t>rentiers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3314" name="Picture 2" descr="http://2.bp.blogspot.com/_Dwl8JecHnvw/TGa4CxWyu0I/AAAAAAAAAAU/ywtU7PX9bfY/s400/Medieval+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6" y="2747908"/>
            <a:ext cx="6167991" cy="39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l.uk/learning/histcitizen/medieval/towns/images/town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9" y="2495670"/>
            <a:ext cx="5640791" cy="42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0944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REVOLUTION IN RENTS </a:t>
            </a:r>
            <a:r>
              <a:rPr lang="en-US" sz="2000" dirty="0" smtClean="0">
                <a:sym typeface="Wingdings" panose="05000000000000000000" pitchFamily="2" charset="2"/>
              </a:rPr>
              <a:t>   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increased income for princes:   </a:t>
            </a:r>
            <a:r>
              <a:rPr lang="en-US" sz="4400" dirty="0" smtClean="0"/>
              <a:t>WAR</a:t>
            </a:r>
            <a:endParaRPr lang="en-US" sz="4400" dirty="0"/>
          </a:p>
        </p:txBody>
      </p:sp>
      <p:pic>
        <p:nvPicPr>
          <p:cNvPr id="8194" name="Picture 2" descr="http://upload.wikimedia.org/wikipedia/commons/thumb/1/1a/Marignano.jpg/220px-Marign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810"/>
            <a:ext cx="4128956" cy="44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8956" y="2061275"/>
            <a:ext cx="28821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Rulers used their money</a:t>
            </a:r>
          </a:p>
          <a:p>
            <a:r>
              <a:rPr lang="en-US" dirty="0" smtClean="0"/>
              <a:t>incomes to hire mercenaries</a:t>
            </a:r>
          </a:p>
          <a:p>
            <a:r>
              <a:rPr lang="en-US" dirty="0" smtClean="0"/>
              <a:t>on a scale never before</a:t>
            </a:r>
          </a:p>
          <a:p>
            <a:r>
              <a:rPr lang="en-US" dirty="0" smtClean="0"/>
              <a:t>known.</a:t>
            </a:r>
          </a:p>
          <a:p>
            <a:endParaRPr lang="en-US" dirty="0"/>
          </a:p>
          <a:p>
            <a:r>
              <a:rPr lang="en-US" dirty="0" smtClean="0"/>
              <a:t>Rulers used their money</a:t>
            </a:r>
          </a:p>
          <a:p>
            <a:r>
              <a:rPr lang="en-US" dirty="0" smtClean="0"/>
              <a:t>incomes as security for loans</a:t>
            </a:r>
          </a:p>
          <a:p>
            <a:r>
              <a:rPr lang="en-US" dirty="0" smtClean="0"/>
              <a:t>from the bankers for even</a:t>
            </a:r>
          </a:p>
          <a:p>
            <a:r>
              <a:rPr lang="en-US" dirty="0" smtClean="0"/>
              <a:t>larger armies.</a:t>
            </a:r>
          </a:p>
          <a:p>
            <a:endParaRPr lang="en-US" dirty="0"/>
          </a:p>
          <a:p>
            <a:r>
              <a:rPr lang="en-US" dirty="0" smtClean="0"/>
              <a:t>Huge armies could now be</a:t>
            </a:r>
          </a:p>
          <a:p>
            <a:r>
              <a:rPr lang="en-US" dirty="0" smtClean="0"/>
              <a:t>amassed.</a:t>
            </a:r>
            <a:endParaRPr lang="en-US" dirty="0"/>
          </a:p>
        </p:txBody>
      </p:sp>
      <p:pic>
        <p:nvPicPr>
          <p:cNvPr id="1030" name="Picture 6" descr="http://aarticles.net/uploads/posts/2010-08/1283204308414587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92" y="1893546"/>
            <a:ext cx="5195310" cy="41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07810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REVOLUTION IN RENTS </a:t>
            </a:r>
            <a:r>
              <a:rPr lang="en-US" sz="1800" dirty="0" smtClean="0"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  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 Revolution in the governing of states:  </a:t>
            </a:r>
            <a:r>
              <a:rPr lang="en-US" sz="3600" dirty="0" smtClean="0"/>
              <a:t>SALARIES</a:t>
            </a:r>
            <a:endParaRPr lang="en-US" sz="3600" dirty="0"/>
          </a:p>
        </p:txBody>
      </p:sp>
      <p:pic>
        <p:nvPicPr>
          <p:cNvPr id="9218" name="Picture 2" descr="http://farm4.staticflickr.com/3551/3326739309_913557e3a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" y="1567288"/>
            <a:ext cx="6214228" cy="46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8740" y="2258028"/>
            <a:ext cx="50329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Knights could be paid with money-fiefs</a:t>
            </a:r>
          </a:p>
          <a:p>
            <a:r>
              <a:rPr lang="en-US" dirty="0" smtClean="0"/>
              <a:t>rather than giving them a feudal estate.</a:t>
            </a:r>
          </a:p>
          <a:p>
            <a:endParaRPr lang="en-US" dirty="0"/>
          </a:p>
          <a:p>
            <a:r>
              <a:rPr lang="en-US" dirty="0" smtClean="0"/>
              <a:t>The King could pay salaries to non-military</a:t>
            </a:r>
          </a:p>
          <a:p>
            <a:r>
              <a:rPr lang="en-US" dirty="0" smtClean="0"/>
              <a:t>officials in his service.  He was free to hire and fire</a:t>
            </a:r>
          </a:p>
          <a:p>
            <a:r>
              <a:rPr lang="en-US" dirty="0" smtClean="0"/>
              <a:t>them.</a:t>
            </a:r>
          </a:p>
          <a:p>
            <a:endParaRPr lang="en-US" dirty="0"/>
          </a:p>
          <a:p>
            <a:r>
              <a:rPr lang="en-US" dirty="0" smtClean="0"/>
              <a:t>This was the beginning of a post-feudal civil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07810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REVOLUTION IN RENTS </a:t>
            </a:r>
            <a:r>
              <a:rPr lang="en-US" sz="1800" dirty="0" smtClean="0"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  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 Development of town courts in </a:t>
            </a:r>
            <a:r>
              <a:rPr lang="en-US" sz="3600" dirty="0" smtClean="0"/>
              <a:t>CAPITALS</a:t>
            </a:r>
            <a:endParaRPr lang="en-US" sz="4000" dirty="0"/>
          </a:p>
        </p:txBody>
      </p:sp>
      <p:pic>
        <p:nvPicPr>
          <p:cNvPr id="10242" name="Picture 2" descr="http://f.hypotheses.org/wp-content/blogs.dir/1256/files/2013/06/macon-bm-1-f-211-IRHT_095217_2-500x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288"/>
            <a:ext cx="6338807" cy="37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hilippe.lorquet.free.fr/Paris%20medieval-Louvre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12" y="1567288"/>
            <a:ext cx="3242388" cy="22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936" y="5842861"/>
            <a:ext cx="1129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king and nobles </a:t>
            </a:r>
            <a:r>
              <a:rPr lang="en-US" smtClean="0"/>
              <a:t>were no </a:t>
            </a:r>
            <a:r>
              <a:rPr lang="en-US" dirty="0" smtClean="0"/>
              <a:t>longer tied to their estates.   ‘Capitals’ developed where the king’s administration could</a:t>
            </a:r>
          </a:p>
          <a:p>
            <a:r>
              <a:rPr lang="en-US" dirty="0" smtClean="0"/>
              <a:t>remain permanently.   The king’s court attracted the landowning classes, who build noble town houses near the court.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5529" y="3859078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Medieval Paris</a:t>
            </a:r>
            <a:endParaRPr lang="en-US" dirty="0"/>
          </a:p>
        </p:txBody>
      </p:sp>
      <p:pic>
        <p:nvPicPr>
          <p:cNvPr id="10248" name="Picture 8" descr="http://www.engineering-timelines.com/itempics/bridge/oldLon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2" y="3694239"/>
            <a:ext cx="26193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49612" y="4963207"/>
            <a:ext cx="18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Medieval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07810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REVOLUTION IN RENTS </a:t>
            </a:r>
            <a:r>
              <a:rPr lang="en-US" sz="1800" dirty="0" smtClean="0"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  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 </a:t>
            </a:r>
            <a:r>
              <a:rPr lang="en-US" dirty="0" smtClean="0"/>
              <a:t>Direct taxation in money on peasantry – on much larger scale than ever before</a:t>
            </a:r>
            <a:endParaRPr lang="en-US" sz="3600" dirty="0"/>
          </a:p>
        </p:txBody>
      </p:sp>
      <p:pic>
        <p:nvPicPr>
          <p:cNvPr id="2052" name="Picture 4" descr="http://imgc.artprintimages.com/images/art-print/c-l-doughty-the-peasant-s-revolt-of-1380_i-G-53-5398-YJSJG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288"/>
            <a:ext cx="5903248" cy="44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16298" y="2092271"/>
            <a:ext cx="57449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major cause of the English Peasant’s Revolt of 1380</a:t>
            </a:r>
          </a:p>
          <a:p>
            <a:r>
              <a:rPr lang="en-US" dirty="0" smtClean="0"/>
              <a:t>was the heavy money taxation of the peasants.  The money</a:t>
            </a:r>
          </a:p>
          <a:p>
            <a:r>
              <a:rPr lang="en-US" dirty="0" smtClean="0"/>
              <a:t>was needed by the crown to wage the 100 Years’ War</a:t>
            </a:r>
          </a:p>
          <a:p>
            <a:r>
              <a:rPr lang="en-US" dirty="0" smtClean="0"/>
              <a:t>With France.</a:t>
            </a:r>
          </a:p>
          <a:p>
            <a:endParaRPr lang="en-US" dirty="0"/>
          </a:p>
          <a:p>
            <a:r>
              <a:rPr lang="en-US" dirty="0" smtClean="0"/>
              <a:t>The direct taxation of the countryside was vastly greater</a:t>
            </a:r>
          </a:p>
          <a:p>
            <a:r>
              <a:rPr lang="en-US" dirty="0" smtClean="0"/>
              <a:t>than the indirect taxation of the cities.    The countryside</a:t>
            </a:r>
          </a:p>
          <a:p>
            <a:r>
              <a:rPr lang="en-US" dirty="0" smtClean="0"/>
              <a:t>fell into long-term debt to the city.</a:t>
            </a:r>
          </a:p>
          <a:p>
            <a:endParaRPr lang="en-US" dirty="0"/>
          </a:p>
          <a:p>
            <a:r>
              <a:rPr lang="en-US" dirty="0" smtClean="0"/>
              <a:t>Farmers were compelled to concentrate on cash crops, and</a:t>
            </a:r>
          </a:p>
          <a:p>
            <a:r>
              <a:rPr lang="en-US" dirty="0" smtClean="0"/>
              <a:t>a cycle of deprivation set up, not unlike the Third World</a:t>
            </a:r>
          </a:p>
          <a:p>
            <a:r>
              <a:rPr lang="en-US" dirty="0" smtClean="0"/>
              <a:t>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07810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REVOLUTION IN RENTS </a:t>
            </a:r>
            <a:r>
              <a:rPr lang="en-US" sz="1800" dirty="0" smtClean="0"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  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 Increased money income for the church – Avignon and Rome as church capitals</a:t>
            </a:r>
            <a:endParaRPr lang="en-US" sz="3600" dirty="0"/>
          </a:p>
        </p:txBody>
      </p:sp>
      <p:pic>
        <p:nvPicPr>
          <p:cNvPr id="12290" name="Picture 2" descr="http://merryfarmer.files.wordpress.com/2011/11/avignonpapalpala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6467"/>
            <a:ext cx="5764778" cy="29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aintpetersbasilica.org/Info/VaticanMap/VaticanMap-A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68" y="1567288"/>
            <a:ext cx="4277532" cy="530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5295" y="5187751"/>
            <a:ext cx="306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Avignon, France – Papal Palace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48163" y="6013342"/>
            <a:ext cx="2084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Vatican City, Rome –</a:t>
            </a:r>
          </a:p>
          <a:p>
            <a:r>
              <a:rPr lang="en-US" dirty="0" smtClean="0"/>
              <a:t>Papal Estate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7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THEMES OF LOST SCIENCE OF MONEY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810" y="2430059"/>
            <a:ext cx="9998990" cy="33973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Primary importance of the money power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Nature of money </a:t>
            </a:r>
            <a:r>
              <a:rPr lang="en-US" sz="2400" u="sng" dirty="0" smtClean="0"/>
              <a:t>purposely</a:t>
            </a:r>
            <a:r>
              <a:rPr lang="en-US" sz="2400" dirty="0" smtClean="0"/>
              <a:t> kept </a:t>
            </a:r>
            <a:r>
              <a:rPr lang="en-US" sz="2400" u="sng" dirty="0" smtClean="0"/>
              <a:t>secret and confused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a society defines money determines who controls the society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Battle over control of money has raged </a:t>
            </a:r>
            <a:r>
              <a:rPr lang="en-US" sz="2400" u="sng" dirty="0" smtClean="0"/>
              <a:t>for millennia</a:t>
            </a:r>
            <a:r>
              <a:rPr lang="en-US" sz="2400" dirty="0" smtClean="0"/>
              <a:t>:     public </a:t>
            </a:r>
            <a:r>
              <a:rPr lang="en-US" sz="2400" dirty="0" err="1" smtClean="0"/>
              <a:t>vs</a:t>
            </a:r>
            <a:r>
              <a:rPr lang="en-US" sz="2400" dirty="0" smtClean="0"/>
              <a:t> private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4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8"/>
            <a:ext cx="12192000" cy="5167703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REVOLUTION IN MONEY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“The flow of silver around Europe from the mining-areas to the ports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b</a:t>
            </a:r>
            <a:r>
              <a:rPr lang="en-US" sz="3200" dirty="0" smtClean="0"/>
              <a:t>y which it left Europe for the Levant was thus not a simple flow, but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o</a:t>
            </a:r>
            <a:r>
              <a:rPr lang="en-US" sz="3200" dirty="0" smtClean="0"/>
              <a:t>ne with complex eddies of diffusion into the countryside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r</a:t>
            </a:r>
            <a:r>
              <a:rPr lang="en-US" sz="3200" dirty="0" smtClean="0"/>
              <a:t>e-concentration in the towns.  The places on which it concentrated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w</a:t>
            </a:r>
            <a:r>
              <a:rPr lang="en-US" sz="3200" dirty="0" smtClean="0"/>
              <a:t>ere primarily those of political importance where the nobility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increasingly congregated.”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		Peter </a:t>
            </a:r>
            <a:r>
              <a:rPr lang="en-US" sz="3200" dirty="0" err="1" smtClean="0"/>
              <a:t>Spufford</a:t>
            </a:r>
            <a:r>
              <a:rPr lang="en-US" sz="3200" dirty="0" smtClean="0"/>
              <a:t>, MONEY AND ITS USE IN MEDIEVAL EUROPE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	</a:t>
            </a:r>
            <a:r>
              <a:rPr lang="en-US" sz="3200" dirty="0" smtClean="0"/>
              <a:t>		p. 249.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11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93" y="0"/>
            <a:ext cx="10515600" cy="766251"/>
          </a:xfrm>
        </p:spPr>
        <p:txBody>
          <a:bodyPr/>
          <a:lstStyle/>
          <a:p>
            <a:pPr algn="ctr"/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93" y="1014224"/>
            <a:ext cx="10515600" cy="473564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5400" dirty="0" smtClean="0"/>
              <a:t>The 13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Century Revolution in Trade</a:t>
            </a:r>
          </a:p>
        </p:txBody>
      </p:sp>
    </p:spTree>
    <p:extLst>
      <p:ext uri="{BB962C8B-B14F-4D97-AF65-F5344CB8AC3E}">
        <p14:creationId xmlns:p14="http://schemas.microsoft.com/office/powerpoint/2010/main" val="2343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2424502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REVOLUTION IN TRADE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“The increase in the demand for luxury goods, backed up by the newly liberated quantities of ready cash (</a:t>
            </a:r>
            <a:r>
              <a:rPr lang="en-US" i="1" dirty="0" smtClean="0"/>
              <a:t>from money rents</a:t>
            </a:r>
            <a:r>
              <a:rPr lang="en-US" dirty="0" smtClean="0"/>
              <a:t>)  brought about an enormous quantitative change in the volume of international trade.”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Peter </a:t>
            </a:r>
            <a:r>
              <a:rPr lang="en-US" dirty="0" err="1" smtClean="0"/>
              <a:t>Spufford</a:t>
            </a:r>
            <a:r>
              <a:rPr lang="en-US" dirty="0" smtClean="0"/>
              <a:t>, MONEY AND ITS USE IN MEDIEVAL EUROPE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p. 251.</a:t>
            </a: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000" dirty="0"/>
          </a:p>
        </p:txBody>
      </p:sp>
      <p:pic>
        <p:nvPicPr>
          <p:cNvPr id="4100" name="Picture 4" descr="http://silkroadencyclopedia.com/SilkRoadMaps/SilkSpiceRou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16" y="2913682"/>
            <a:ext cx="6407484" cy="39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sn.am/cdp/images/trade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681"/>
            <a:ext cx="5329472" cy="39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33CCFF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417113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INCREASE OF DEMAND FOR LUXURY GOODS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The courts and nobles moved to the towns and cities.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They wanted luxury goods and they had the money to pay for them.</a:t>
            </a:r>
            <a:endParaRPr lang="en-US" dirty="0"/>
          </a:p>
        </p:txBody>
      </p:sp>
      <p:pic>
        <p:nvPicPr>
          <p:cNvPr id="5122" name="Picture 2" descr="http://www.medievalcookery.com/images/sug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292"/>
            <a:ext cx="2857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986" y="4846114"/>
            <a:ext cx="23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Sugar in place of honey</a:t>
            </a:r>
            <a:endParaRPr lang="en-US" dirty="0"/>
          </a:p>
        </p:txBody>
      </p:sp>
      <p:pic>
        <p:nvPicPr>
          <p:cNvPr id="5124" name="Picture 4" descr="http://ts2.mm.bing.net/th?id=H.4805047420913049&amp;pid=15.1&amp;H=106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1890646"/>
            <a:ext cx="4437467" cy="29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0777" y="4830468"/>
            <a:ext cx="333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Pepper, cloves, other Asian spices</a:t>
            </a:r>
            <a:endParaRPr lang="en-US" dirty="0"/>
          </a:p>
        </p:txBody>
      </p:sp>
      <p:pic>
        <p:nvPicPr>
          <p:cNvPr id="5126" name="Picture 6" descr="http://upload.wikimedia.org/wikipedia/commons/d/d1/Medieval_Wine_Barr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66" y="1890647"/>
            <a:ext cx="4897034" cy="29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6142" y="4745494"/>
            <a:ext cx="33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Luxury drinks like Rhineland wine</a:t>
            </a:r>
            <a:endParaRPr lang="en-US" dirty="0"/>
          </a:p>
        </p:txBody>
      </p:sp>
      <p:pic>
        <p:nvPicPr>
          <p:cNvPr id="5128" name="Picture 8" descr="http://ts1.mm.bing.net/th?id=H.4648951133569364&amp;pid=15.1&amp;H=110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3" y="5829721"/>
            <a:ext cx="1524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5375" y="617226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Diamonds</a:t>
            </a:r>
            <a:endParaRPr lang="en-US" dirty="0"/>
          </a:p>
        </p:txBody>
      </p:sp>
      <p:pic>
        <p:nvPicPr>
          <p:cNvPr id="5130" name="Picture 10" descr="http://ts4.mm.bing.net/th?id=H.4972104488452783&amp;pid=15.1&amp;H=160&amp;W=1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59" y="5810249"/>
            <a:ext cx="7905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2476" y="6139957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Pearls</a:t>
            </a:r>
            <a:endParaRPr lang="en-US" dirty="0"/>
          </a:p>
        </p:txBody>
      </p:sp>
      <p:pic>
        <p:nvPicPr>
          <p:cNvPr id="5132" name="Picture 12" descr="http://www.medievalists.net/wp-content/uploads/2012/05/furtrade-630x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07" y="5185408"/>
            <a:ext cx="2107466" cy="167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16520" y="6010958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quality </a:t>
            </a:r>
          </a:p>
          <a:p>
            <a:r>
              <a:rPr lang="en-US" dirty="0" smtClean="0"/>
              <a:t>furs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33CCFF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80"/>
            <a:ext cx="12192000" cy="557338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INCREASE OF DEMAND FOR LUXURY GOODS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6148" name="Picture 4" descr="http://cf.mp-cdn.net/ad/38/f5ce4036eace248bd26bdaff5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" y="1492670"/>
            <a:ext cx="3806072" cy="49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lbepublishing.com/royalty-free-images/wp-content/uploads/2012/09/st-catherine-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72" y="1476405"/>
            <a:ext cx="2037624" cy="49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orldhistorypatterson.wikispaces.com/file/view/eyck_wedding.jpg/44029567/eyck_wed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96" y="1539960"/>
            <a:ext cx="3314700" cy="49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94457" y="3285040"/>
            <a:ext cx="2497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largest market of all </a:t>
            </a:r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/>
              <a:t>for clothing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furnishings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33CCFF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417113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INCREASE OF DEMAND FOR LUXURY GOODS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There was a huge market for commodities for the military.</a:t>
            </a:r>
            <a:endParaRPr lang="en-US" dirty="0"/>
          </a:p>
        </p:txBody>
      </p:sp>
      <p:pic>
        <p:nvPicPr>
          <p:cNvPr id="7170" name="Picture 2" descr="http://fc09.deviantart.net/fs44/f/2009/156/0/b/War_Horse_by_BenWoot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292"/>
            <a:ext cx="2774197" cy="34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1.mm.bing.net/th?id=H.4642177986986848&amp;pid=15.1&amp;H=160&amp;W=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14" y="2293751"/>
            <a:ext cx="1719720" cy="18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2.mm.bing.net/th?id=H.4685166306134601&amp;pid=15.1&amp;H=160&amp;W=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14" y="4192213"/>
            <a:ext cx="1719720" cy="22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s4.mm.bing.net/th?id=H.4818198573876687&amp;pid=15.1&amp;H=160&amp;W=1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71" y="4863152"/>
            <a:ext cx="1267420" cy="18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medievalists.net/wp-content/uploads/2013/01/medievaltournam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51" y="1913060"/>
            <a:ext cx="6794449" cy="4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33CCFF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417113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TRADE FAIRS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Princes sponsored great fairs to promote trade.</a:t>
            </a:r>
            <a:endParaRPr lang="en-US" dirty="0"/>
          </a:p>
        </p:txBody>
      </p:sp>
      <p:pic>
        <p:nvPicPr>
          <p:cNvPr id="9218" name="Picture 2" descr="http://3.bp.blogspot.com/-uPXXFFKs9vs/Tc1rZrbEfCI/AAAAAAAAAHA/b6upYkWcx80/s1600/medieval_f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292"/>
            <a:ext cx="5827363" cy="42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4.bp.blogspot.com/_AnXic13Ot6U/S_rn5IcTe6I/AAAAAAAAAF0/rzhEWaWzGyw/s320/feira+mediev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81" y="1906292"/>
            <a:ext cx="5506784" cy="42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9382" y="6156841"/>
            <a:ext cx="749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Fairs were a free trade zone: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taxes were waived, disputes were set aside, regulations were lifted.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33CCFF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1417113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TRADE FAIRS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The merchants used payment clearing within the fair or between fairs.</a:t>
            </a:r>
            <a:endParaRPr lang="en-US" dirty="0"/>
          </a:p>
        </p:txBody>
      </p:sp>
      <p:pic>
        <p:nvPicPr>
          <p:cNvPr id="10242" name="Picture 2" descr="http://ukrmap.su/program2009/wh7/17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04" y="1906292"/>
            <a:ext cx="4951708" cy="49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478" y="2510725"/>
            <a:ext cx="2735877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Merchant #1:   </a:t>
            </a:r>
          </a:p>
          <a:p>
            <a:endParaRPr lang="en-US" dirty="0"/>
          </a:p>
          <a:p>
            <a:r>
              <a:rPr lang="en-US" dirty="0" smtClean="0"/>
              <a:t>I have added up everything</a:t>
            </a:r>
          </a:p>
          <a:p>
            <a:r>
              <a:rPr lang="en-US" dirty="0" smtClean="0"/>
              <a:t>you bought from me.</a:t>
            </a:r>
          </a:p>
          <a:p>
            <a:endParaRPr lang="en-US" dirty="0"/>
          </a:p>
          <a:p>
            <a:r>
              <a:rPr lang="en-US" dirty="0" smtClean="0"/>
              <a:t>It is 300 gold coins.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78767" y="2627820"/>
            <a:ext cx="2735877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Merchant #2:   </a:t>
            </a:r>
          </a:p>
          <a:p>
            <a:endParaRPr lang="en-US" dirty="0"/>
          </a:p>
          <a:p>
            <a:r>
              <a:rPr lang="en-US" dirty="0" smtClean="0"/>
              <a:t>I have added up everything</a:t>
            </a:r>
          </a:p>
          <a:p>
            <a:r>
              <a:rPr lang="en-US" dirty="0" smtClean="0"/>
              <a:t>you bought from me.</a:t>
            </a:r>
          </a:p>
          <a:p>
            <a:endParaRPr lang="en-US" dirty="0"/>
          </a:p>
          <a:p>
            <a:r>
              <a:rPr lang="en-US" dirty="0" smtClean="0"/>
              <a:t>It is 200 gold coins.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66300" y="4824704"/>
            <a:ext cx="2882969" cy="1754326"/>
          </a:xfrm>
          <a:prstGeom prst="rect">
            <a:avLst/>
          </a:prstGeom>
          <a:solidFill>
            <a:srgbClr val="CC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CLEARANCE:   </a:t>
            </a:r>
          </a:p>
          <a:p>
            <a:endParaRPr lang="en-US" dirty="0"/>
          </a:p>
          <a:p>
            <a:r>
              <a:rPr lang="en-US" dirty="0" smtClean="0"/>
              <a:t>Merchant #1 will receive  </a:t>
            </a:r>
          </a:p>
          <a:p>
            <a:r>
              <a:rPr lang="en-US" dirty="0" smtClean="0"/>
              <a:t>100 gold coins from #2, or,</a:t>
            </a:r>
          </a:p>
          <a:p>
            <a:r>
              <a:rPr lang="en-US" dirty="0" smtClean="0"/>
              <a:t>merchant #1 will offer credit</a:t>
            </a:r>
          </a:p>
          <a:p>
            <a:r>
              <a:rPr lang="en-US" dirty="0" smtClean="0"/>
              <a:t>to #2 until the next fair.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93" y="0"/>
            <a:ext cx="10515600" cy="766251"/>
          </a:xfrm>
        </p:spPr>
        <p:txBody>
          <a:bodyPr/>
          <a:lstStyle/>
          <a:p>
            <a:pPr algn="ctr"/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224"/>
            <a:ext cx="12192000" cy="473564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dirty="0"/>
              <a:t>THE INTERNATIONAL MERCHANT BANKERS</a:t>
            </a:r>
          </a:p>
        </p:txBody>
      </p:sp>
    </p:spTree>
    <p:extLst>
      <p:ext uri="{BB962C8B-B14F-4D97-AF65-F5344CB8AC3E}">
        <p14:creationId xmlns:p14="http://schemas.microsoft.com/office/powerpoint/2010/main" val="18520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80"/>
            <a:ext cx="12192000" cy="19905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When the concentration of demand and trade in particular places passed a critical mass,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qualitative changes in the ways of doing business occurred.   Traveling merchants were replaced by several different men with </a:t>
            </a:r>
            <a:r>
              <a:rPr lang="en-US" sz="2400" u="sng" dirty="0" smtClean="0"/>
              <a:t>specialized functions</a:t>
            </a:r>
            <a:r>
              <a:rPr lang="en-US" sz="2400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INTERNATIONAL MERCHANT BANKERS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4889" y="2998067"/>
            <a:ext cx="3182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RESIDENT MERCHANT-BANKERS</a:t>
            </a:r>
          </a:p>
          <a:p>
            <a:r>
              <a:rPr lang="en-US" dirty="0" smtClean="0"/>
              <a:t>IN NORTHERN ITALY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1753" y="2969368"/>
            <a:ext cx="2161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SPECIALIST CARRIERS</a:t>
            </a:r>
          </a:p>
          <a:p>
            <a:r>
              <a:rPr lang="en-US" dirty="0" smtClean="0"/>
              <a:t>BY LAND OR SEA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3662" y="3026766"/>
            <a:ext cx="257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FULL-TIME AGENTS</a:t>
            </a:r>
          </a:p>
          <a:p>
            <a:r>
              <a:rPr lang="en-US" dirty="0" smtClean="0"/>
              <a:t>OVERSEAS OR OVERLAND</a:t>
            </a:r>
            <a:endParaRPr lang="en-US" dirty="0"/>
          </a:p>
        </p:txBody>
      </p:sp>
      <p:pic>
        <p:nvPicPr>
          <p:cNvPr id="8196" name="Picture 4" descr="http://img.readtiger.com/wkp/en/Strobel_Guglielmo_Orset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3" y="3705709"/>
            <a:ext cx="2199419" cy="27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easaltcornwall.co.uk/blog/wp-content/uploads/2012/03/matth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97" y="3669090"/>
            <a:ext cx="2290256" cy="152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resno.k12.ca.us/divdept/sscience/images/MSCSTReview/camel_carava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97" y="5237308"/>
            <a:ext cx="2363444" cy="13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s3.mm.bing.net/th?id=H.4899566769471642&amp;pid=15.1&amp;H=135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06" y="3681349"/>
            <a:ext cx="3449989" cy="29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mitchellteachers.org/WorldHistory/RiseofIslam/images/crusadestrans/medievalmerchantsseapo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57" y="3669090"/>
            <a:ext cx="1890201" cy="28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102" y="30309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5449" y="3059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36254" y="30959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73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93" y="0"/>
            <a:ext cx="10515600" cy="766251"/>
          </a:xfrm>
        </p:spPr>
        <p:txBody>
          <a:bodyPr/>
          <a:lstStyle/>
          <a:p>
            <a:pPr algn="ctr"/>
            <a:r>
              <a:rPr lang="en-US" dirty="0" smtClean="0"/>
              <a:t>PARTS OF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79" y="657763"/>
            <a:ext cx="10515600" cy="572753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13</a:t>
            </a:r>
            <a:r>
              <a:rPr lang="en-US" baseline="30000" dirty="0" smtClean="0"/>
              <a:t>th</a:t>
            </a:r>
            <a:r>
              <a:rPr lang="en-US" dirty="0" smtClean="0"/>
              <a:t> Century Revolution in Money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13</a:t>
            </a:r>
            <a:r>
              <a:rPr lang="en-US" baseline="30000" dirty="0" smtClean="0"/>
              <a:t>th</a:t>
            </a:r>
            <a:r>
              <a:rPr lang="en-US" dirty="0" smtClean="0"/>
              <a:t> Century Revolution in Trade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King’s Mint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International Merchant-Bankers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BRUGGE, BELGIUM:              CREDIT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The Money Changers:                 Local Deposit Banking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The Italian Merchant-Bankers:  International Banking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HANSEATIC LEAGUE:      WAR ON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80"/>
            <a:ext cx="12192000" cy="53370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INTERNATIONAL MERCHANT BANKERS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4338" name="Picture 2" descr="http://kidspast.com/images/lighthouse-alexand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2" y="1778725"/>
            <a:ext cx="2433234" cy="32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605" y="5845753"/>
            <a:ext cx="301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1100’s: Agents to the Levant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7153" y="3148016"/>
            <a:ext cx="50679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1434" y="5821692"/>
            <a:ext cx="358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Later, agents to the Italian peninsula</a:t>
            </a:r>
          </a:p>
          <a:p>
            <a:r>
              <a:rPr lang="en-US" dirty="0" smtClean="0"/>
              <a:t>and the Trade Fairs.</a:t>
            </a:r>
            <a:endParaRPr lang="en-US" dirty="0"/>
          </a:p>
        </p:txBody>
      </p:sp>
      <p:pic>
        <p:nvPicPr>
          <p:cNvPr id="14344" name="Picture 8" descr="http://3.bp.blogspot.com/_L-aIG-7AW7I/TEmp5HBsj5I/AAAAAAAAI5Q/HB3FKpOuxIM/s640/Bruges+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81" y="3533614"/>
            <a:ext cx="3478636" cy="21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medart.pitt.edu/image/England/London/Maps-of-London/Map-London-Visscher-1616-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99" y="1584890"/>
            <a:ext cx="3466618" cy="17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358246" y="5801397"/>
            <a:ext cx="322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1300:  Agents to the Northern capitals and major ports.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58246" y="2487778"/>
            <a:ext cx="132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LONDON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3930" y="3503536"/>
            <a:ext cx="1047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BRUGES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3919" y="4507029"/>
            <a:ext cx="188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CONSTANTINOPLE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LIGHTHOUSE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faculty.nmu.edu/kkendall/HS%20101/Medieval%20Fa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61" y="1778724"/>
            <a:ext cx="3466290" cy="34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80"/>
            <a:ext cx="12192000" cy="53370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PARTNERSHIPS BECOME MORE PERMANENT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7410" name="Picture 2" descr="http://cambridgeforecast.files.wordpress.com/2009/03/medicibo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31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5764" y="1214803"/>
            <a:ext cx="8026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Partnerships extended for many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capital of the company was divided into many shares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Shares were transmissible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Shares were owned by families of the founders, principal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employees, and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sedentary merchant was responsible to his shareholders</a:t>
            </a:r>
            <a:endParaRPr lang="en-US" sz="2400" dirty="0"/>
          </a:p>
        </p:txBody>
      </p:sp>
      <p:pic>
        <p:nvPicPr>
          <p:cNvPr id="17412" name="Picture 4" descr="http://www.es.flinders.edu.au/%7Emattom/science+society/maps/ban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58" y="3840842"/>
            <a:ext cx="2667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9616" y="5709111"/>
            <a:ext cx="256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Florentine bank branches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&amp; 15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78116"/>
            <a:ext cx="12192000" cy="10761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GROWTH OF MUTUAL CONFIDENCE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AMONG INTERNATIONAL BANKERS – SUPPLIERS – CUSTOMERS …..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5" name="Explosion 1 4"/>
          <p:cNvSpPr/>
          <p:nvPr/>
        </p:nvSpPr>
        <p:spPr>
          <a:xfrm>
            <a:off x="216978" y="2743203"/>
            <a:ext cx="3037666" cy="2619213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6043" y="3510281"/>
            <a:ext cx="1763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ANTICIPATE</a:t>
            </a:r>
          </a:p>
          <a:p>
            <a:r>
              <a:rPr lang="en-US" sz="2400" b="1" dirty="0" smtClean="0"/>
              <a:t>INCREASING</a:t>
            </a:r>
          </a:p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21" name="Explosion 1 20"/>
          <p:cNvSpPr/>
          <p:nvPr/>
        </p:nvSpPr>
        <p:spPr>
          <a:xfrm>
            <a:off x="4485467" y="2293749"/>
            <a:ext cx="3531460" cy="3022170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8552480" y="2867186"/>
            <a:ext cx="3350217" cy="3990813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408293" y="4172001"/>
            <a:ext cx="16385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CREATE</a:t>
            </a:r>
          </a:p>
          <a:p>
            <a:r>
              <a:rPr lang="en-US" sz="3200" b="1" dirty="0" smtClean="0"/>
              <a:t>MONEY!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47094" y="3196483"/>
            <a:ext cx="1099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</a:t>
            </a:r>
          </a:p>
          <a:p>
            <a:r>
              <a:rPr lang="en-US" sz="2400" b="1" dirty="0" smtClean="0"/>
              <a:t>CREDIT</a:t>
            </a:r>
          </a:p>
          <a:p>
            <a:r>
              <a:rPr lang="en-US" sz="2400" b="1" dirty="0" smtClean="0"/>
              <a:t>SALES</a:t>
            </a:r>
            <a:endParaRPr lang="en-US" sz="2400" b="1" dirty="0"/>
          </a:p>
        </p:txBody>
      </p:sp>
      <p:sp>
        <p:nvSpPr>
          <p:cNvPr id="14" name="Right Arrow 13"/>
          <p:cNvSpPr/>
          <p:nvPr/>
        </p:nvSpPr>
        <p:spPr>
          <a:xfrm>
            <a:off x="7512775" y="4956927"/>
            <a:ext cx="978408" cy="484632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036964" y="2921432"/>
            <a:ext cx="978408" cy="484632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 animBg="1"/>
      <p:bldP spid="22" grpId="0" animBg="1"/>
      <p:bldP spid="25" grpId="0"/>
      <p:bldP spid="26" grpId="0"/>
      <p:bldP spid="14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78116"/>
            <a:ext cx="12192000" cy="107615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GROWTH OF MUTUAL CONFIDENCE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AMONG INTERNATIONAL BANKERS – SUPPLIERS – CUSTOMERS …..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1" name="Explosion 1 20"/>
          <p:cNvSpPr/>
          <p:nvPr/>
        </p:nvSpPr>
        <p:spPr>
          <a:xfrm>
            <a:off x="207935" y="2960179"/>
            <a:ext cx="3531460" cy="3022170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BILLS OF EXCHANGE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7883" y="3146159"/>
            <a:ext cx="8204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BUYERS &amp; SELLERS NO LONGER HAVE TO CARRY PRECIOUS METALS.</a:t>
            </a:r>
          </a:p>
          <a:p>
            <a:endParaRPr lang="en-US" sz="2400" dirty="0"/>
          </a:p>
          <a:p>
            <a:r>
              <a:rPr lang="en-US" sz="2400" dirty="0" smtClean="0"/>
              <a:t>STATIC MANAGER SENDS &amp; RECEIVES PAYMENTS FROM HIS AGENTS BY BILLS OF EXCHANGE.</a:t>
            </a:r>
          </a:p>
          <a:p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8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ts3.mm.bing.net/th?id=H.4587284026229630&amp;pid=15.1&amp;H=128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47" y="4323005"/>
            <a:ext cx="4174277" cy="25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954469" y="1899669"/>
            <a:ext cx="3273908" cy="300744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60538" y="1899671"/>
            <a:ext cx="3060951" cy="3012929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7225" y="487500"/>
            <a:ext cx="12192000" cy="49135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BILL OF EXCHANGE:  POST-DATED CHECK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353901" y="3737565"/>
            <a:ext cx="2040847" cy="93814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32954" y="2278799"/>
            <a:ext cx="1968185" cy="958401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64016" y="3652051"/>
            <a:ext cx="1811498" cy="95907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95429" y="2304008"/>
            <a:ext cx="1585488" cy="86565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0226" y="4974683"/>
            <a:ext cx="160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GENOA, ITALY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809895" y="4960091"/>
            <a:ext cx="2230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BRUGES, FLANDERS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00770" y="4021969"/>
            <a:ext cx="102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08227" y="3824557"/>
            <a:ext cx="160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AGENT OF</a:t>
            </a:r>
          </a:p>
          <a:p>
            <a:r>
              <a:rPr lang="en-US" dirty="0" smtClean="0"/>
              <a:t>BANKER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56000" y="2391350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BORROWER –</a:t>
            </a:r>
          </a:p>
          <a:p>
            <a:r>
              <a:rPr lang="en-US" dirty="0" smtClean="0"/>
              <a:t>MAKER OF BILL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78893" y="2427350"/>
            <a:ext cx="13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OF</a:t>
            </a:r>
          </a:p>
          <a:p>
            <a:r>
              <a:rPr lang="en-US" dirty="0" smtClean="0"/>
              <a:t>BORROWER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15181" y="4015228"/>
            <a:ext cx="165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&lt;IN RELATIONSHIP&gt; 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960779" y="2560164"/>
            <a:ext cx="165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&lt;IN RELATIONSHIP&gt; </a:t>
            </a:r>
            <a:endParaRPr lang="en-US" sz="1400" dirty="0"/>
          </a:p>
        </p:txBody>
      </p:sp>
      <p:sp>
        <p:nvSpPr>
          <p:cNvPr id="24" name="Up Arrow 23"/>
          <p:cNvSpPr/>
          <p:nvPr/>
        </p:nvSpPr>
        <p:spPr>
          <a:xfrm>
            <a:off x="658547" y="1899669"/>
            <a:ext cx="484632" cy="2037148"/>
          </a:xfrm>
          <a:prstGeom prst="up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2787875" y="1263358"/>
            <a:ext cx="6276814" cy="633444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 rot="10800000">
            <a:off x="10827021" y="1884759"/>
            <a:ext cx="484632" cy="1997267"/>
          </a:xfrm>
          <a:prstGeom prst="up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1371" y="3910437"/>
            <a:ext cx="1113733" cy="1015663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GOLD</a:t>
            </a:r>
          </a:p>
          <a:p>
            <a:r>
              <a:rPr lang="en-US" sz="2000" dirty="0" smtClean="0"/>
              <a:t>COIN</a:t>
            </a:r>
          </a:p>
          <a:p>
            <a:r>
              <a:rPr lang="en-US" sz="2000" dirty="0" smtClean="0"/>
              <a:t>LOANED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50605" y="3891450"/>
            <a:ext cx="1721411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GOLD COIN</a:t>
            </a:r>
          </a:p>
          <a:p>
            <a:r>
              <a:rPr lang="en-US" sz="2000" dirty="0" smtClean="0"/>
              <a:t>REPAID WITH</a:t>
            </a:r>
          </a:p>
          <a:p>
            <a:r>
              <a:rPr lang="en-US" sz="2000" dirty="0" smtClean="0"/>
              <a:t>AGIO </a:t>
            </a:r>
            <a:r>
              <a:rPr lang="en-US" sz="1400" dirty="0" smtClean="0"/>
              <a:t>(difference)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983331" y="1395303"/>
            <a:ext cx="603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BILL:   ORDER TO PAY $$ AMOUNT   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   TO AGENT OF BANKER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26181" y="507077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FUTURE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579695" y="5315698"/>
            <a:ext cx="2426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AGENT OF BANKER, BRUGES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7044223" y="52850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$$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05303" y="5802410"/>
            <a:ext cx="159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BORROWER, GENOA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4743742" y="5432287"/>
            <a:ext cx="1423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$$ foreign coin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070473" y="4972048"/>
            <a:ext cx="2275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AGENT OF BORROWER, BRUGES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01139" y="2757328"/>
            <a:ext cx="3941915" cy="40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18116" y="4228540"/>
            <a:ext cx="3355767" cy="204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7225" y="487500"/>
            <a:ext cx="12192000" cy="49135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BILL OF EXCHANGE:  POST-DATED CHECK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7225" y="6182070"/>
            <a:ext cx="12164775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EVENTUALLY, LOANS AND REPAYMENTS WOULD BOTH BE DONE WITH BOOKKEEPING ENTRIES –</a:t>
            </a:r>
          </a:p>
          <a:p>
            <a:pPr algn="ctr"/>
            <a:r>
              <a:rPr lang="en-US" sz="2000" b="1" dirty="0" smtClean="0"/>
              <a:t>NO METALS WOULD BE INVOLVED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6954469" y="1899669"/>
            <a:ext cx="3273908" cy="300744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60538" y="1899671"/>
            <a:ext cx="3060951" cy="3012929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53901" y="3737565"/>
            <a:ext cx="2040847" cy="93814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32954" y="2278799"/>
            <a:ext cx="1968185" cy="958401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764016" y="3652051"/>
            <a:ext cx="1811498" cy="95907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95429" y="2304008"/>
            <a:ext cx="1585488" cy="86565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80226" y="4974683"/>
            <a:ext cx="160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GENOA, ITALY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809895" y="4960091"/>
            <a:ext cx="2230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BRUGES, FLANDERS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800770" y="4021969"/>
            <a:ext cx="102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108227" y="3824557"/>
            <a:ext cx="160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AGENT OF</a:t>
            </a:r>
          </a:p>
          <a:p>
            <a:r>
              <a:rPr lang="en-US" dirty="0" smtClean="0"/>
              <a:t>BANKER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56000" y="2391350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BORROWER –</a:t>
            </a:r>
          </a:p>
          <a:p>
            <a:r>
              <a:rPr lang="en-US" dirty="0" smtClean="0"/>
              <a:t>MAKER OF BILL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78893" y="2427350"/>
            <a:ext cx="13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OF</a:t>
            </a:r>
          </a:p>
          <a:p>
            <a:r>
              <a:rPr lang="en-US" dirty="0" smtClean="0"/>
              <a:t>BORROWER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15181" y="4015228"/>
            <a:ext cx="165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&lt;IN RELATIONSHIP&gt; 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960779" y="2560164"/>
            <a:ext cx="165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&lt;IN RELATIONSHIP&gt; </a:t>
            </a:r>
            <a:endParaRPr lang="en-US" sz="1400" dirty="0"/>
          </a:p>
        </p:txBody>
      </p:sp>
      <p:sp>
        <p:nvSpPr>
          <p:cNvPr id="48" name="Up Arrow 47"/>
          <p:cNvSpPr/>
          <p:nvPr/>
        </p:nvSpPr>
        <p:spPr>
          <a:xfrm>
            <a:off x="658547" y="1899669"/>
            <a:ext cx="484632" cy="2037148"/>
          </a:xfrm>
          <a:prstGeom prst="up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>
            <a:off x="2787875" y="1263358"/>
            <a:ext cx="6276814" cy="633444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Up Arrow 49"/>
          <p:cNvSpPr/>
          <p:nvPr/>
        </p:nvSpPr>
        <p:spPr>
          <a:xfrm rot="10800000">
            <a:off x="10827021" y="1884759"/>
            <a:ext cx="484632" cy="1997267"/>
          </a:xfrm>
          <a:prstGeom prst="up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1371" y="3910437"/>
            <a:ext cx="1113733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</a:t>
            </a:r>
          </a:p>
          <a:p>
            <a:r>
              <a:rPr lang="en-US" sz="2000" dirty="0" smtClean="0"/>
              <a:t>GIVEN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50605" y="3891450"/>
            <a:ext cx="191417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 REPAID WITH</a:t>
            </a:r>
            <a:endParaRPr lang="en-US" sz="2000" dirty="0"/>
          </a:p>
          <a:p>
            <a:r>
              <a:rPr lang="en-US" sz="2000" dirty="0" smtClean="0"/>
              <a:t>AGIO </a:t>
            </a:r>
            <a:r>
              <a:rPr lang="en-US" sz="1400" dirty="0" smtClean="0"/>
              <a:t>(</a:t>
            </a:r>
            <a:r>
              <a:rPr lang="en-US" sz="1400" dirty="0"/>
              <a:t>difference)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83331" y="1395303"/>
            <a:ext cx="603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BILL:   ORDER TO PAY $$ AMOUNT   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   TO AGENT OF BANKER</a:t>
            </a:r>
            <a:endParaRPr lang="en-US" i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901139" y="2757328"/>
            <a:ext cx="3941915" cy="40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18116" y="4228540"/>
            <a:ext cx="3355767" cy="204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9179"/>
            <a:ext cx="12192000" cy="48721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BANKERS &amp; BOOKKEEPING MONEY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9966" y="1317356"/>
            <a:ext cx="115740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“In many ways this was a monetary power greater than the King’s control over the mint.</a:t>
            </a:r>
          </a:p>
          <a:p>
            <a:r>
              <a:rPr lang="en-US" sz="2400" dirty="0" smtClean="0"/>
              <a:t>This bank money was a more true fiat money form and further removed from crude barter</a:t>
            </a:r>
          </a:p>
          <a:p>
            <a:r>
              <a:rPr lang="en-US" sz="2400" dirty="0" smtClean="0"/>
              <a:t>than the “precious metals” coins.</a:t>
            </a:r>
          </a:p>
          <a:p>
            <a:endParaRPr lang="en-US" sz="2400" dirty="0"/>
          </a:p>
          <a:p>
            <a:r>
              <a:rPr lang="en-US" sz="2400" dirty="0" smtClean="0"/>
              <a:t>But the bankers were usurping a power that derives from and belongs to society,</a:t>
            </a:r>
          </a:p>
          <a:p>
            <a:r>
              <a:rPr lang="en-US" sz="2400" dirty="0" smtClean="0"/>
              <a:t>and using it for personal benefit.”</a:t>
            </a:r>
          </a:p>
          <a:p>
            <a:pPr algn="r"/>
            <a:r>
              <a:rPr lang="en-US" sz="2400" dirty="0" smtClean="0"/>
              <a:t>Stephen </a:t>
            </a:r>
            <a:r>
              <a:rPr lang="en-US" sz="2400" dirty="0" err="1" smtClean="0"/>
              <a:t>Zarlenga</a:t>
            </a:r>
            <a:r>
              <a:rPr lang="en-US" sz="2400" dirty="0" smtClean="0"/>
              <a:t>, THE LOST SCIENCE OF MONEY, p. 162</a:t>
            </a:r>
            <a:endParaRPr lang="en-US" sz="2400" dirty="0"/>
          </a:p>
        </p:txBody>
      </p:sp>
      <p:pic>
        <p:nvPicPr>
          <p:cNvPr id="23560" name="Picture 8" descr="http://static5.businessinsider.com/image/4ff5ab87ecad04bd08000017-1200/and-they-changed-how-accounting-wor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81" y="4287337"/>
            <a:ext cx="3302001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489179"/>
          </a:xfrm>
          <a:prstGeom prst="rect">
            <a:avLst/>
          </a:prstGeom>
          <a:solidFill>
            <a:srgbClr val="CCCC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mtClean="0"/>
              <a:t>THE COMMERCIAL REVOLUTION OF THE 13</a:t>
            </a:r>
            <a:r>
              <a:rPr lang="en-US" sz="2800" baseline="30000" smtClean="0"/>
              <a:t>TH</a:t>
            </a:r>
            <a:r>
              <a:rPr lang="en-US" sz="2800" smtClean="0"/>
              <a:t> CENTURY: 1160 - 1330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489179"/>
            <a:ext cx="12192000" cy="48721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BANKERS CONTROL SOCIETY:   THE SILVER FAMINE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94417" y="574317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2" descr="http://ts2.mm.bing.net/th?id=H.4649676969672941&amp;pid=15.1&amp;H=125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7" y="1211219"/>
            <a:ext cx="2377277" cy="17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s3.mm.bing.net/th?id=H.4611146845258878&amp;pid=15.1&amp;H=107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21" y="1211219"/>
            <a:ext cx="2605463" cy="17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54881" y="1211219"/>
            <a:ext cx="5225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1130-1307</a:t>
            </a:r>
          </a:p>
          <a:p>
            <a:r>
              <a:rPr lang="en-US" sz="2000" b="1" dirty="0" smtClean="0"/>
              <a:t>THE KNIGHTS TEMPLAR WERE THE FIRST</a:t>
            </a:r>
          </a:p>
          <a:p>
            <a:r>
              <a:rPr lang="en-US" sz="2000" b="1" dirty="0" smtClean="0"/>
              <a:t>MODERN BANKERS AND CONTROLLED THE</a:t>
            </a:r>
          </a:p>
          <a:p>
            <a:r>
              <a:rPr lang="en-US" sz="2000" b="1" dirty="0" smtClean="0"/>
              <a:t>EXPORT OF SILVER FROM EUROPE TO THE EAST.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07603" y="3428052"/>
            <a:ext cx="43289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1345+</a:t>
            </a:r>
          </a:p>
          <a:p>
            <a:r>
              <a:rPr lang="en-US" b="1" dirty="0" smtClean="0"/>
              <a:t>VENICE CONTINUED THE EXPORT OF SILVER</a:t>
            </a:r>
          </a:p>
          <a:p>
            <a:r>
              <a:rPr lang="en-US" b="1" dirty="0" smtClean="0"/>
              <a:t>FROM EUROPE TO THE EAST:</a:t>
            </a:r>
          </a:p>
          <a:p>
            <a:endParaRPr lang="en-US" b="1" dirty="0" smtClean="0"/>
          </a:p>
          <a:p>
            <a:r>
              <a:rPr lang="en-US" b="1" dirty="0" smtClean="0"/>
              <a:t>Venice applies to Egyptian government</a:t>
            </a:r>
          </a:p>
          <a:p>
            <a:r>
              <a:rPr lang="en-US" b="1" dirty="0" smtClean="0"/>
              <a:t>for reduction in tariff on silver imported</a:t>
            </a:r>
          </a:p>
          <a:p>
            <a:r>
              <a:rPr lang="en-US" b="1" dirty="0" smtClean="0"/>
              <a:t>by Venice into Alexandria from 10% to 2%,</a:t>
            </a:r>
          </a:p>
          <a:p>
            <a:r>
              <a:rPr lang="en-US" b="1" dirty="0" smtClean="0"/>
              <a:t>and  taps into Eastern ratio:  silver famine</a:t>
            </a:r>
          </a:p>
          <a:p>
            <a:r>
              <a:rPr lang="en-US" b="1" dirty="0" smtClean="0"/>
              <a:t>in Europe.</a:t>
            </a:r>
            <a:endParaRPr lang="en-US" b="1" dirty="0"/>
          </a:p>
        </p:txBody>
      </p:sp>
      <p:pic>
        <p:nvPicPr>
          <p:cNvPr id="9220" name="Picture 4" descr="http://farm6.staticflickr.com/5181/5596148967_5d3a3c4895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87" y="4262034"/>
            <a:ext cx="2221076" cy="166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paper.ws/images/2012/09/-Paintings-Buildings-Venice-Medieval-Fresh-New-Hd-Wallpaper-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5" y="3605920"/>
            <a:ext cx="3466609" cy="232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93" y="0"/>
            <a:ext cx="10515600" cy="766251"/>
          </a:xfrm>
        </p:spPr>
        <p:txBody>
          <a:bodyPr/>
          <a:lstStyle/>
          <a:p>
            <a:pPr algn="ctr"/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93" y="1014224"/>
            <a:ext cx="11125200" cy="473564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sz="5400" dirty="0" smtClean="0"/>
              <a:t>The King’s Mint</a:t>
            </a:r>
          </a:p>
        </p:txBody>
      </p:sp>
    </p:spTree>
    <p:extLst>
      <p:ext uri="{BB962C8B-B14F-4D97-AF65-F5344CB8AC3E}">
        <p14:creationId xmlns:p14="http://schemas.microsoft.com/office/powerpoint/2010/main" val="28010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489179"/>
          </a:xfrm>
          <a:prstGeom prst="rect">
            <a:avLst/>
          </a:prstGeom>
          <a:solidFill>
            <a:srgbClr val="FF9966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THE KING’S MINT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89178"/>
            <a:ext cx="12192000" cy="1029655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PRINCES ‘CONTROLLED MONEY’: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minting of coin and spending into circulation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59796"/>
            <a:ext cx="71592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WITH THE POWER TO MINT COINS, THE PRINCES WERE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GIVEN THE POWER TO CONTROL THE AMOUNT OF MONEY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CIRCULATION.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HOWEVER, IF BULLION WAS LEAVING THE COUNTRY,</a:t>
            </a:r>
          </a:p>
          <a:p>
            <a:r>
              <a:rPr lang="en-US" sz="2000" dirty="0" smtClean="0"/>
              <a:t>     THE MARKET PRICE OF GOLD OR SILVER WOULD RISE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ABOVE THE MINT PRICE, AND BULLION WOULD CEASE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TO FLOW TO THE MINT.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STOPPAGE OF WORK AT THE MINT WAS ONE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OF THE MAIN CAUSES OF PRINCELY DEBASEMENT OF THE COIN.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BY LAW, THE MONEY-CHANGERS WERE SUPPOSED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TO DELIVER ALL THEIR BULLION TO THE MINT.  THIS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DID NOT HAPPEN IF THEY COULD SELL IT FOR A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BETTER PRICE ELSEWHERE.  </a:t>
            </a:r>
            <a:endParaRPr lang="en-US" sz="2000" dirty="0"/>
          </a:p>
        </p:txBody>
      </p:sp>
      <p:pic>
        <p:nvPicPr>
          <p:cNvPr id="2050" name="Picture 2" descr="http://livinghistory.co.uk/homepages/grunalmoneta/rolling_m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43" y="1891674"/>
            <a:ext cx="381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ts and Money in Medieval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42" y="4368175"/>
            <a:ext cx="3810001" cy="39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8739" y="6858000"/>
            <a:ext cx="4839786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93" y="0"/>
            <a:ext cx="10515600" cy="766251"/>
          </a:xfrm>
        </p:spPr>
        <p:txBody>
          <a:bodyPr/>
          <a:lstStyle/>
          <a:p>
            <a:pPr algn="ctr"/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93" y="1014224"/>
            <a:ext cx="11125200" cy="473564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5400" dirty="0" smtClean="0"/>
              <a:t>The 13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Century Revolution in Money</a:t>
            </a:r>
          </a:p>
        </p:txBody>
      </p:sp>
    </p:spTree>
    <p:extLst>
      <p:ext uri="{BB962C8B-B14F-4D97-AF65-F5344CB8AC3E}">
        <p14:creationId xmlns:p14="http://schemas.microsoft.com/office/powerpoint/2010/main" val="41933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489179"/>
          </a:xfrm>
          <a:prstGeom prst="rect">
            <a:avLst/>
          </a:prstGeom>
          <a:solidFill>
            <a:srgbClr val="FF9966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THE KING’S MINT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89178"/>
            <a:ext cx="12192000" cy="1029655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THE PRINCES DEBASEMENT OF THE COIN: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/>
              <a:t>A Solution for Deflation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64949" y="2247254"/>
            <a:ext cx="7120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debasement (or devaluation) of the silver </a:t>
            </a:r>
            <a:r>
              <a:rPr lang="en-US" dirty="0" err="1" smtClean="0"/>
              <a:t>groat</a:t>
            </a:r>
            <a:r>
              <a:rPr lang="en-US" dirty="0" smtClean="0"/>
              <a:t> by the prince was </a:t>
            </a:r>
          </a:p>
          <a:p>
            <a:r>
              <a:rPr lang="en-US" dirty="0"/>
              <a:t> </a:t>
            </a:r>
            <a:r>
              <a:rPr lang="en-US" dirty="0" smtClean="0"/>
              <a:t>     a help to the money changers.    They would have their cash reserves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recoined</a:t>
            </a:r>
            <a:r>
              <a:rPr lang="en-US" dirty="0" smtClean="0"/>
              <a:t> into a greater number of silver </a:t>
            </a:r>
            <a:r>
              <a:rPr lang="en-US" dirty="0" err="1" smtClean="0"/>
              <a:t>groats</a:t>
            </a:r>
            <a:r>
              <a:rPr lang="en-US" dirty="0" smtClean="0"/>
              <a:t> and still owe to their</a:t>
            </a:r>
          </a:p>
          <a:p>
            <a:r>
              <a:rPr lang="en-US" dirty="0"/>
              <a:t> </a:t>
            </a:r>
            <a:r>
              <a:rPr lang="en-US" dirty="0" smtClean="0"/>
              <a:t>     customers the same number of </a:t>
            </a:r>
            <a:r>
              <a:rPr lang="en-US" dirty="0" err="1" smtClean="0"/>
              <a:t>groats</a:t>
            </a:r>
            <a:r>
              <a:rPr lang="en-US" dirty="0" smtClean="0"/>
              <a:t> as before the debasement.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debasement meant the prince would have greater </a:t>
            </a:r>
            <a:r>
              <a:rPr lang="en-US" dirty="0" err="1" smtClean="0"/>
              <a:t>seignorage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(the profit from spending newly minted coin, after subtracting the cost</a:t>
            </a:r>
          </a:p>
          <a:p>
            <a:r>
              <a:rPr lang="en-US" dirty="0"/>
              <a:t> </a:t>
            </a:r>
            <a:r>
              <a:rPr lang="en-US" dirty="0" smtClean="0"/>
              <a:t>      of bullion). </a:t>
            </a:r>
          </a:p>
          <a:p>
            <a:endParaRPr lang="en-US" dirty="0"/>
          </a:p>
          <a:p>
            <a:r>
              <a:rPr lang="en-US" dirty="0" smtClean="0"/>
              <a:t>      However, the increase of the prince’s </a:t>
            </a:r>
            <a:r>
              <a:rPr lang="en-US" dirty="0" err="1" smtClean="0"/>
              <a:t>seignorage</a:t>
            </a:r>
            <a:r>
              <a:rPr lang="en-US" dirty="0" smtClean="0"/>
              <a:t> profit was  decreased</a:t>
            </a:r>
          </a:p>
          <a:p>
            <a:r>
              <a:rPr lang="en-US" dirty="0"/>
              <a:t> </a:t>
            </a:r>
            <a:r>
              <a:rPr lang="en-US" dirty="0" smtClean="0"/>
              <a:t>     by the loss of income from other revenue sources which did not keep</a:t>
            </a:r>
          </a:p>
          <a:p>
            <a:r>
              <a:rPr lang="en-US" dirty="0"/>
              <a:t> </a:t>
            </a:r>
            <a:r>
              <a:rPr lang="en-US" dirty="0" smtClean="0"/>
              <a:t>     up with the rise in prices.</a:t>
            </a:r>
            <a:endParaRPr lang="en-US" dirty="0"/>
          </a:p>
        </p:txBody>
      </p:sp>
      <p:pic>
        <p:nvPicPr>
          <p:cNvPr id="3076" name="Picture 4" descr="http://ts4.mm.bing.net/th?id=H.5009487872787271&amp;pid=15.1&amp;H=12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11" y="1518833"/>
            <a:ext cx="3564017" cy="26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igelmills.net/nmpic/1113Larg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11" y="4001030"/>
            <a:ext cx="2913089" cy="285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49390" y="6211669"/>
            <a:ext cx="222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Silver Penny Coin</a:t>
            </a:r>
          </a:p>
          <a:p>
            <a:r>
              <a:rPr lang="en-US" b="1" dirty="0" smtClean="0"/>
              <a:t>of </a:t>
            </a:r>
            <a:r>
              <a:rPr lang="en-US" b="1" dirty="0"/>
              <a:t>Henry III - 1216 </a:t>
            </a:r>
            <a:r>
              <a:rPr lang="en-US" b="1" dirty="0" smtClean="0"/>
              <a:t>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93" y="0"/>
            <a:ext cx="10515600" cy="766251"/>
          </a:xfrm>
        </p:spPr>
        <p:txBody>
          <a:bodyPr/>
          <a:lstStyle/>
          <a:p>
            <a:pPr algn="ctr"/>
            <a:r>
              <a:rPr lang="en-US" dirty="0" smtClean="0"/>
              <a:t>PART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93" y="1014224"/>
            <a:ext cx="10515600" cy="473564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    </a:t>
            </a:r>
            <a:r>
              <a:rPr lang="en-US" sz="3600" dirty="0" smtClean="0"/>
              <a:t>BRUGES, BELGIUM:          CREDIT</a:t>
            </a:r>
          </a:p>
          <a:p>
            <a:pPr marL="0" indent="0" algn="ctr">
              <a:spcBef>
                <a:spcPts val="2400"/>
              </a:spcBef>
              <a:buNone/>
            </a:pPr>
            <a:endParaRPr lang="en-US" dirty="0" smtClean="0"/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Money Changers                         </a:t>
            </a:r>
            <a:r>
              <a:rPr lang="en-US" u="sng" dirty="0" smtClean="0"/>
              <a:t>Local Deposit Banking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Italian Merchant-Bankers          </a:t>
            </a:r>
            <a:r>
              <a:rPr lang="en-US" u="sng" dirty="0" smtClean="0"/>
              <a:t>International Banking</a:t>
            </a:r>
          </a:p>
        </p:txBody>
      </p:sp>
    </p:spTree>
    <p:extLst>
      <p:ext uri="{BB962C8B-B14F-4D97-AF65-F5344CB8AC3E}">
        <p14:creationId xmlns:p14="http://schemas.microsoft.com/office/powerpoint/2010/main" val="26045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wnworld.com.au/1484pa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56" y="2282362"/>
            <a:ext cx="9176486" cy="2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BRUGGE, BELGIUM:          </a:t>
            </a:r>
            <a:r>
              <a:rPr lang="en-US" sz="2800" dirty="0" smtClean="0"/>
              <a:t>CREDIT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83396" y="4919008"/>
            <a:ext cx="11825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PAWNBROKERS – lending at interest on the security of personal property</a:t>
            </a:r>
          </a:p>
          <a:p>
            <a:endParaRPr lang="en-US" sz="2400" dirty="0"/>
          </a:p>
          <a:p>
            <a:r>
              <a:rPr lang="en-US" sz="2400" dirty="0" smtClean="0"/>
              <a:t>Because pawnbrokers gave consumptive loans, the church considered them usury.    However, many of the poor needed these loans to survive, and the government’s fees were a source of revenue, so in many places the government legalized them.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20447" y="864181"/>
            <a:ext cx="9176486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PAWNBROKERING DID NOT CREATE MONEY (CREDIT)</a:t>
            </a:r>
          </a:p>
          <a:p>
            <a:pPr algn="ctr"/>
            <a:r>
              <a:rPr lang="en-US" sz="3200" b="1" dirty="0" smtClean="0"/>
              <a:t>BUT IT WAS USURY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519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5835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2400"/>
              </a:spcBef>
            </a:pPr>
            <a:r>
              <a:rPr lang="en-US" sz="3600" dirty="0" smtClean="0"/>
              <a:t>    The </a:t>
            </a:r>
            <a:r>
              <a:rPr lang="en-US" sz="3600" dirty="0"/>
              <a:t>Money Changers </a:t>
            </a:r>
            <a:endParaRPr lang="en-US" sz="3600" dirty="0" smtClean="0"/>
          </a:p>
          <a:p>
            <a:pPr lvl="1">
              <a:spcBef>
                <a:spcPts val="2400"/>
              </a:spcBef>
            </a:pPr>
            <a:r>
              <a:rPr lang="en-US" sz="3600" dirty="0"/>
              <a:t> </a:t>
            </a:r>
            <a:r>
              <a:rPr lang="en-US" sz="3600" dirty="0" smtClean="0"/>
              <a:t>                             </a:t>
            </a:r>
            <a:r>
              <a:rPr lang="en-US" sz="3600" u="sng" dirty="0"/>
              <a:t>Local Deposit Banking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13866"/>
            <a:ext cx="12192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LOCAL DEPOSIT BANKS CREATED MONEY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6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aradoxplace.com/Perspectives/Italian%20Images/images/Misc-Pics/WSale-Banking-BR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950"/>
            <a:ext cx="71437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366" y="5997844"/>
            <a:ext cx="553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The Money Changers                         </a:t>
            </a:r>
            <a:r>
              <a:rPr lang="en-US" u="sng" dirty="0"/>
              <a:t>Local Deposit </a:t>
            </a:r>
            <a:r>
              <a:rPr lang="en-US" u="sng" dirty="0" smtClean="0"/>
              <a:t>Banking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BRUGGE, BELGIUM:          </a:t>
            </a:r>
            <a:r>
              <a:rPr lang="en-US" sz="2800" dirty="0" smtClean="0"/>
              <a:t>CREDIT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93709" y="1407950"/>
            <a:ext cx="50063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Money changers had two</a:t>
            </a:r>
          </a:p>
          <a:p>
            <a:r>
              <a:rPr lang="en-US" sz="2800" dirty="0" smtClean="0"/>
              <a:t>original functions:</a:t>
            </a:r>
          </a:p>
          <a:p>
            <a:endParaRPr lang="en-US" sz="2800" dirty="0"/>
          </a:p>
          <a:p>
            <a:r>
              <a:rPr lang="en-US" sz="2800" dirty="0" smtClean="0"/>
              <a:t>#1  Exchange current coins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for a fee (</a:t>
            </a:r>
            <a:r>
              <a:rPr lang="en-US" sz="2800" dirty="0" err="1" smtClean="0"/>
              <a:t>agio</a:t>
            </a:r>
            <a:r>
              <a:rPr lang="en-US" sz="2800" dirty="0" smtClean="0"/>
              <a:t> or commission)</a:t>
            </a:r>
          </a:p>
          <a:p>
            <a:endParaRPr lang="en-US" sz="2800" dirty="0" smtClean="0"/>
          </a:p>
          <a:p>
            <a:r>
              <a:rPr lang="en-US" sz="2800" dirty="0" smtClean="0"/>
              <a:t>#2  Purchase bullion from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public and sell to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prince’s mint (if profitable)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6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aradoxplace.com/Perspectives/Italian%20Images/images/Misc-Pics/Banking-1300s-Style-BR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91241" cy="36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386020"/>
            <a:ext cx="485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The Money Changers    </a:t>
            </a:r>
            <a:r>
              <a:rPr lang="en-US" dirty="0" smtClean="0"/>
              <a:t>     </a:t>
            </a:r>
            <a:r>
              <a:rPr lang="en-US" u="sng" dirty="0"/>
              <a:t>Local Deposit </a:t>
            </a:r>
            <a:r>
              <a:rPr lang="en-US" u="sng" dirty="0" smtClean="0"/>
              <a:t>Banking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BRUGGE, BELGIUM:          </a:t>
            </a:r>
            <a:r>
              <a:rPr lang="en-US" sz="2800" dirty="0" smtClean="0"/>
              <a:t>CREDIT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1485" y="749085"/>
            <a:ext cx="736169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Money changers assumed a third function: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</a:t>
            </a:r>
            <a:r>
              <a:rPr lang="en-US" sz="2800" dirty="0" smtClean="0"/>
              <a:t>#3  CREDIT MONEY CREATION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r>
              <a:rPr lang="en-US" sz="2000" dirty="0" smtClean="0"/>
              <a:t>They began to </a:t>
            </a:r>
            <a:r>
              <a:rPr lang="en-US" sz="2000" dirty="0"/>
              <a:t>accept </a:t>
            </a:r>
            <a:r>
              <a:rPr lang="en-US" sz="2000" dirty="0" smtClean="0"/>
              <a:t>deposits of coin,  called </a:t>
            </a:r>
            <a:r>
              <a:rPr lang="en-US" sz="2000" dirty="0" err="1" smtClean="0"/>
              <a:t>giro</a:t>
            </a:r>
            <a:r>
              <a:rPr lang="en-US" sz="2000" dirty="0" smtClean="0"/>
              <a:t> (</a:t>
            </a:r>
            <a:r>
              <a:rPr lang="en-US" sz="2000" dirty="0"/>
              <a:t>deposit</a:t>
            </a:r>
            <a:r>
              <a:rPr lang="en-US" sz="2000" dirty="0" smtClean="0"/>
              <a:t>) banking.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u="sng" dirty="0" smtClean="0"/>
              <a:t>DEPOSITS</a:t>
            </a:r>
            <a:r>
              <a:rPr lang="en-US" sz="2000" dirty="0" smtClean="0"/>
              <a:t>:   A deposit was </a:t>
            </a:r>
            <a:r>
              <a:rPr lang="en-US" sz="2000" dirty="0"/>
              <a:t>transformed into </a:t>
            </a:r>
            <a:r>
              <a:rPr lang="en-US" sz="2000" dirty="0" smtClean="0"/>
              <a:t>bank money – bookkeeping credit to the depositor’s current account.</a:t>
            </a:r>
          </a:p>
          <a:p>
            <a:r>
              <a:rPr lang="en-US" sz="2000" dirty="0" smtClean="0"/>
              <a:t>       The deposit </a:t>
            </a:r>
            <a:r>
              <a:rPr lang="en-US" sz="2000" dirty="0"/>
              <a:t>did not earn interest, but </a:t>
            </a:r>
            <a:r>
              <a:rPr lang="en-US" sz="2000" dirty="0" smtClean="0"/>
              <a:t>could be transferred to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other </a:t>
            </a:r>
            <a:r>
              <a:rPr lang="en-US" sz="2000" dirty="0"/>
              <a:t>accounts in the same </a:t>
            </a:r>
            <a:r>
              <a:rPr lang="en-US" sz="2000" dirty="0" smtClean="0"/>
              <a:t>or a different </a:t>
            </a:r>
            <a:r>
              <a:rPr lang="en-US" sz="2000" dirty="0"/>
              <a:t>bank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       </a:t>
            </a:r>
            <a:r>
              <a:rPr lang="en-US" sz="2000" u="sng" dirty="0" smtClean="0"/>
              <a:t>At </a:t>
            </a:r>
            <a:r>
              <a:rPr lang="en-US" sz="2000" u="sng" dirty="0"/>
              <a:t>the same time</a:t>
            </a:r>
            <a:r>
              <a:rPr lang="en-US" sz="2000" dirty="0"/>
              <a:t>, </a:t>
            </a:r>
            <a:r>
              <a:rPr lang="en-US" sz="2000" dirty="0" smtClean="0"/>
              <a:t>the bank used the deposits to invest in 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loaned to business ventures, </a:t>
            </a:r>
            <a:r>
              <a:rPr lang="en-US" sz="2000" u="sng" dirty="0" smtClean="0"/>
              <a:t>with interest in a concealed form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 Money </a:t>
            </a:r>
            <a:r>
              <a:rPr lang="en-US" sz="2000" b="1" dirty="0">
                <a:solidFill>
                  <a:srgbClr val="0070C0"/>
                </a:solidFill>
              </a:rPr>
              <a:t>was </a:t>
            </a:r>
            <a:r>
              <a:rPr lang="en-US" sz="2000" b="1" dirty="0" smtClean="0">
                <a:solidFill>
                  <a:srgbClr val="0070C0"/>
                </a:solidFill>
              </a:rPr>
              <a:t>created:  purchasing power.   Risk was taken.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u="sng" dirty="0" smtClean="0"/>
              <a:t>OVERDRAFTS</a:t>
            </a:r>
            <a:r>
              <a:rPr lang="en-US" sz="2000" dirty="0" smtClean="0"/>
              <a:t>:  The depositor’s current account </a:t>
            </a:r>
            <a:r>
              <a:rPr lang="en-US" sz="2000" dirty="0"/>
              <a:t>could </a:t>
            </a:r>
            <a:r>
              <a:rPr lang="en-US" sz="2000" dirty="0" smtClean="0"/>
              <a:t>also go </a:t>
            </a:r>
            <a:r>
              <a:rPr lang="en-US" sz="2000" dirty="0"/>
              <a:t>into </a:t>
            </a:r>
            <a:r>
              <a:rPr lang="en-US" sz="2000" dirty="0" smtClean="0"/>
              <a:t>overdraft, a bookkeeping loan.  No interest was charged.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  Money was created: purchasing power.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38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837" y="6390800"/>
            <a:ext cx="553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The Money Changers                         </a:t>
            </a:r>
            <a:r>
              <a:rPr lang="en-US" u="sng" dirty="0"/>
              <a:t>Local Deposit </a:t>
            </a:r>
            <a:r>
              <a:rPr lang="en-US" u="sng" dirty="0" smtClean="0"/>
              <a:t>Banking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BRUGGE, BELGIUM:          </a:t>
            </a:r>
            <a:r>
              <a:rPr lang="en-US" sz="2800" dirty="0" smtClean="0"/>
              <a:t>CREDIT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04854" y="523220"/>
            <a:ext cx="62871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smtClean="0"/>
              <a:t>“</a:t>
            </a:r>
            <a:r>
              <a:rPr lang="en-US" sz="2000" dirty="0" smtClean="0"/>
              <a:t>…</a:t>
            </a:r>
            <a:r>
              <a:rPr lang="en-US" sz="2400" dirty="0" smtClean="0"/>
              <a:t>the exchange banks created purchasing power,</a:t>
            </a:r>
          </a:p>
          <a:p>
            <a:r>
              <a:rPr lang="en-US" sz="2400" dirty="0" smtClean="0"/>
              <a:t>or money, as effectively as if they had been</a:t>
            </a:r>
          </a:p>
          <a:p>
            <a:r>
              <a:rPr lang="en-US" sz="2400" dirty="0" smtClean="0"/>
              <a:t>granted the privilege of issuing notes.”</a:t>
            </a:r>
          </a:p>
          <a:p>
            <a:pPr algn="r"/>
            <a:r>
              <a:rPr lang="en-US" dirty="0" smtClean="0"/>
              <a:t>De </a:t>
            </a:r>
            <a:r>
              <a:rPr lang="en-US" dirty="0" err="1" smtClean="0"/>
              <a:t>Roover</a:t>
            </a:r>
            <a:r>
              <a:rPr lang="en-US" dirty="0" smtClean="0"/>
              <a:t>,</a:t>
            </a:r>
          </a:p>
          <a:p>
            <a:pPr algn="r"/>
            <a:r>
              <a:rPr lang="en-US" dirty="0" smtClean="0"/>
              <a:t>MONEY, BANKING AND CREDIT</a:t>
            </a:r>
          </a:p>
          <a:p>
            <a:pPr algn="r"/>
            <a:r>
              <a:rPr lang="en-US" dirty="0" smtClean="0"/>
              <a:t>IN MEDIAEVAL BRUGES, p. 321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“By tacit understanding, the depositor permitted</a:t>
            </a:r>
          </a:p>
          <a:p>
            <a:r>
              <a:rPr lang="en-US" sz="2400" dirty="0" smtClean="0"/>
              <a:t>the banker to use the money that he had deposited or that was credited to his account by transfer, in return for safety and the service of transfer.”  </a:t>
            </a:r>
            <a:r>
              <a:rPr lang="en-US" sz="1600" dirty="0" smtClean="0"/>
              <a:t>p. 81</a:t>
            </a:r>
          </a:p>
          <a:p>
            <a:pPr algn="r"/>
            <a:r>
              <a:rPr lang="en-US" sz="1600" dirty="0"/>
              <a:t>Lane and Mueller,</a:t>
            </a:r>
          </a:p>
          <a:p>
            <a:pPr algn="r"/>
            <a:r>
              <a:rPr lang="en-US" sz="1600" dirty="0"/>
              <a:t> MONEY AND BANKING IN MEDIEVAL</a:t>
            </a:r>
          </a:p>
          <a:p>
            <a:pPr algn="r"/>
            <a:r>
              <a:rPr lang="en-US" sz="1600" dirty="0"/>
              <a:t> AND RENAISSANCE </a:t>
            </a:r>
            <a:r>
              <a:rPr lang="en-US" sz="1600" dirty="0" smtClean="0"/>
              <a:t>VENICE, </a:t>
            </a:r>
            <a:r>
              <a:rPr lang="en-US" sz="1600" dirty="0"/>
              <a:t>p. 81</a:t>
            </a:r>
          </a:p>
          <a:p>
            <a:pPr algn="r"/>
            <a:endParaRPr lang="en-US" sz="2000" dirty="0"/>
          </a:p>
        </p:txBody>
      </p:sp>
      <p:pic>
        <p:nvPicPr>
          <p:cNvPr id="7170" name="Picture 2" descr="http://www.ucalgary.ca/applied_history/tutor/imagemid/florenbank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110"/>
            <a:ext cx="5904854" cy="54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5835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2400"/>
              </a:spcBef>
            </a:pPr>
            <a:r>
              <a:rPr lang="en-US" sz="3600" dirty="0" smtClean="0"/>
              <a:t>    </a:t>
            </a:r>
            <a:r>
              <a:rPr lang="en-US" sz="3600" dirty="0"/>
              <a:t>The Italian </a:t>
            </a:r>
            <a:r>
              <a:rPr lang="en-US" sz="3600" dirty="0" smtClean="0"/>
              <a:t>Merchant-Bankers</a:t>
            </a:r>
          </a:p>
          <a:p>
            <a:pPr lvl="1">
              <a:spcBef>
                <a:spcPts val="2400"/>
              </a:spcBef>
            </a:pPr>
            <a:r>
              <a:rPr lang="en-US" sz="3600" dirty="0" smtClean="0"/>
              <a:t>			          </a:t>
            </a:r>
            <a:r>
              <a:rPr lang="en-US" sz="3600" u="sng" dirty="0"/>
              <a:t>International Banking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2987" y="906856"/>
            <a:ext cx="936602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INTERNATIONAL MERCHANT-BANKS CREATED MONEY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21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060" y="993333"/>
            <a:ext cx="11645880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INTERNATIONAL BANKING CREATED SHORT-TERM CREDIT (MONEY)</a:t>
            </a:r>
          </a:p>
          <a:p>
            <a:pPr algn="ctr"/>
            <a:r>
              <a:rPr lang="en-US" sz="3200" b="1" dirty="0" smtClean="0"/>
              <a:t>….AS PART OF THE INTERNATIONAL TRANSFER OF FUNDS</a:t>
            </a:r>
            <a:endParaRPr lang="en-US" sz="3200" b="1" dirty="0"/>
          </a:p>
        </p:txBody>
      </p:sp>
      <p:pic>
        <p:nvPicPr>
          <p:cNvPr id="2050" name="Picture 2" descr="http://www.photo.rmn.fr/LowRes2/TR1/WJZXAM/03-006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57" y="2540666"/>
            <a:ext cx="3858486" cy="43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wesomemiddleageshastings.weebly.com/uploads/1/9/1/4/19143281/8528023.jpg?1367435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4" y="3084845"/>
            <a:ext cx="37528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istoric-uk.com/assets/Images/woolmerchants.gif?1317746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80" y="3342198"/>
            <a:ext cx="3619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26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BRUGGE, BELGIUM:          </a:t>
            </a:r>
            <a:r>
              <a:rPr lang="en-US" sz="2800" dirty="0" smtClean="0"/>
              <a:t>CREDIT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5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060" y="993333"/>
            <a:ext cx="11366958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INTERNATIONAL BANKING CREATED LONG-TERM CREDIT (MONEY)</a:t>
            </a:r>
          </a:p>
          <a:p>
            <a:pPr algn="ctr"/>
            <a:r>
              <a:rPr lang="en-US" sz="3200" b="1" dirty="0" smtClean="0"/>
              <a:t>….TO FUND WARS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6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BRUGGE, BELGIUM:          </a:t>
            </a:r>
            <a:r>
              <a:rPr lang="en-US" sz="2800" dirty="0" smtClean="0"/>
              <a:t>CREDIT</a:t>
            </a:r>
            <a:endParaRPr lang="en-US" sz="2800" dirty="0"/>
          </a:p>
        </p:txBody>
      </p:sp>
      <p:pic>
        <p:nvPicPr>
          <p:cNvPr id="5122" name="Picture 2" descr="http://hardwired.hu/img/wg/2/726/Medieval_2_Total_War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5" y="2776253"/>
            <a:ext cx="4739737" cy="35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omepages.se.edu/library/files/2013/01/europehundredyearsBataille_de_la_Roche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12" y="2776253"/>
            <a:ext cx="3659890" cy="35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COMMERCIAL REVOLUTION OF THE 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</a:t>
            </a:r>
            <a:br>
              <a:rPr lang="en-US" sz="3600" dirty="0" smtClean="0"/>
            </a:br>
            <a:r>
              <a:rPr lang="en-US" sz="3600" dirty="0" smtClean="0"/>
              <a:t>1160 - 1330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495" y="146916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‘long thirteenth century’ saw fundamental changes in money, credit, business practices, relations in society.</a:t>
            </a:r>
            <a:endParaRPr lang="en-US" dirty="0"/>
          </a:p>
        </p:txBody>
      </p:sp>
      <p:pic>
        <p:nvPicPr>
          <p:cNvPr id="2050" name="Picture 2" descr="http://1.bp.blogspot.com/-u1SKrujvPgs/TwoLD0NIOvI/AAAAAAAAFDU/luS9NqNf8zc/s400/Idade+Media+agricultura+e+sevid%25C3%25A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219" y="3467092"/>
            <a:ext cx="2430974" cy="31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e08595.medialib.glogster.com/media/e1/e1ab68751f5ecfecb85ffec65b53b7d890495a9f4f252054b9c65674387e7d88/medici-b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39" y="3625822"/>
            <a:ext cx="3564610" cy="28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cintillatingsilver.files.wordpress.com/2012/08/1300sdu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" y="4191172"/>
            <a:ext cx="3397544" cy="16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93" y="0"/>
            <a:ext cx="10515600" cy="766251"/>
          </a:xfrm>
        </p:spPr>
        <p:txBody>
          <a:bodyPr/>
          <a:lstStyle/>
          <a:p>
            <a:pPr algn="ctr"/>
            <a:r>
              <a:rPr lang="en-US" dirty="0" smtClean="0"/>
              <a:t>PART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80" y="1014224"/>
            <a:ext cx="11902699" cy="473564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sz="4800" dirty="0" smtClean="0"/>
              <a:t>THE HANSEATIC LEAGUE:      WAR ON CREDIT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89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6427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HANSEATIC </a:t>
            </a:r>
            <a:r>
              <a:rPr lang="en-US" dirty="0" smtClean="0"/>
              <a:t>LEAGUE:  1179 - 1648</a:t>
            </a:r>
            <a:endParaRPr lang="en-US" dirty="0"/>
          </a:p>
        </p:txBody>
      </p:sp>
      <p:pic>
        <p:nvPicPr>
          <p:cNvPr id="3074" name="Picture 2" descr="http://upload.wikimedia.org/wikipedia/commons/thumb/d/d0/Haupthandelsroute_Hanse.png/290px-Haupthandelsroute_Hans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53" y="2688345"/>
            <a:ext cx="5446847" cy="41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lnews.com/wp-content/uploads/baltic_files/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6427"/>
            <a:ext cx="4602997" cy="28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090" y="892556"/>
            <a:ext cx="6786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HANSA:  a </a:t>
            </a:r>
            <a:r>
              <a:rPr lang="en-US" sz="2400" dirty="0"/>
              <a:t>commercial and defensive </a:t>
            </a:r>
            <a:r>
              <a:rPr lang="en-US" sz="2400" dirty="0" smtClean="0"/>
              <a:t>confederation</a:t>
            </a:r>
          </a:p>
          <a:p>
            <a:r>
              <a:rPr lang="en-US" sz="2400" dirty="0" smtClean="0"/>
              <a:t>of 180 northern and central German merchant </a:t>
            </a:r>
            <a:r>
              <a:rPr lang="en-US" sz="2400" dirty="0" smtClean="0">
                <a:hlinkClick r:id="rId4" tooltip="Guild"/>
              </a:rPr>
              <a:t>guilds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their market towns </a:t>
            </a:r>
            <a:r>
              <a:rPr lang="en-US" sz="2400" dirty="0" smtClean="0"/>
              <a:t>that dominated trade</a:t>
            </a:r>
          </a:p>
          <a:p>
            <a:r>
              <a:rPr lang="en-US" sz="2400" dirty="0" smtClean="0"/>
              <a:t>along </a:t>
            </a:r>
            <a:r>
              <a:rPr lang="en-US" sz="2400" dirty="0"/>
              <a:t>the coast of Northern </a:t>
            </a:r>
            <a:r>
              <a:rPr lang="en-US" sz="2400" dirty="0" smtClean="0"/>
              <a:t>Europe; peaked 1450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652" y="4408457"/>
            <a:ext cx="5935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Their methods with trading partners included: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negotiation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suppression of trade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blockage (resulting in famine)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war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2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klitzfamily.com/files/Hanseatic_Lea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27"/>
            <a:ext cx="12192000" cy="61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76854" y="852407"/>
            <a:ext cx="151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HANSA</a:t>
            </a:r>
          </a:p>
          <a:p>
            <a:r>
              <a:rPr lang="en-US" sz="3600" dirty="0" smtClean="0"/>
              <a:t>TRADE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66427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THE HANSEATIC LEAGUE:  1179 - 1648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istorywallcharts.eu/resources/uploads/thumbs/_DSF0971-Edit__924x0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465"/>
            <a:ext cx="8849532" cy="62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3932" y="2107769"/>
            <a:ext cx="1760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HANSA</a:t>
            </a:r>
          </a:p>
          <a:p>
            <a:r>
              <a:rPr lang="en-US" sz="3600" dirty="0" smtClean="0"/>
              <a:t>VESSALS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6495"/>
            <a:ext cx="12192000" cy="666427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THE HANSEATIC LEAGUE:  1179 - 1648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e Hanseatic League Judges Rule-Breaking Traders Giclee 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27"/>
            <a:ext cx="8115393" cy="60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9672" y="2557220"/>
            <a:ext cx="45223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Hanseatic </a:t>
            </a:r>
            <a:r>
              <a:rPr lang="en-US" sz="2800" b="1" dirty="0" smtClean="0"/>
              <a:t>League</a:t>
            </a:r>
          </a:p>
          <a:p>
            <a:r>
              <a:rPr lang="en-US" sz="2800" b="1" dirty="0" smtClean="0"/>
              <a:t>Judges </a:t>
            </a:r>
            <a:r>
              <a:rPr lang="en-US" sz="2800" b="1" dirty="0"/>
              <a:t>Rule-Breaking </a:t>
            </a:r>
            <a:r>
              <a:rPr lang="en-US" sz="2800" b="1" dirty="0" smtClean="0"/>
              <a:t>Traders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666427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THE HANSEATIC LEAGUE:  1179 - 1648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3-eu-west-1.amazonaws.com/lookandlearn-preview/XL/XL118/XL118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12" y="666427"/>
            <a:ext cx="10275375" cy="56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5916" y="6334780"/>
            <a:ext cx="621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WAREHOUSE OF HANSA IN LONDON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66427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THE HANSEATIC LEAGUE:  1179 - 1648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66427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THE HANSEATIC LEAGUE:  1179 - 1648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666427"/>
            <a:ext cx="12192000" cy="1384995"/>
          </a:xfrm>
          <a:prstGeom prst="rect">
            <a:avLst/>
          </a:prstGeom>
          <a:solidFill>
            <a:srgbClr val="C9F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HANSA HAD NO MONETARY POWER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 THE HANSA WOULD NOT USE CREDIT IN TRADE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75" y="2717849"/>
            <a:ext cx="57246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CREDIT ACCUSED OF:</a:t>
            </a:r>
          </a:p>
          <a:p>
            <a:endParaRPr lang="en-US" sz="32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Instability of prices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risk taking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Unscrupulous schemes</a:t>
            </a:r>
            <a:r>
              <a:rPr lang="en-US" sz="3200" dirty="0"/>
              <a:t>	</a:t>
            </a:r>
          </a:p>
        </p:txBody>
      </p:sp>
      <p:pic>
        <p:nvPicPr>
          <p:cNvPr id="5" name="Picture 10" descr="http://ts3.mm.bing.net/th?id=H.4899566769471642&amp;pid=15.1&amp;H=135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21" y="2163705"/>
            <a:ext cx="5371780" cy="45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66427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THE HANSEATIC LEAGUE:  1179 - 1648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6427"/>
            <a:ext cx="12192000" cy="1200329"/>
          </a:xfrm>
          <a:prstGeom prst="rect">
            <a:avLst/>
          </a:prstGeom>
          <a:solidFill>
            <a:srgbClr val="C9F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STRUGGLE OVER THE MONEY POWER:</a:t>
            </a:r>
          </a:p>
          <a:p>
            <a:pPr algn="ctr"/>
            <a:r>
              <a:rPr lang="en-US" sz="3600" dirty="0" smtClean="0"/>
              <a:t>THE HANSA’S WAR ON CREDIT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802" y="2149019"/>
            <a:ext cx="73364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1389"/>
            </a:pPr>
            <a:r>
              <a:rPr lang="en-US" sz="2000" dirty="0" smtClean="0"/>
              <a:t>    Credit war begun:  Duke of Burgundy adopted hard money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and caused a severe </a:t>
            </a:r>
            <a:r>
              <a:rPr lang="en-US" sz="2000" b="1" dirty="0" smtClean="0"/>
              <a:t>DEFLATION in Bruges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bills of exchange were ordered to be </a:t>
            </a:r>
            <a:r>
              <a:rPr lang="en-US" sz="2000" b="1" dirty="0" smtClean="0"/>
              <a:t>paid in coinage</a:t>
            </a:r>
          </a:p>
          <a:p>
            <a:pPr lvl="1"/>
            <a:r>
              <a:rPr lang="en-US" sz="2000" b="1" dirty="0"/>
              <a:t> </a:t>
            </a:r>
            <a:r>
              <a:rPr lang="en-US" sz="2000" b="1" dirty="0" smtClean="0"/>
              <a:t>     and </a:t>
            </a:r>
            <a:r>
              <a:rPr lang="en-US" sz="2000" b="1" dirty="0"/>
              <a:t>not by crediting accounts at the bank</a:t>
            </a:r>
          </a:p>
          <a:p>
            <a:pPr lvl="1"/>
            <a:r>
              <a:rPr lang="en-US" sz="2000" b="1" dirty="0"/>
              <a:t>            </a:t>
            </a:r>
            <a:r>
              <a:rPr lang="en-US" sz="2000" b="1" dirty="0" smtClean="0"/>
              <a:t>                       </a:t>
            </a:r>
            <a:r>
              <a:rPr lang="en-US" sz="2000" b="1" dirty="0"/>
              <a:t>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silver </a:t>
            </a:r>
            <a:r>
              <a:rPr lang="en-US" sz="2000" b="1" dirty="0"/>
              <a:t>was demonetized since bills had to be paid in gold</a:t>
            </a:r>
          </a:p>
          <a:p>
            <a:endParaRPr lang="en-US" sz="2000" dirty="0"/>
          </a:p>
          <a:p>
            <a:pPr lvl="1"/>
            <a:r>
              <a:rPr lang="en-US" sz="2000" dirty="0" smtClean="0"/>
              <a:t>The decreased volume of money benefited landed gentry, clergy, </a:t>
            </a:r>
            <a:r>
              <a:rPr lang="en-US" sz="2000" dirty="0" err="1" smtClean="0"/>
              <a:t>rentiers</a:t>
            </a:r>
            <a:r>
              <a:rPr lang="en-US" sz="2000" dirty="0" smtClean="0"/>
              <a:t>, since rents remained constant.   But the Bruges Treasurer was nearly killed by an angry mob – this resulted in the rents being scaled back.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1401    Repealed</a:t>
            </a:r>
            <a:endParaRPr lang="en-US" sz="2000" dirty="0"/>
          </a:p>
        </p:txBody>
      </p:sp>
      <p:pic>
        <p:nvPicPr>
          <p:cNvPr id="1026" name="Picture 2" descr="http://www.winchelsea.net/images/r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67" y="3042438"/>
            <a:ext cx="4418723" cy="32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66427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THE HANSEATIC LEAGUE:  1179 - 1648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6427"/>
            <a:ext cx="12192000" cy="1200329"/>
          </a:xfrm>
          <a:prstGeom prst="rect">
            <a:avLst/>
          </a:prstGeom>
          <a:solidFill>
            <a:srgbClr val="C9F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STRUGGLE OVER THE MONEY POWER:</a:t>
            </a:r>
          </a:p>
          <a:p>
            <a:pPr algn="ctr"/>
            <a:r>
              <a:rPr lang="en-US" sz="3600" dirty="0" smtClean="0"/>
              <a:t>THE HANSA’S WAR ON CREDIT FAILED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451" y="2293749"/>
            <a:ext cx="64047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HANSA:</a:t>
            </a:r>
          </a:p>
          <a:p>
            <a:endParaRPr lang="en-US" dirty="0"/>
          </a:p>
          <a:p>
            <a:r>
              <a:rPr lang="en-US" dirty="0" smtClean="0"/>
              <a:t>1401 - obtained abolition of all credit transactions in Flanders</a:t>
            </a:r>
          </a:p>
          <a:p>
            <a:r>
              <a:rPr lang="en-US" dirty="0"/>
              <a:t> </a:t>
            </a:r>
            <a:r>
              <a:rPr lang="en-US" dirty="0" smtClean="0"/>
              <a:t>           for 3 years on buying/selling with foreigners</a:t>
            </a:r>
          </a:p>
          <a:p>
            <a:endParaRPr lang="en-US" dirty="0"/>
          </a:p>
          <a:p>
            <a:r>
              <a:rPr lang="en-US" dirty="0" smtClean="0"/>
              <a:t> 1433 - BRUGES SUPPRESSED ALL BANKERS, FOREIGN &amp; DOMESTIC</a:t>
            </a:r>
          </a:p>
          <a:p>
            <a:endParaRPr lang="en-US" dirty="0"/>
          </a:p>
          <a:p>
            <a:r>
              <a:rPr lang="en-US" dirty="0" smtClean="0"/>
              <a:t>1488 – Medici branch liquidated in Bruges </a:t>
            </a:r>
          </a:p>
          <a:p>
            <a:endParaRPr lang="en-US" dirty="0"/>
          </a:p>
          <a:p>
            <a:r>
              <a:rPr lang="en-US" dirty="0" smtClean="0"/>
              <a:t>             Largest banks were international and moved</a:t>
            </a:r>
          </a:p>
          <a:p>
            <a:r>
              <a:rPr lang="en-US" dirty="0"/>
              <a:t> </a:t>
            </a:r>
            <a:r>
              <a:rPr lang="en-US" dirty="0" smtClean="0"/>
              <a:t>            to Antwerp to capture the trade around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Cape of Good Hope.</a:t>
            </a:r>
          </a:p>
          <a:p>
            <a:endParaRPr lang="en-US" dirty="0"/>
          </a:p>
          <a:p>
            <a:r>
              <a:rPr lang="en-US" dirty="0" smtClean="0"/>
              <a:t>Bruges went into decline.</a:t>
            </a:r>
            <a:endParaRPr lang="en-US" dirty="0"/>
          </a:p>
        </p:txBody>
      </p:sp>
      <p:pic>
        <p:nvPicPr>
          <p:cNvPr id="2050" name="Picture 2" descr="http://2.bp.blogspot.com/-_BcOM4J5lgI/TvyErSvWFcI/AAAAAAAAM6I/MY1vcxSxZwI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97" y="2293749"/>
            <a:ext cx="4490606" cy="4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Q &amp; 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05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5894" y="2942871"/>
            <a:ext cx="6200736" cy="110799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MORE MONEY…..</a:t>
            </a:r>
            <a:endParaRPr lang="en-US" sz="6600" dirty="0"/>
          </a:p>
        </p:txBody>
      </p:sp>
      <p:pic>
        <p:nvPicPr>
          <p:cNvPr id="15364" name="Picture 4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21" y="986885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03" y="1855583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99" y="482868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42" y="1816046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75" y="45847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46" y="2712204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90" y="853859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78" y="1797804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825">
            <a:off x="53917" y="56339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6278">
            <a:off x="328981" y="2237725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0006">
            <a:off x="3481510" y="4141210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7579">
            <a:off x="987854" y="4770406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8977">
            <a:off x="6197003" y="4770405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704">
            <a:off x="9624596" y="4956165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9179"/>
            <a:ext cx="12192000" cy="456217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THE QUANTITY OF MONEY IN CIRCULATION INCREASED:  Plunder of Constantinople</a:t>
            </a:r>
          </a:p>
        </p:txBody>
      </p:sp>
      <p:pic>
        <p:nvPicPr>
          <p:cNvPr id="6148" name="Picture 4" descr="http://images.bridgemanart.com/api/1.0/image/600wm.FTB.7100010.7055475/96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358"/>
            <a:ext cx="57150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503" y="6211669"/>
            <a:ext cx="5223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was said that the total amount looted</a:t>
            </a:r>
          </a:p>
          <a:p>
            <a:r>
              <a:rPr lang="en-US" dirty="0" smtClean="0"/>
              <a:t> from Constantinople was about 900,000 silver marks.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6927" y="2217028"/>
            <a:ext cx="6355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“The plunder of Constantinople by the Venetians and other</a:t>
            </a:r>
          </a:p>
          <a:p>
            <a:r>
              <a:rPr lang="en-US" sz="2000" dirty="0" smtClean="0"/>
              <a:t>of the Crusaders probably transferred more metallic</a:t>
            </a:r>
          </a:p>
          <a:p>
            <a:r>
              <a:rPr lang="en-US" sz="2000" dirty="0" smtClean="0"/>
              <a:t>wealth to western Europe than all the commerce of the</a:t>
            </a:r>
          </a:p>
          <a:p>
            <a:r>
              <a:rPr lang="en-US" sz="2000" dirty="0" smtClean="0"/>
              <a:t>centuries that preceded it.”  William Jacobs, THE PRECIOUS</a:t>
            </a:r>
          </a:p>
          <a:p>
            <a:r>
              <a:rPr lang="en-US" sz="2000" dirty="0" smtClean="0"/>
              <a:t>METALS, 1831, p. 354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25328" y="4617147"/>
            <a:ext cx="3978269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MONEY POWER WAS DISPURSED</a:t>
            </a:r>
          </a:p>
          <a:p>
            <a:r>
              <a:rPr lang="en-US" dirty="0" smtClean="0"/>
              <a:t> FROM THE RELIGIOUS TO THE SECULAR.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9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COMMERCIAL REVOLUTION OF THE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 1160 - 1330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9179"/>
            <a:ext cx="12192000" cy="456217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THE QUANTITY OF MONEY IN CIRCULATION INCREASED:  new wave of silver mining</a:t>
            </a:r>
          </a:p>
        </p:txBody>
      </p:sp>
      <p:pic>
        <p:nvPicPr>
          <p:cNvPr id="5122" name="Picture 2" descr="The image is described by the title and by the text be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6" y="143457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098" y="4391112"/>
            <a:ext cx="255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Argentiera</a:t>
            </a:r>
            <a:r>
              <a:rPr lang="en-US" dirty="0" smtClean="0"/>
              <a:t> mine, Sardinia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31995"/>
            <a:ext cx="5984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has been calculated that Sardinian mines have supplied Pisa</a:t>
            </a:r>
          </a:p>
          <a:p>
            <a:r>
              <a:rPr lang="en-US" dirty="0" smtClean="0"/>
              <a:t>with almost 15 tons a year of the valuable metal in the period</a:t>
            </a:r>
          </a:p>
          <a:p>
            <a:r>
              <a:rPr lang="en-US" dirty="0" smtClean="0"/>
              <a:t>stretching from the end of the 12th century to the beginning</a:t>
            </a:r>
          </a:p>
          <a:p>
            <a:r>
              <a:rPr lang="en-US" dirty="0" smtClean="0"/>
              <a:t>of the 14th century. </a:t>
            </a:r>
            <a:endParaRPr lang="en-US" dirty="0"/>
          </a:p>
        </p:txBody>
      </p:sp>
      <p:pic>
        <p:nvPicPr>
          <p:cNvPr id="5126" name="Picture 6" descr="http://upload.wikimedia.org/wikipedia/commons/thumb/e/eb/Silver_mining_in_Kutn%C3%A1_Hora_1490s.jpg/412px-Silver_mining_in_Kutn%C3%A1_Hora_149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74" y="945396"/>
            <a:ext cx="4059988" cy="59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6888" y="1249909"/>
            <a:ext cx="182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Kutna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mine,</a:t>
            </a:r>
          </a:p>
          <a:p>
            <a:r>
              <a:rPr lang="en-US" dirty="0" smtClean="0"/>
              <a:t>Bohemia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4062" y="2388531"/>
            <a:ext cx="214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1260 German</a:t>
            </a:r>
          </a:p>
          <a:p>
            <a:r>
              <a:rPr lang="en-US" dirty="0" smtClean="0"/>
              <a:t>miners began to</a:t>
            </a:r>
          </a:p>
          <a:p>
            <a:r>
              <a:rPr lang="en-US" dirty="0" smtClean="0"/>
              <a:t>mine for silver in</a:t>
            </a:r>
          </a:p>
          <a:p>
            <a:r>
              <a:rPr lang="en-US" dirty="0" smtClean="0"/>
              <a:t>the mountain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3391" y="2987174"/>
            <a:ext cx="6724918" cy="110799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LAND &amp; MONEY…..</a:t>
            </a:r>
            <a:endParaRPr lang="en-US" sz="6600" dirty="0"/>
          </a:p>
        </p:txBody>
      </p:sp>
      <p:pic>
        <p:nvPicPr>
          <p:cNvPr id="15364" name="Picture 4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21" y="986885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03" y="1855583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99" y="482868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42" y="1816046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75" y="45847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118" y="1855583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90" y="853859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://ts3.mm.bing.net/th?id=H.4837255387349442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465" y="1653996"/>
            <a:ext cx="1019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825">
            <a:off x="53917" y="56339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6278">
            <a:off x="280902" y="2236519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0006">
            <a:off x="3603860" y="4297913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7579">
            <a:off x="987854" y="4770406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8977">
            <a:off x="6197003" y="4770405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Medieval Silver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704">
            <a:off x="9624596" y="4956165"/>
            <a:ext cx="1867874" cy="19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3296</Words>
  <Application>Microsoft Office PowerPoint</Application>
  <PresentationFormat>Widescreen</PresentationFormat>
  <Paragraphs>569</Paragraphs>
  <Slides>59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Wingdings</vt:lpstr>
      <vt:lpstr>Office Theme</vt:lpstr>
      <vt:lpstr>    The Lost Science of Money   </vt:lpstr>
      <vt:lpstr>THEMES OF LOST SCIENCE OF MONEY BOOK</vt:lpstr>
      <vt:lpstr>PARTS OF PRESENTATION</vt:lpstr>
      <vt:lpstr>PART 1</vt:lpstr>
      <vt:lpstr>THE COMMERCIAL REVOLUTION OF THE 13TH CENTURY  1160 - 1330</vt:lpstr>
      <vt:lpstr>PowerPoint Presentation</vt:lpstr>
      <vt:lpstr>THE COMMERCIAL REVOLUTION OF THE 13TH CENTURY: 1160 - 1330</vt:lpstr>
      <vt:lpstr>THE COMMERCIAL REVOLUTION OF THE 13TH CENTURY: 1160 - 1330</vt:lpstr>
      <vt:lpstr>PowerPoint Presentation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PART 2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PART 3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THE COMMERCIAL REVOLUTION OF THE 13TH CENTURY: 1160 - 1330</vt:lpstr>
      <vt:lpstr>PowerPoint Presentation</vt:lpstr>
      <vt:lpstr>PART 4</vt:lpstr>
      <vt:lpstr>PowerPoint Presentation</vt:lpstr>
      <vt:lpstr>PowerPoint Presentation</vt:lpstr>
      <vt:lpstr>PART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6</vt:lpstr>
      <vt:lpstr>THE HANSEATIC LEAGUE:  1179 - 1648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251</cp:revision>
  <dcterms:created xsi:type="dcterms:W3CDTF">2013-12-21T12:53:42Z</dcterms:created>
  <dcterms:modified xsi:type="dcterms:W3CDTF">2013-12-28T01:58:48Z</dcterms:modified>
</cp:coreProperties>
</file>