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57" r:id="rId5"/>
    <p:sldId id="269" r:id="rId6"/>
    <p:sldId id="274" r:id="rId7"/>
    <p:sldId id="268" r:id="rId8"/>
    <p:sldId id="270" r:id="rId9"/>
    <p:sldId id="275" r:id="rId10"/>
    <p:sldId id="263" r:id="rId11"/>
    <p:sldId id="271" r:id="rId12"/>
    <p:sldId id="272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2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4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2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3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8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1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2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DE128-9952-4977-9261-359918AAAEAE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6663-DE69-4334-93D5-B2EFFB9E3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3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3436"/>
            <a:ext cx="9144000" cy="35921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TIMELINE: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DAWN OF MAN THRU</a:t>
            </a:r>
            <a:br>
              <a:rPr lang="en-US" sz="4000" dirty="0" smtClean="0"/>
            </a:br>
            <a:r>
              <a:rPr lang="en-US" sz="4000" dirty="0" smtClean="0"/>
              <a:t>‘ANCIENT ORIENTAL’ CITY CIVLIZATIONS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582" y="4664220"/>
            <a:ext cx="9144000" cy="16557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BEFORE THE GREEK CITY STATES APPEAR 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9" y="0"/>
            <a:ext cx="11933694" cy="67326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700" b="1" u="sng" dirty="0" smtClean="0"/>
              <a:t>BRONZE AGE:</a:t>
            </a:r>
            <a:r>
              <a:rPr lang="en-US" sz="2700" b="1" dirty="0" smtClean="0"/>
              <a:t>                         </a:t>
            </a:r>
            <a:r>
              <a:rPr lang="en-US" sz="2700" b="1" u="sng" dirty="0" smtClean="0"/>
              <a:t>RISE OF CITY CIVILIZATIONS</a:t>
            </a:r>
            <a:br>
              <a:rPr lang="en-US" sz="2700" b="1" u="sng" dirty="0" smtClean="0"/>
            </a:br>
            <a:r>
              <a:rPr lang="en-US" sz="2700" b="1" u="sng" dirty="0" smtClean="0"/>
              <a:t>3,500 – 1,400 BC</a:t>
            </a:r>
            <a:endParaRPr lang="en-US" sz="73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9" y="673261"/>
            <a:ext cx="11933694" cy="60365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Rise of first urban civilizations      -     Ancient Oriental City Civilizations</a:t>
            </a:r>
          </a:p>
          <a:p>
            <a:r>
              <a:rPr lang="en-US" dirty="0" smtClean="0"/>
              <a:t>First writing                                      -     ‘history’ begins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Loans of silver by weight … with interest </a:t>
            </a:r>
          </a:p>
        </p:txBody>
      </p:sp>
      <p:pic>
        <p:nvPicPr>
          <p:cNvPr id="7172" name="Picture 4" descr="http://ts1.mm.bing.net/th?id=H.4916304176023496&amp;pid=15.1&amp;H=101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26" y="1120206"/>
            <a:ext cx="3912257" cy="24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s4.mm.bing.net/th?id=H.5029785787696051&amp;pid=15.1&amp;H=160&amp;W=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" y="2411541"/>
            <a:ext cx="3223647" cy="4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s3.mm.bing.net/th?id=H.4940914383784186&amp;pid=15.1&amp;H=160&amp;W=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41" y="2568654"/>
            <a:ext cx="2882094" cy="40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s3.mm.bing.net/th?id=H.4593451518527626&amp;pid=15.1&amp;H=145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26" y="3788284"/>
            <a:ext cx="3230332" cy="29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9" y="0"/>
            <a:ext cx="11933694" cy="67326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700" b="1" u="sng" dirty="0" smtClean="0"/>
              <a:t>CITY CIVILIZATIONS:</a:t>
            </a:r>
            <a:br>
              <a:rPr lang="en-US" sz="2700" b="1" u="sng" dirty="0" smtClean="0"/>
            </a:br>
            <a:r>
              <a:rPr lang="en-US" sz="2700" b="1" u="sng" dirty="0" smtClean="0"/>
              <a:t>3,500 –   300 BC</a:t>
            </a:r>
            <a:r>
              <a:rPr lang="en-US" sz="2700" b="1" dirty="0" smtClean="0"/>
              <a:t>		SOME, </a:t>
            </a:r>
            <a:r>
              <a:rPr lang="en-US" sz="2700" b="1" dirty="0" smtClean="0">
                <a:solidFill>
                  <a:srgbClr val="0070C0"/>
                </a:solidFill>
              </a:rPr>
              <a:t>NOT ALL</a:t>
            </a:r>
            <a:r>
              <a:rPr lang="en-US" sz="2700" b="1" dirty="0" smtClean="0"/>
              <a:t>, CITY CIVILIZATIONS ROSE ON RIVERS</a:t>
            </a:r>
            <a:endParaRPr lang="en-US" sz="7300" b="1" u="sng" dirty="0"/>
          </a:p>
        </p:txBody>
      </p:sp>
      <p:pic>
        <p:nvPicPr>
          <p:cNvPr id="1032" name="Picture 8" descr="https://upload.wikimedia.org/wikipedia/commons/thumb/1/17/Ancient_Egypt_map-en.svg/280px-Ancient_Egypt_map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8" y="854116"/>
            <a:ext cx="2667000" cy="28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s4.mm.bing.net/th?id=H.4807336593524499&amp;pid=15.1&amp;H=12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46" y="854116"/>
            <a:ext cx="3830882" cy="28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s3.mm.bing.net/th?id=H.4577328230828218&amp;pid=15.1&amp;H=132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75" y="4804475"/>
            <a:ext cx="2482896" cy="20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3357" y="1827681"/>
            <a:ext cx="77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62128" y="1854299"/>
            <a:ext cx="293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BABYLONIA, SUMER, ASSYRIA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78289" y="4435143"/>
            <a:ext cx="223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INDUS VALLEY -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9" y="0"/>
            <a:ext cx="11933694" cy="177441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700" b="1" u="sng" dirty="0" smtClean="0"/>
              <a:t/>
            </a:r>
            <a:br>
              <a:rPr lang="en-US" sz="2700" b="1" u="sng" dirty="0" smtClean="0"/>
            </a:br>
            <a:r>
              <a:rPr lang="en-US" sz="2700" b="1" u="sng" dirty="0" smtClean="0"/>
              <a:t>CITY CIVILIZATIONS:</a:t>
            </a:r>
            <a:br>
              <a:rPr lang="en-US" sz="2700" b="1" u="sng" dirty="0" smtClean="0"/>
            </a:br>
            <a:r>
              <a:rPr lang="en-US" sz="2700" b="1" u="sng" dirty="0" smtClean="0"/>
              <a:t>3,500 –   300 BC</a:t>
            </a:r>
            <a:r>
              <a:rPr lang="en-US" sz="2700" b="1" dirty="0" smtClean="0"/>
              <a:t>		CITY CIVILIZATIONS HAD WRITTEN RECORDS –</a:t>
            </a:r>
            <a:br>
              <a:rPr lang="en-US" sz="2700" b="1" dirty="0" smtClean="0"/>
            </a:br>
            <a:r>
              <a:rPr lang="en-US" sz="2700" b="1" dirty="0" smtClean="0"/>
              <a:t>					</a:t>
            </a:r>
            <a:r>
              <a:rPr lang="en-US" sz="2700" b="1" u="sng" dirty="0" smtClean="0">
                <a:solidFill>
                  <a:srgbClr val="0070C0"/>
                </a:solidFill>
              </a:rPr>
              <a:t>THE ACCOUNTS OF KING AND TEMPLE</a:t>
            </a:r>
            <a:endParaRPr lang="en-US" sz="7300" b="1" u="sng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://ts3.mm.bing.net/th?id=H.4803754593224126&amp;pid=15.1&amp;H=109&amp;W=1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" y="1774415"/>
            <a:ext cx="2861716" cy="19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3.mm.bing.net/th?id=H.4852798815144702&amp;pid=15.1&amp;H=12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" y="4306408"/>
            <a:ext cx="2881036" cy="21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discoveringegypt.com/pics/syllab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44" y="3333026"/>
            <a:ext cx="21907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0205" y="3692018"/>
            <a:ext cx="3553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SUMERIAN CLAY TABLETS –</a:t>
            </a:r>
          </a:p>
          <a:p>
            <a:r>
              <a:rPr lang="en-US" dirty="0" smtClean="0"/>
              <a:t>ACCOUNTS OF KINGS AND TEMPLES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31458" y="4153546"/>
            <a:ext cx="1660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EGYPTIAN </a:t>
            </a:r>
          </a:p>
          <a:p>
            <a:r>
              <a:rPr lang="en-US" dirty="0" smtClean="0"/>
              <a:t>HIEROGLYPHICS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9" y="0"/>
            <a:ext cx="11933694" cy="119336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FIRST CITY CIVILIZATIONS:</a:t>
            </a:r>
            <a:br>
              <a:rPr lang="en-US" dirty="0" smtClean="0"/>
            </a:br>
            <a:r>
              <a:rPr lang="en-US" sz="3100" b="1" dirty="0" smtClean="0"/>
              <a:t>ANCIENT ORIENTAL SYSTEM</a:t>
            </a:r>
            <a:endParaRPr lang="en-US" sz="31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489" y="1332719"/>
            <a:ext cx="11933694" cy="522292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1800" dirty="0"/>
              <a:t>Living King as divine </a:t>
            </a:r>
            <a:r>
              <a:rPr lang="en-US" sz="1800" dirty="0" smtClean="0"/>
              <a:t>representative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smtClean="0"/>
          </a:p>
          <a:p>
            <a:pPr marL="0" lvl="0" indent="0">
              <a:buNone/>
            </a:pPr>
            <a:r>
              <a:rPr lang="en-US" sz="1800" smtClean="0"/>
              <a:t>Temple </a:t>
            </a:r>
            <a:r>
              <a:rPr lang="en-US" sz="1800" dirty="0" smtClean="0"/>
              <a:t>hierarchy, with temple at heart of city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Compulsory labor services for public </a:t>
            </a:r>
            <a:r>
              <a:rPr lang="en-US" sz="1800" dirty="0" smtClean="0"/>
              <a:t>works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Pharaohs instructed what </a:t>
            </a:r>
            <a:r>
              <a:rPr lang="en-US" sz="1800" dirty="0" smtClean="0"/>
              <a:t>and</a:t>
            </a:r>
          </a:p>
          <a:p>
            <a:pPr marL="0" lvl="0" indent="0">
              <a:buNone/>
            </a:pPr>
            <a:r>
              <a:rPr lang="en-US" sz="1800" dirty="0" smtClean="0"/>
              <a:t>how </a:t>
            </a:r>
            <a:r>
              <a:rPr lang="en-US" sz="1800" dirty="0"/>
              <a:t>much to plant, how much to go into storage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30" name="Picture 6" descr="Possible African slaves in Egy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73" y="3944237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4/43/Pharaoh.svg/220px-Pharaoh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35" y="1282666"/>
            <a:ext cx="1230458" cy="20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cientegypt.co.uk/pharaoh/images/elwa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71" y="5893338"/>
            <a:ext cx="7159229" cy="101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ts2.mm.bing.net/th?id=H.4664876831539793&amp;pid=15.1&amp;H=88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64" y="1738797"/>
            <a:ext cx="4868428" cy="29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7650472" y="4700429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Goddess in </a:t>
            </a:r>
            <a:r>
              <a:rPr lang="en-US" sz="2400" b="1" dirty="0"/>
              <a:t>Sumer</a:t>
            </a:r>
            <a:endParaRPr lang="en-US" sz="2400" dirty="0"/>
          </a:p>
        </p:txBody>
      </p:sp>
      <p:pic>
        <p:nvPicPr>
          <p:cNvPr id="10" name="Content Placeholder 3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02" y="1282666"/>
            <a:ext cx="1634571" cy="15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TIMELINE</a:t>
            </a:r>
            <a:br>
              <a:rPr lang="en-US" sz="2700" b="1" dirty="0" smtClean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/>
              <a:t>  30,000   to   10,000 BC	</a:t>
            </a:r>
            <a:r>
              <a:rPr lang="en-US" sz="2700" b="1" u="sng" dirty="0" smtClean="0"/>
              <a:t>PALEOLITHIC </a:t>
            </a:r>
            <a:r>
              <a:rPr lang="en-US" sz="2700" b="1" u="sng" smtClean="0"/>
              <a:t>AGE  -  HOM0 SAPIENS APPEAR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  10,000    to     3,500 BC	</a:t>
            </a:r>
            <a:r>
              <a:rPr lang="en-US" sz="2700" b="1" u="sng" dirty="0" smtClean="0"/>
              <a:t>NEOLITHIC AGE</a:t>
            </a:r>
            <a:br>
              <a:rPr lang="en-US" sz="2700" b="1" u="sng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    3,500     to     1,400 BC	</a:t>
            </a:r>
            <a:r>
              <a:rPr lang="en-US" sz="2700" b="1" u="sng" dirty="0" smtClean="0"/>
              <a:t>BRONZE AGE</a:t>
            </a:r>
            <a:br>
              <a:rPr lang="en-US" sz="2700" b="1" u="sng" dirty="0" smtClean="0"/>
            </a:br>
            <a:endParaRPr lang="en-US" sz="7300" b="1" u="sng" dirty="0"/>
          </a:p>
        </p:txBody>
      </p:sp>
      <p:sp>
        <p:nvSpPr>
          <p:cNvPr id="3" name="Down Arrow 2"/>
          <p:cNvSpPr/>
          <p:nvPr/>
        </p:nvSpPr>
        <p:spPr>
          <a:xfrm>
            <a:off x="3983064" y="1511641"/>
            <a:ext cx="484632" cy="283423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28624" y="4835276"/>
            <a:ext cx="484632" cy="5579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91506" y="2406526"/>
            <a:ext cx="195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chemeClr val="accent2">
                    <a:lumMod val="50000"/>
                  </a:schemeClr>
                </a:solidFill>
              </a:rPr>
              <a:t>HUNTER-GATHERERS</a:t>
            </a:r>
            <a:endParaRPr lang="en-US" sz="1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9999" y="3429000"/>
            <a:ext cx="1068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PEASANTS</a:t>
            </a:r>
            <a:endParaRPr lang="en-US" sz="16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609" y="6519446"/>
            <a:ext cx="1816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chemeClr val="accent2">
                    <a:lumMod val="50000"/>
                  </a:schemeClr>
                </a:solidFill>
              </a:rPr>
              <a:t>CITY CIVILIZATIONS</a:t>
            </a:r>
            <a:endParaRPr lang="en-US" sz="1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10" descr="http://ts4.mm.bing.net/th?id=H.4592880296266723&amp;pid=15.1&amp;H=142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771" y="19156"/>
            <a:ext cx="2582459" cy="22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id=H.4667406573240924&amp;pid=15.1&amp;H=160&amp;W=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38" y="2928756"/>
            <a:ext cx="1793261" cy="25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3.mm.bing.net/th?id=H.4593451518527626&amp;pid=15.1&amp;H=145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933" y="4673850"/>
            <a:ext cx="2428068" cy="22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3928624" y="197881"/>
            <a:ext cx="484632" cy="5579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980" y="2867186"/>
            <a:ext cx="335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PALEOLITHIC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88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9" y="0"/>
            <a:ext cx="11933694" cy="67326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700" b="1" u="sng" dirty="0" smtClean="0"/>
              <a:t>PALEOLITHIC AGE:</a:t>
            </a:r>
            <a:br>
              <a:rPr lang="en-US" sz="2700" b="1" u="sng" dirty="0" smtClean="0"/>
            </a:br>
            <a:r>
              <a:rPr lang="en-US" sz="2700" b="1" u="sng" dirty="0" smtClean="0"/>
              <a:t>300,000 TO 10,000 BC</a:t>
            </a:r>
            <a:endParaRPr lang="en-US" sz="73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9" y="805535"/>
            <a:ext cx="11933694" cy="60365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STONE AGE TOOLS     </a:t>
            </a:r>
          </a:p>
          <a:p>
            <a:endParaRPr lang="en-US" dirty="0" smtClean="0"/>
          </a:p>
          <a:p>
            <a:r>
              <a:rPr lang="en-US" dirty="0" smtClean="0"/>
              <a:t>HUNTERS, GATHERERS                </a:t>
            </a:r>
          </a:p>
          <a:p>
            <a:endParaRPr lang="en-US" dirty="0" smtClean="0"/>
          </a:p>
          <a:p>
            <a:r>
              <a:rPr lang="en-US" dirty="0" smtClean="0"/>
              <a:t>ROVING BANDS AND TRIBES</a:t>
            </a:r>
          </a:p>
        </p:txBody>
      </p:sp>
      <p:pic>
        <p:nvPicPr>
          <p:cNvPr id="1028" name="Picture 4" descr="http://ts2.mm.bing.net/th?id=H.4860529779344169&amp;pid=15.1&amp;H=121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6" y="3946819"/>
            <a:ext cx="3613814" cy="27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556665154635568&amp;pid=15.1&amp;H=112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59" y="4480866"/>
            <a:ext cx="3373224" cy="23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2.mm.bing.net/th?id=H.4643612448915873&amp;pid=15.1&amp;H=160&amp;W=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" y="4480866"/>
            <a:ext cx="1579210" cy="21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1.mm.bing.net/th?id=H.4876206385924040&amp;pid=15.1&amp;H=146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08" y="966022"/>
            <a:ext cx="2529049" cy="22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s4.mm.bing.net/th?id=H.5006502805113443&amp;pid=15.1&amp;H=112&amp;W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6" y="1050973"/>
            <a:ext cx="3904981" cy="27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9" y="0"/>
            <a:ext cx="11933694" cy="67326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700" b="1" u="sng" dirty="0" smtClean="0"/>
              <a:t>PALEOLITHIC AGE:</a:t>
            </a:r>
            <a:br>
              <a:rPr lang="en-US" sz="2700" b="1" u="sng" dirty="0" smtClean="0"/>
            </a:br>
            <a:r>
              <a:rPr lang="en-US" sz="2700" b="1" u="sng" dirty="0" smtClean="0"/>
              <a:t>300,000 TO 10,000 BC</a:t>
            </a:r>
            <a:endParaRPr lang="en-US" sz="7300" b="1" u="sng" dirty="0"/>
          </a:p>
        </p:txBody>
      </p:sp>
      <p:pic>
        <p:nvPicPr>
          <p:cNvPr id="5124" name="Picture 4" descr="http://www.mitchellteachers.org/WorldHistory/MrMEarlyHumansProject/Images/paleolithicart/paleolithicart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2" y="1666338"/>
            <a:ext cx="6686454" cy="45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980" y="2867186"/>
            <a:ext cx="2861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NEOLITHIC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455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9" y="0"/>
            <a:ext cx="11933694" cy="67326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700" b="1" u="sng" dirty="0" smtClean="0"/>
              <a:t>NEOLITHIC AGE:</a:t>
            </a:r>
            <a:br>
              <a:rPr lang="en-US" sz="2700" b="1" u="sng" dirty="0" smtClean="0"/>
            </a:br>
            <a:r>
              <a:rPr lang="en-US" sz="2700" b="1" u="sng" dirty="0" smtClean="0"/>
              <a:t>10,000 TO 5,000 BC</a:t>
            </a:r>
            <a:endParaRPr lang="en-US" sz="73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9" y="805535"/>
            <a:ext cx="11933694" cy="60365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Domesticated plants  &amp; animals</a:t>
            </a:r>
          </a:p>
          <a:p>
            <a:r>
              <a:rPr lang="en-US" dirty="0" smtClean="0"/>
              <a:t>Creation of plow</a:t>
            </a:r>
          </a:p>
          <a:p>
            <a:r>
              <a:rPr lang="en-US" dirty="0" smtClean="0"/>
              <a:t>Peasant villages  (sedentary life)</a:t>
            </a:r>
          </a:p>
          <a:p>
            <a:r>
              <a:rPr lang="en-US" b="1" u="sng" dirty="0" smtClean="0">
                <a:solidFill>
                  <a:srgbClr val="0070C0"/>
                </a:solidFill>
              </a:rPr>
              <a:t>Some</a:t>
            </a:r>
            <a:r>
              <a:rPr lang="en-US" b="1" dirty="0" smtClean="0">
                <a:solidFill>
                  <a:srgbClr val="0070C0"/>
                </a:solidFill>
              </a:rPr>
              <a:t> loans of seeds, animals, tools … with interest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https://upload.wikimedia.org/wikipedia/commons/thumb/7/75/1257_-_Keramikos_Museum%2C_Athens_-_Iron_tool_-_Photo_by_Giovanni_Dall%27Orto%2C_Nov_12_2009.jpg/120px-1257_-_Keramikos_Museum%2C_Athens_-_Iron_tool_-_Photo_by_Giovanni_Dall%27Orto%2C_Nov_12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55" y="2707251"/>
            <a:ext cx="2324745" cy="154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7/7f/OftheOX.jpg/220px-Ofthe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36" y="4288402"/>
            <a:ext cx="3068072" cy="218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istory1.gif (2972 byte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98" y="4288402"/>
            <a:ext cx="10763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6/6b/N%C3%A9olithique_0001.jpg/250px-N%C3%A9olithique_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55" y="805535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d/d2/Skara_Brae_house_1_5.jpg/220px-Skara_Brae_house_1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" y="3823830"/>
            <a:ext cx="4045557" cy="303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9" y="0"/>
            <a:ext cx="11933694" cy="67326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700" b="1" u="sng" dirty="0" smtClean="0"/>
              <a:t>NEOLITHIC AGE:</a:t>
            </a:r>
            <a:br>
              <a:rPr lang="en-US" sz="2700" b="1" u="sng" dirty="0" smtClean="0"/>
            </a:br>
            <a:r>
              <a:rPr lang="en-US" sz="2700" b="1" u="sng" dirty="0" smtClean="0"/>
              <a:t>10,000 TO 3,500 BC</a:t>
            </a:r>
            <a:endParaRPr lang="en-US" sz="73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9" y="805535"/>
            <a:ext cx="11933694" cy="60365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2052" name="Picture 4" descr="https://upload.wikimedia.org/wikipedia/commons/thumb/2/2e/European-late-neolithic-english.svg/220px-European-late-neolithic-englis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9" y="1117722"/>
            <a:ext cx="5265886" cy="4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s1.mm.bing.net/th?id=H.4610395187249260&amp;pid=15.1&amp;H=94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83" y="4313288"/>
            <a:ext cx="4304400" cy="25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s4.mm.bing.net/th?id=H.4769240232756363&amp;pid=15.1&amp;H=126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64" y="805534"/>
            <a:ext cx="4279524" cy="33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980" y="2867186"/>
            <a:ext cx="2243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BRONZE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748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160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TIMELINE:  DAWN OF MAN THRU ‘ANCIENT ORIENTAL’ CITY CIVLIZATIONS </vt:lpstr>
      <vt:lpstr>TIMELINE    30,000   to   10,000 BC PALEOLITHIC AGE  -  HOM0 SAPIENS APPEAR             10,000    to     3,500 BC NEOLITHIC AGE       3,500     to     1,400 BC BRONZE AGE </vt:lpstr>
      <vt:lpstr>PowerPoint Presentation</vt:lpstr>
      <vt:lpstr>PALEOLITHIC AGE: 300,000 TO 10,000 BC</vt:lpstr>
      <vt:lpstr>PALEOLITHIC AGE: 300,000 TO 10,000 BC</vt:lpstr>
      <vt:lpstr>PowerPoint Presentation</vt:lpstr>
      <vt:lpstr>NEOLITHIC AGE: 10,000 TO 5,000 BC</vt:lpstr>
      <vt:lpstr>NEOLITHIC AGE: 10,000 TO 3,500 BC</vt:lpstr>
      <vt:lpstr>PowerPoint Presentation</vt:lpstr>
      <vt:lpstr>BRONZE AGE:                         RISE OF CITY CIVILIZATIONS 3,500 – 1,400 BC</vt:lpstr>
      <vt:lpstr>CITY CIVILIZATIONS: 3,500 –   300 BC  SOME, NOT ALL, CITY CIVILIZATIONS ROSE ON RIVERS</vt:lpstr>
      <vt:lpstr> CITY CIVILIZATIONS: 3,500 –   300 BC  CITY CIVILIZATIONS HAD WRITTEN RECORDS –      THE ACCOUNTS OF KING AND TEMPLE</vt:lpstr>
      <vt:lpstr>FIRST CITY CIVILIZATIONS: ANCIENT ORIENTAL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88</cp:revision>
  <dcterms:created xsi:type="dcterms:W3CDTF">2013-10-08T20:28:52Z</dcterms:created>
  <dcterms:modified xsi:type="dcterms:W3CDTF">2013-10-13T15:19:17Z</dcterms:modified>
</cp:coreProperties>
</file>