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79" r:id="rId4"/>
    <p:sldId id="259" r:id="rId5"/>
    <p:sldId id="261" r:id="rId6"/>
    <p:sldId id="262" r:id="rId7"/>
    <p:sldId id="263" r:id="rId8"/>
    <p:sldId id="265" r:id="rId9"/>
    <p:sldId id="295" r:id="rId10"/>
    <p:sldId id="297" r:id="rId11"/>
    <p:sldId id="296" r:id="rId12"/>
    <p:sldId id="301" r:id="rId13"/>
    <p:sldId id="310" r:id="rId14"/>
    <p:sldId id="309" r:id="rId15"/>
    <p:sldId id="299" r:id="rId16"/>
    <p:sldId id="304" r:id="rId17"/>
    <p:sldId id="281" r:id="rId18"/>
    <p:sldId id="302" r:id="rId19"/>
    <p:sldId id="305" r:id="rId20"/>
    <p:sldId id="306" r:id="rId21"/>
    <p:sldId id="308" r:id="rId22"/>
    <p:sldId id="282" r:id="rId23"/>
    <p:sldId id="311" r:id="rId24"/>
    <p:sldId id="292" r:id="rId25"/>
    <p:sldId id="293" r:id="rId26"/>
    <p:sldId id="287" r:id="rId27"/>
    <p:sldId id="303" r:id="rId28"/>
  </p:sldIdLst>
  <p:sldSz cx="12192000" cy="6858000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e Peters" initials="SP" lastIdx="0" clrIdx="0">
    <p:extLst>
      <p:ext uri="{19B8F6BF-5375-455C-9EA6-DF929625EA0E}">
        <p15:presenceInfo xmlns:p15="http://schemas.microsoft.com/office/powerpoint/2012/main" userId="61c925377af68e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9DA58-20DE-4D9F-94A7-20C00CAAB663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3900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16438"/>
            <a:ext cx="5661025" cy="3695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540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540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C4A2C-271A-482B-A1D4-ED370705DC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2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C4A2C-271A-482B-A1D4-ED370705DC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8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9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1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9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94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1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0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6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9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7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265F-042D-4DE0-B196-9BBC8957A928}" type="datetimeFigureOut">
              <a:rPr lang="en-US" smtClean="0"/>
              <a:pPr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BBAE5-D184-473A-A469-2B9ADA48E8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6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CHAPTER 1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/>
          <a:lstStyle/>
          <a:p>
            <a:endParaRPr lang="en-US" dirty="0" smtClean="0"/>
          </a:p>
          <a:p>
            <a:r>
              <a:rPr lang="en-US" sz="3200" b="1" u="sng" dirty="0" smtClean="0"/>
              <a:t>THE ORIGINS OF MONEY SYSTEMS</a:t>
            </a:r>
          </a:p>
          <a:p>
            <a:r>
              <a:rPr lang="en-US" sz="3200" b="1" u="sng" smtClean="0"/>
              <a:t>Part 1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2035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PALEOLITHIC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874"/>
            <a:ext cx="10515600" cy="55638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Within the band/tribe or when the bands/tribes met each other: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Present-giving</a:t>
            </a:r>
          </a:p>
          <a:p>
            <a:r>
              <a:rPr lang="en-US" dirty="0" smtClean="0"/>
              <a:t>Expressions of friendship</a:t>
            </a:r>
          </a:p>
          <a:p>
            <a:r>
              <a:rPr lang="en-US" dirty="0" smtClean="0"/>
              <a:t>Gift-exchange</a:t>
            </a:r>
          </a:p>
          <a:p>
            <a:r>
              <a:rPr lang="en-US" dirty="0" smtClean="0"/>
              <a:t>Bride’s price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Some monies (preferred means of exchange and valuation) 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shells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amber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stones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tusks </a:t>
            </a:r>
          </a:p>
          <a:p>
            <a:endParaRPr lang="en-US" dirty="0"/>
          </a:p>
        </p:txBody>
      </p:sp>
      <p:pic>
        <p:nvPicPr>
          <p:cNvPr id="1026" name="Picture 2" descr="http://ts4.mm.bing.net/th?id=H.4902276818796859&amp;pid=15.1&amp;H=11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770" y="4874674"/>
            <a:ext cx="1894237" cy="130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1.mm.bing.net/th?id=H.4652545988690012&amp;pid=15.1&amp;H=141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7" y="5001942"/>
            <a:ext cx="1768018" cy="155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polished ston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717" y="4458975"/>
            <a:ext cx="2899475" cy="213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31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39864"/>
            <a:ext cx="12192000" cy="3239146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NEOLITHIC </a:t>
            </a:r>
            <a:r>
              <a:rPr lang="en-US" dirty="0"/>
              <a:t>MONEY –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/>
              <a:t>A MEANS OF VALUATION</a:t>
            </a:r>
            <a:br>
              <a:rPr lang="en-US" sz="2800" dirty="0"/>
            </a:br>
            <a:r>
              <a:rPr lang="en-US" sz="2800" dirty="0"/>
              <a:t>A MEANS OF EXCHANGE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8432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NEOLITHIC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875"/>
            <a:ext cx="10515600" cy="503008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COW STANDARD</a:t>
            </a:r>
          </a:p>
          <a:p>
            <a:pPr marL="0" indent="0" algn="ctr">
              <a:buNone/>
            </a:pPr>
            <a:r>
              <a:rPr lang="en-US" dirty="0" smtClean="0"/>
              <a:t>    </a:t>
            </a:r>
          </a:p>
          <a:p>
            <a:r>
              <a:rPr lang="en-US" dirty="0" smtClean="0"/>
              <a:t>The most widely used standard of value was the COW.</a:t>
            </a:r>
          </a:p>
          <a:p>
            <a:r>
              <a:rPr lang="en-US" dirty="0" smtClean="0"/>
              <a:t>It was the measuring unit  and means of exchange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for large transactions.</a:t>
            </a:r>
          </a:p>
        </p:txBody>
      </p:sp>
      <p:pic>
        <p:nvPicPr>
          <p:cNvPr id="1028" name="Picture 4" descr="http://ts2.mm.bing.net/th?id=H.4682400293782329&amp;pid=15.1&amp;H=160&amp;W=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148" y="3620418"/>
            <a:ext cx="2231164" cy="255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69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NEOLITHIC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875"/>
            <a:ext cx="10515600" cy="503008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COW STANDARD</a:t>
            </a:r>
          </a:p>
          <a:p>
            <a:pPr marL="0" indent="0" algn="ctr">
              <a:buNone/>
            </a:pPr>
            <a:r>
              <a:rPr lang="en-US" dirty="0" smtClean="0"/>
              <a:t>    </a:t>
            </a:r>
          </a:p>
          <a:p>
            <a:pPr marL="0" indent="0" algn="ctr">
              <a:buNone/>
            </a:pPr>
            <a:r>
              <a:rPr lang="en-US" dirty="0" smtClean="0"/>
              <a:t>1 slave woman  =   3 or 4 cows</a:t>
            </a:r>
          </a:p>
        </p:txBody>
      </p:sp>
      <p:pic>
        <p:nvPicPr>
          <p:cNvPr id="1028" name="Picture 4" descr="http://ts2.mm.bing.net/th?id=H.4682400293782329&amp;pid=15.1&amp;H=160&amp;W=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575" y="3772816"/>
            <a:ext cx="2231164" cy="255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ts2.mm.bing.net/th?id=H.4682400293782329&amp;pid=15.1&amp;H=160&amp;W=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532" y="3772817"/>
            <a:ext cx="2231164" cy="255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ts2.mm.bing.net/th?id=H.4682400293782329&amp;pid=15.1&amp;H=160&amp;W=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429" y="3772818"/>
            <a:ext cx="2231164" cy="255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qual 3"/>
          <p:cNvSpPr/>
          <p:nvPr/>
        </p:nvSpPr>
        <p:spPr>
          <a:xfrm>
            <a:off x="2960176" y="4370522"/>
            <a:ext cx="914400" cy="914400"/>
          </a:xfrm>
          <a:prstGeom prst="math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074" name="Picture 2" descr="http://ts1.explicit.bing.net/th?id=H.4692162767554848&amp;pid=15.1&amp;H=160&amp;W=1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31" y="3661919"/>
            <a:ext cx="1802324" cy="271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NEOLITHIC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875"/>
            <a:ext cx="10515600" cy="503008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TOOL MONEY</a:t>
            </a:r>
          </a:p>
          <a:p>
            <a:pPr marL="0" indent="0">
              <a:buNone/>
            </a:pPr>
            <a:r>
              <a:rPr lang="en-US" dirty="0" smtClean="0"/>
              <a:t>               </a:t>
            </a:r>
          </a:p>
          <a:p>
            <a:r>
              <a:rPr lang="en-US" dirty="0" smtClean="0"/>
              <a:t>used by villagers to pay wages, buy, and value</a:t>
            </a:r>
          </a:p>
          <a:p>
            <a:r>
              <a:rPr lang="en-US" dirty="0" smtClean="0"/>
              <a:t>shapes of fish hooks, axes, knives  - tokens	</a:t>
            </a:r>
          </a:p>
        </p:txBody>
      </p:sp>
      <p:pic>
        <p:nvPicPr>
          <p:cNvPr id="1026" name="Picture 2" descr="C:\Users\Sue\Documents\a CLASS - LOST SCIENCE\CHAPTER 1   The Origins of Money Systems\POWERPOINT\BARB'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72" y="4390784"/>
            <a:ext cx="55530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hinese co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927" y="3488410"/>
            <a:ext cx="4343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57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239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NEOLITHIC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1410"/>
            <a:ext cx="10515600" cy="60365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FOOD MONEY, ANIMAL MONEY</a:t>
            </a:r>
          </a:p>
          <a:p>
            <a:pPr marL="0" indent="0">
              <a:buNone/>
            </a:pPr>
            <a:r>
              <a:rPr lang="en-US" dirty="0" smtClean="0"/>
              <a:t> 		***  </a:t>
            </a:r>
            <a:r>
              <a:rPr lang="en-US" dirty="0"/>
              <a:t>Beginning of lending with </a:t>
            </a:r>
            <a:r>
              <a:rPr lang="en-US" dirty="0" smtClean="0"/>
              <a:t>interest ***</a:t>
            </a:r>
          </a:p>
          <a:p>
            <a:pPr marL="0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Loans without interest were more common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Seeds lent at interest would be returned with more seed from the harvest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A cow lent out would be returned with its offspring</a:t>
            </a:r>
            <a:endParaRPr lang="en-US" dirty="0"/>
          </a:p>
        </p:txBody>
      </p:sp>
      <p:pic>
        <p:nvPicPr>
          <p:cNvPr id="2052" name="Picture 4" descr="http://ts1.mm.bing.net/th?id=H.4931302247302332&amp;pid=15.1&amp;H=123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809" y="5332467"/>
            <a:ext cx="1983191" cy="152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ts1.mm.bing.net/th?id=H.4632832103221144&amp;pid=15.1&amp;H=160&amp;W=1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809" y="3051624"/>
            <a:ext cx="1724886" cy="228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93019" y="4790424"/>
            <a:ext cx="8446578" cy="86177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was loaned had the power </a:t>
            </a:r>
            <a:r>
              <a:rPr lang="en-US" sz="3200" dirty="0" smtClean="0">
                <a:solidFill>
                  <a:srgbClr val="0070C0"/>
                </a:solidFill>
              </a:rPr>
              <a:t>of generation</a:t>
            </a:r>
            <a:r>
              <a:rPr lang="en-US" sz="3200" dirty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6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239"/>
            <a:ext cx="10515600" cy="56477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NEOLITHIC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1410"/>
            <a:ext cx="10515600" cy="60365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FOOD MONEY, ANIMAL MONEY</a:t>
            </a:r>
          </a:p>
          <a:p>
            <a:pPr marL="0" indent="0">
              <a:buNone/>
            </a:pPr>
            <a:r>
              <a:rPr lang="en-US" dirty="0" smtClean="0"/>
              <a:t> 		***  </a:t>
            </a:r>
            <a:r>
              <a:rPr lang="en-US" dirty="0"/>
              <a:t>Beginning of lending with </a:t>
            </a:r>
            <a:r>
              <a:rPr lang="en-US" dirty="0" smtClean="0"/>
              <a:t>interest ***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2052" name="Picture 4" descr="http://ts1.mm.bing.net/th?id=H.4931302247302332&amp;pid=15.1&amp;H=123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809" y="5332467"/>
            <a:ext cx="1983191" cy="152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ts1.mm.bing.net/th?id=H.4632832103221144&amp;pid=15.1&amp;H=160&amp;W=1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809" y="3051624"/>
            <a:ext cx="1724886" cy="228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35810" y="2682292"/>
            <a:ext cx="681212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NOTE:</a:t>
            </a:r>
          </a:p>
          <a:p>
            <a:r>
              <a:rPr lang="en-US" sz="2800" dirty="0" smtClean="0"/>
              <a:t>This lending was not in general use: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smtClean="0"/>
              <a:t>Risky due to nature’s unpredictability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smtClean="0"/>
              <a:t>Restricted by social and religious taboos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136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39864"/>
            <a:ext cx="12192000" cy="3239146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FIRST CITY CIVILIZATIONS: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THE ANCIENT ORIENTAL MONEY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887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pic>
        <p:nvPicPr>
          <p:cNvPr id="5122" name="Picture 2" descr="http://ts2.mm.bing.net/th?id=H.4698725484070557&amp;pid=15.1&amp;H=116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02" y="1163529"/>
            <a:ext cx="7920982" cy="39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5473005"/>
            <a:ext cx="12172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temples were huge </a:t>
            </a:r>
            <a:r>
              <a:rPr lang="en-US" sz="2400" dirty="0" smtClean="0"/>
              <a:t>industrial complexes </a:t>
            </a:r>
            <a:r>
              <a:rPr lang="en-US" sz="2400" dirty="0"/>
              <a:t>with their own land, flocks and factories. </a:t>
            </a:r>
            <a:endParaRPr lang="en-US" sz="2400" dirty="0" smtClean="0"/>
          </a:p>
          <a:p>
            <a:r>
              <a:rPr lang="en-US" sz="2400" dirty="0" smtClean="0"/>
              <a:t>The palace and especially the temple made loans from their own assets.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582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94514" y="4961561"/>
            <a:ext cx="11708184" cy="523220"/>
          </a:xfrm>
          <a:prstGeom prst="rect">
            <a:avLst/>
          </a:prstGeom>
          <a:solidFill>
            <a:srgbClr val="FA82DB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THE FIRST TIME, THE LEGAL SYSTEM SUPPORTED INTEREST ON METALS !!!</a:t>
            </a:r>
            <a:endParaRPr lang="en-US" sz="2800" dirty="0"/>
          </a:p>
        </p:txBody>
      </p:sp>
      <p:pic>
        <p:nvPicPr>
          <p:cNvPr id="5" name="Picture 4" descr="http://www.ishtartv.com/en/articles_images/articles_image120110811204549TXs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862" y="1359306"/>
            <a:ext cx="4762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52153" y="2381414"/>
            <a:ext cx="2792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SILVER SHEKELS</a:t>
            </a:r>
          </a:p>
          <a:p>
            <a:r>
              <a:rPr lang="en-US" sz="2400" dirty="0" smtClean="0"/>
              <a:t>(weighted silver)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948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LET’S REVIEW THE THEMES OF THIS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93" y="2275076"/>
            <a:ext cx="11763213" cy="435133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Primary importance of the money power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Nature of money </a:t>
            </a:r>
            <a:r>
              <a:rPr lang="en-US" u="sng" dirty="0" smtClean="0"/>
              <a:t>purposely</a:t>
            </a:r>
            <a:r>
              <a:rPr lang="en-US" dirty="0" smtClean="0"/>
              <a:t> kept </a:t>
            </a:r>
            <a:r>
              <a:rPr lang="en-US" u="sng" dirty="0" smtClean="0"/>
              <a:t>secret and confused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a society defines money determines who controls the society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Battle over control of money has raged </a:t>
            </a:r>
            <a:r>
              <a:rPr lang="en-US" u="sng" dirty="0" smtClean="0"/>
              <a:t>for millennia</a:t>
            </a:r>
            <a:r>
              <a:rPr lang="en-US" dirty="0" smtClean="0"/>
              <a:t>:     public </a:t>
            </a:r>
            <a:r>
              <a:rPr lang="en-US" dirty="0" err="1" smtClean="0"/>
              <a:t>vs</a:t>
            </a:r>
            <a:r>
              <a:rPr lang="en-US" dirty="0" smtClean="0"/>
              <a:t> private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871" y="243076"/>
            <a:ext cx="10921323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endParaRPr lang="en-US" sz="3200" dirty="0" smtClean="0"/>
          </a:p>
          <a:p>
            <a:r>
              <a:rPr lang="en-US" sz="3200" b="1" dirty="0" smtClean="0"/>
              <a:t>KEEP LSM’S THEMES IN MIND WHEN READING EVERY CHAPTER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8157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94514" y="4961561"/>
            <a:ext cx="11708184" cy="523220"/>
          </a:xfrm>
          <a:prstGeom prst="rect">
            <a:avLst/>
          </a:prstGeom>
          <a:solidFill>
            <a:srgbClr val="FA82DB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ANCIENT ORIENTAL THEOLOGY SAW ALL OF NATURE AS ALIVE – ANIMATE.</a:t>
            </a:r>
            <a:endParaRPr lang="en-US" sz="2800" dirty="0"/>
          </a:p>
        </p:txBody>
      </p:sp>
      <p:pic>
        <p:nvPicPr>
          <p:cNvPr id="5" name="Picture 4" descr="http://www.ishtartv.com/en/articles_images/articles_image120110811204549TXs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862" y="1359306"/>
            <a:ext cx="4762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52153" y="2381414"/>
            <a:ext cx="2792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SILVER SHEKELS</a:t>
            </a:r>
          </a:p>
          <a:p>
            <a:r>
              <a:rPr lang="en-US" sz="2400" dirty="0" smtClean="0"/>
              <a:t>(weighted silver)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768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94514" y="4961561"/>
            <a:ext cx="11708184" cy="1815882"/>
          </a:xfrm>
          <a:prstGeom prst="rect">
            <a:avLst/>
          </a:prstGeom>
          <a:solidFill>
            <a:srgbClr val="FA82D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0070C0"/>
                </a:solidFill>
              </a:rPr>
              <a:t>This was a major conceptual </a:t>
            </a:r>
            <a:r>
              <a:rPr lang="en-US" sz="2800" b="1" u="sng" dirty="0" smtClean="0">
                <a:solidFill>
                  <a:srgbClr val="0070C0"/>
                </a:solidFill>
              </a:rPr>
              <a:t>error!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</a:p>
          <a:p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 smtClean="0"/>
              <a:t>Inorganic </a:t>
            </a:r>
            <a:r>
              <a:rPr lang="en-US" sz="2800" dirty="0"/>
              <a:t>materials were being treated as if </a:t>
            </a:r>
            <a:r>
              <a:rPr lang="en-US" sz="2800" dirty="0" smtClean="0"/>
              <a:t>they were </a:t>
            </a:r>
            <a:r>
              <a:rPr lang="en-US" sz="2800" dirty="0"/>
              <a:t>living organisms with the means of reproduction.</a:t>
            </a:r>
          </a:p>
        </p:txBody>
      </p:sp>
      <p:pic>
        <p:nvPicPr>
          <p:cNvPr id="5" name="Picture 4" descr="http://www.ishtartv.com/en/articles_images/articles_image120110811204549TXs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862" y="1359306"/>
            <a:ext cx="4762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52153" y="2381414"/>
            <a:ext cx="2792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SILVER SHEKELS</a:t>
            </a:r>
          </a:p>
          <a:p>
            <a:r>
              <a:rPr lang="en-US" sz="2400" dirty="0" smtClean="0"/>
              <a:t>(weighted silver)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503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01205" y="1060386"/>
            <a:ext cx="1096595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u="sng" dirty="0" smtClean="0"/>
              <a:t>The </a:t>
            </a:r>
            <a:r>
              <a:rPr lang="en-US" sz="3200" u="sng" dirty="0"/>
              <a:t>money power </a:t>
            </a:r>
            <a:r>
              <a:rPr lang="en-US" sz="3200" u="sng" dirty="0" smtClean="0"/>
              <a:t>became </a:t>
            </a:r>
            <a:r>
              <a:rPr lang="en-US" sz="3200" u="sng" dirty="0"/>
              <a:t>the prerogative of the temples.</a:t>
            </a:r>
          </a:p>
          <a:p>
            <a:endParaRPr lang="en-US" sz="3200" dirty="0"/>
          </a:p>
          <a:p>
            <a:r>
              <a:rPr lang="en-US" sz="3200" dirty="0" smtClean="0"/>
              <a:t>Baked clay tablets written in cuneiform were accounting </a:t>
            </a:r>
            <a:r>
              <a:rPr lang="en-US" sz="3200" dirty="0"/>
              <a:t>records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recording </a:t>
            </a:r>
            <a:r>
              <a:rPr lang="en-US" sz="3200" dirty="0"/>
              <a:t>loans and money transactions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pic>
        <p:nvPicPr>
          <p:cNvPr id="4100" name="Picture 4" descr="http://ts3.mm.bing.net/th?id=H.4811292285600002&amp;pid=15.1&amp;H=158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880" y="3326044"/>
            <a:ext cx="3160797" cy="313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://www.sron.nl/~jheise/cf/ee_epos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568" y="3326044"/>
            <a:ext cx="2684435" cy="338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68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02956" y="1060386"/>
            <a:ext cx="104385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The </a:t>
            </a:r>
            <a:r>
              <a:rPr lang="en-US" sz="3200" u="sng" dirty="0"/>
              <a:t>money power </a:t>
            </a:r>
            <a:r>
              <a:rPr lang="en-US" sz="3200" u="sng" dirty="0" smtClean="0"/>
              <a:t>became </a:t>
            </a:r>
            <a:r>
              <a:rPr lang="en-US" sz="3200" u="sng" dirty="0"/>
              <a:t>the prerogative of the temples.</a:t>
            </a:r>
          </a:p>
          <a:p>
            <a:endParaRPr lang="en-US" sz="3200" dirty="0" smtClean="0"/>
          </a:p>
          <a:p>
            <a:r>
              <a:rPr lang="en-US" sz="3200" dirty="0" smtClean="0"/>
              <a:t>According </a:t>
            </a:r>
            <a:r>
              <a:rPr lang="en-US" sz="3200" dirty="0" smtClean="0"/>
              <a:t>to law, a person could be put</a:t>
            </a:r>
          </a:p>
          <a:p>
            <a:r>
              <a:rPr lang="en-US" sz="3200" dirty="0" smtClean="0"/>
              <a:t>to death for not recording a financial</a:t>
            </a:r>
          </a:p>
          <a:p>
            <a:r>
              <a:rPr lang="en-US" sz="3200" dirty="0" smtClean="0"/>
              <a:t>transaction.</a:t>
            </a:r>
            <a:endParaRPr lang="en-US" sz="3200" dirty="0"/>
          </a:p>
        </p:txBody>
      </p:sp>
      <p:pic>
        <p:nvPicPr>
          <p:cNvPr id="4100" name="Picture 4" descr="http://ts3.mm.bing.net/th?id=H.4811292285600002&amp;pid=15.1&amp;H=158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229" y="3338666"/>
            <a:ext cx="3160797" cy="313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70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# 2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543320" y="757976"/>
            <a:ext cx="7328673" cy="70788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/>
              <a:t>THE RESULT OF THE USURY ERROR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98783" y="1868556"/>
            <a:ext cx="9607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</a:t>
            </a:r>
            <a:r>
              <a:rPr lang="en-US" sz="2400" dirty="0" smtClean="0"/>
              <a:t>f </a:t>
            </a:r>
            <a:r>
              <a:rPr lang="en-US" sz="2400" dirty="0"/>
              <a:t>say the harvest was bad, everybody would start falling into debt-traps. </a:t>
            </a:r>
          </a:p>
          <a:p>
            <a:r>
              <a:rPr lang="en-US" sz="2400" dirty="0" smtClean="0"/>
              <a:t>Families </a:t>
            </a:r>
            <a:r>
              <a:rPr lang="en-US" sz="2400" dirty="0"/>
              <a:t>would have to start pawning off their flocks</a:t>
            </a:r>
            <a:r>
              <a:rPr lang="en-US" sz="2400" dirty="0" smtClean="0"/>
              <a:t>, fields </a:t>
            </a:r>
            <a:r>
              <a:rPr lang="en-US" sz="2400" dirty="0"/>
              <a:t>and before long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their </a:t>
            </a:r>
            <a:r>
              <a:rPr lang="en-US" sz="2400" dirty="0"/>
              <a:t>wives and children would be taken off into debt peonage. </a:t>
            </a:r>
          </a:p>
        </p:txBody>
      </p:sp>
      <p:pic>
        <p:nvPicPr>
          <p:cNvPr id="8194" name="Picture 2" descr="http://ts4.mm.bing.net/th?id=H.4834755659434783&amp;pid=15.1&amp;H=106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83" y="3172417"/>
            <a:ext cx="4750904" cy="314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30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# 2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543320" y="757976"/>
            <a:ext cx="7586051" cy="70788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/>
              <a:t>ALLEVIATION OF THE USURY ERROR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2512" y="1557505"/>
            <a:ext cx="1031468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King took decisive action to minimize the harmful effects of usury</a:t>
            </a:r>
          </a:p>
          <a:p>
            <a:endParaRPr lang="en-US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 Declared periodic debt forgiveness –  ‘</a:t>
            </a:r>
            <a:r>
              <a:rPr lang="en-US" sz="2800" dirty="0"/>
              <a:t>washing of the </a:t>
            </a:r>
            <a:r>
              <a:rPr lang="en-US" sz="2800" dirty="0" smtClean="0"/>
              <a:t>tablets’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Set official prices for farm commodities (monetized them)</a:t>
            </a:r>
            <a:endParaRPr lang="en-US" sz="2800" dirty="0"/>
          </a:p>
        </p:txBody>
      </p:sp>
      <p:pic>
        <p:nvPicPr>
          <p:cNvPr id="10244" name="Picture 4" descr="http://ts1.mm.bing.net/th?id=H.4706602422308152&amp;pid=15.1&amp;H=160&amp;W=1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281" y="3361539"/>
            <a:ext cx="1935719" cy="221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://ts4.mm.bing.net/th?id=H.4547379411878387&amp;pid=15.1&amp;H=160&amp;W=9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2591" y="0"/>
            <a:ext cx="1729409" cy="283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99322" y="2839330"/>
            <a:ext cx="62740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EXAMPLE OF SUMERIAN LAW:</a:t>
            </a:r>
          </a:p>
          <a:p>
            <a:r>
              <a:rPr lang="en-US" sz="2000" dirty="0" smtClean="0"/>
              <a:t>     “He </a:t>
            </a:r>
            <a:r>
              <a:rPr lang="en-US" sz="2000" dirty="0"/>
              <a:t>cleared and cancelled </a:t>
            </a:r>
            <a:r>
              <a:rPr lang="en-US" sz="2000" dirty="0" smtClean="0"/>
              <a:t>obligations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/>
              <a:t>for those indentured families, citizens of </a:t>
            </a:r>
            <a:r>
              <a:rPr lang="en-US" sz="2000" dirty="0" smtClean="0"/>
              <a:t>Lagash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/>
              <a:t>living as debtors because of grain taxes, </a:t>
            </a:r>
            <a:r>
              <a:rPr lang="en-US" sz="2000" dirty="0" smtClean="0"/>
              <a:t>barley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/>
              <a:t>payments, </a:t>
            </a:r>
            <a:r>
              <a:rPr lang="en-US" sz="2000" dirty="0" smtClean="0"/>
              <a:t>theft </a:t>
            </a:r>
            <a:r>
              <a:rPr lang="en-US" sz="2000" dirty="0"/>
              <a:t>or murder</a:t>
            </a:r>
            <a:r>
              <a:rPr lang="en-US" sz="2000" dirty="0" smtClean="0"/>
              <a:t>.”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735027" y="5043705"/>
            <a:ext cx="43943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HANNURABI CODE OF LAW:</a:t>
            </a:r>
          </a:p>
          <a:p>
            <a:r>
              <a:rPr lang="en-US" dirty="0" smtClean="0"/>
              <a:t>“A </a:t>
            </a:r>
            <a:r>
              <a:rPr lang="en-US" dirty="0"/>
              <a:t>debtor must be allowed to pay in </a:t>
            </a:r>
            <a:r>
              <a:rPr lang="en-US" dirty="0" smtClean="0"/>
              <a:t>produce</a:t>
            </a:r>
          </a:p>
          <a:p>
            <a:r>
              <a:rPr lang="en-US" dirty="0" smtClean="0"/>
              <a:t> </a:t>
            </a:r>
            <a:r>
              <a:rPr lang="en-US" dirty="0"/>
              <a:t>according to statutory scale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" y="0"/>
            <a:ext cx="12192000" cy="75537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# 2			</a:t>
            </a:r>
            <a:r>
              <a:rPr lang="en-US" sz="4000" dirty="0" smtClean="0"/>
              <a:t>ANCIENT ORIENTAL MONEY SYSTEM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49966" y="881138"/>
            <a:ext cx="11052311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TEMPLE </a:t>
            </a:r>
            <a:r>
              <a:rPr lang="en-US" sz="2400" dirty="0" smtClean="0"/>
              <a:t>CULTS OF THE CITY CIVILIZATIONS </a:t>
            </a:r>
            <a:r>
              <a:rPr lang="en-US" sz="2400" dirty="0"/>
              <a:t>CONTINUED GREAT MONEY </a:t>
            </a:r>
            <a:r>
              <a:rPr lang="en-US" sz="2400" dirty="0" smtClean="0"/>
              <a:t>POWER, even as the introduction of iron around 1400 BC spurred great migrations into areas like Greece, Italy, and other parts of Europe..</a:t>
            </a:r>
            <a:endParaRPr lang="en-US" sz="2400" dirty="0"/>
          </a:p>
        </p:txBody>
      </p:sp>
      <p:pic>
        <p:nvPicPr>
          <p:cNvPr id="11266" name="Picture 2" descr="http://ts2.mm.bing.net/th?id=H.4826479220164045&amp;pid=15.1&amp;H=120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3153"/>
            <a:ext cx="3452602" cy="258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ts4.mm.bing.net/th?id=H.4525350559353971&amp;pid=15.1&amp;H=120&amp;W=1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09" y="2493153"/>
            <a:ext cx="3444773" cy="258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://ts3.mm.bing.net/th?id=H.4503660957401858&amp;pid=15.1&amp;H=87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590" y="2493153"/>
            <a:ext cx="4751410" cy="258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1588" y="5171746"/>
            <a:ext cx="1035001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518 BC: </a:t>
            </a:r>
          </a:p>
          <a:p>
            <a:r>
              <a:rPr lang="en-US" u="sng" dirty="0" smtClean="0"/>
              <a:t>From accountancy </a:t>
            </a:r>
            <a:r>
              <a:rPr lang="en-US" u="sng" dirty="0"/>
              <a:t>documents generated by the temple </a:t>
            </a:r>
            <a:r>
              <a:rPr lang="en-US" u="sng" dirty="0" smtClean="0"/>
              <a:t>bureaucracy, </a:t>
            </a:r>
            <a:r>
              <a:rPr lang="en-US" dirty="0" smtClean="0"/>
              <a:t> </a:t>
            </a:r>
            <a:r>
              <a:rPr lang="en-US" dirty="0"/>
              <a:t>preserved in the cuneiform </a:t>
            </a:r>
            <a:r>
              <a:rPr lang="en-US" dirty="0" smtClean="0"/>
              <a:t>collections</a:t>
            </a:r>
          </a:p>
          <a:p>
            <a:r>
              <a:rPr lang="en-US" dirty="0" smtClean="0"/>
              <a:t>of </a:t>
            </a:r>
            <a:r>
              <a:rPr lang="en-US" dirty="0"/>
              <a:t>the British </a:t>
            </a:r>
            <a:r>
              <a:rPr lang="en-US" dirty="0" smtClean="0"/>
              <a:t>Museum: </a:t>
            </a:r>
          </a:p>
          <a:p>
            <a:endParaRPr lang="en-US" dirty="0"/>
          </a:p>
          <a:p>
            <a:r>
              <a:rPr lang="en-US" dirty="0" smtClean="0"/>
              <a:t>            “38 </a:t>
            </a:r>
            <a:r>
              <a:rPr lang="en-US" dirty="0"/>
              <a:t>shekels of silver for </a:t>
            </a:r>
            <a:r>
              <a:rPr lang="en-US" dirty="0" err="1"/>
              <a:t>Samas-iddin</a:t>
            </a:r>
            <a:r>
              <a:rPr lang="en-US" dirty="0"/>
              <a:t> and his horsemen who have come back from Egypt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36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688" y="2364407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Q &amp;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71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39864"/>
            <a:ext cx="12192000" cy="3239146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 smtClean="0"/>
              <a:t># 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/>
              <a:t>WHAT ARE THE THEORIES OF THE ORIGIN OF MONEY</a:t>
            </a:r>
            <a:r>
              <a:rPr lang="en-US" sz="4000" dirty="0" smtClean="0"/>
              <a:t>?</a:t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856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447" y="365125"/>
            <a:ext cx="11251769" cy="13255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# 1</a:t>
            </a:r>
            <a:br>
              <a:rPr lang="en-US" dirty="0" smtClean="0"/>
            </a:br>
            <a:r>
              <a:rPr lang="en-US" dirty="0"/>
              <a:t>WHAT ARE THE THEORIES OF THE ORIGIN OF MONEY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47" y="1825625"/>
            <a:ext cx="11251769" cy="435133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“The origins of money are shrouded in uncertainty.”   </a:t>
            </a:r>
            <a:r>
              <a:rPr lang="en-US" sz="2000" dirty="0" smtClean="0"/>
              <a:t>Stephen </a:t>
            </a:r>
            <a:r>
              <a:rPr lang="en-US" sz="2000" dirty="0" err="1" smtClean="0"/>
              <a:t>Zarlenga</a:t>
            </a:r>
            <a:r>
              <a:rPr lang="en-US" sz="2000" dirty="0" smtClean="0"/>
              <a:t>, LSM</a:t>
            </a: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“Any attempts to explain the origins of money before the invention of writing must be speculation.”   </a:t>
            </a:r>
            <a:r>
              <a:rPr lang="en-US" sz="2000" dirty="0" smtClean="0"/>
              <a:t>Bob </a:t>
            </a:r>
            <a:r>
              <a:rPr lang="en-US" sz="2000" dirty="0" err="1" smtClean="0"/>
              <a:t>Poteat</a:t>
            </a:r>
            <a:r>
              <a:rPr lang="en-US" sz="2000" dirty="0" smtClean="0"/>
              <a:t>, AMI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4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6909" cy="64226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584775"/>
            <a:ext cx="12192000" cy="627322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ECONOMISTS:              ‘Trading origin’ </a:t>
            </a:r>
          </a:p>
          <a:p>
            <a:pPr marL="0" indent="0">
              <a:buNone/>
            </a:pPr>
            <a:r>
              <a:rPr lang="en-US" dirty="0" smtClean="0"/>
              <a:t> 	</a:t>
            </a:r>
            <a:r>
              <a:rPr lang="en-US" sz="2000" dirty="0" smtClean="0"/>
              <a:t>First there was barter of commodities,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and then came a money commodity.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ANTHROPOLOGISTS:   ‘Social origin’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smtClean="0"/>
              <a:t>Standardized payments for brides and blood money for injuries and deaths </a:t>
            </a:r>
          </a:p>
          <a:p>
            <a:pPr marL="0" indent="0">
              <a:buNone/>
            </a:pPr>
            <a:r>
              <a:rPr lang="en-US" sz="2000" dirty="0" smtClean="0"/>
              <a:t>	were the main uses for money in primitive societies.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 startAt="3"/>
            </a:pPr>
            <a:r>
              <a:rPr lang="en-US" dirty="0" smtClean="0"/>
              <a:t>HISTORIANS:                ‘Religious origin’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smtClean="0"/>
              <a:t>Primitive man believed in and feared supernatural forces.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There was a need for uniform sacrifices or dues to the gods,</a:t>
            </a:r>
          </a:p>
          <a:p>
            <a:pPr marL="0" indent="0">
              <a:buNone/>
            </a:pPr>
            <a:r>
              <a:rPr lang="en-US" sz="2000" dirty="0" smtClean="0"/>
              <a:t>	and fees to the priests.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348353" y="0"/>
            <a:ext cx="9476488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365760">
              <a:spcBef>
                <a:spcPts val="1200"/>
              </a:spcBef>
            </a:pPr>
            <a:r>
              <a:rPr lang="en-US" sz="3200" dirty="0" smtClean="0"/>
              <a:t>WHAT ARE THE THEORIES OF THE ORIGIN OF MONEY?</a:t>
            </a:r>
            <a:endParaRPr lang="en-US" sz="3200" dirty="0"/>
          </a:p>
        </p:txBody>
      </p:sp>
      <p:pic>
        <p:nvPicPr>
          <p:cNvPr id="1026" name="Picture 2" descr="http://ts4.mm.bing.net/th?id=H.4915612710797507&amp;pid=15.1&amp;H=136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915" y="695013"/>
            <a:ext cx="2370649" cy="202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0/0c/Newar_bride_1941.jpg/102px-Newar_bride_194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226" y="2402378"/>
            <a:ext cx="1850031" cy="217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thumb/5/53/Codex_Magliabechiano_%28141_cropped%29.jpg/200px-Codex_Magliabechiano_%28141_cropped%2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3258" y="4758821"/>
            <a:ext cx="1905000" cy="20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2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6909" cy="64226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77218"/>
            <a:ext cx="12192000" cy="578078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 dominant theory today:</a:t>
            </a:r>
          </a:p>
          <a:p>
            <a:pPr marL="0" indent="0" algn="ctr">
              <a:buNone/>
            </a:pPr>
            <a:r>
              <a:rPr lang="en-US" dirty="0" smtClean="0"/>
              <a:t>economic profession’s ORIGIN FROM BARTER in trade and markets.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Economists have </a:t>
            </a:r>
            <a:r>
              <a:rPr lang="en-US" u="sng" dirty="0" smtClean="0"/>
              <a:t>no evidence </a:t>
            </a:r>
            <a:r>
              <a:rPr lang="en-US" dirty="0" smtClean="0"/>
              <a:t>for this theory.   </a:t>
            </a:r>
          </a:p>
          <a:p>
            <a:pPr marL="0" indent="0">
              <a:buNone/>
            </a:pPr>
            <a:r>
              <a:rPr lang="en-US" dirty="0" smtClean="0"/>
              <a:t>Their textbooks say…”</a:t>
            </a:r>
            <a:r>
              <a:rPr lang="en-US" u="sng" dirty="0" smtClean="0"/>
              <a:t>imagine</a:t>
            </a:r>
            <a:r>
              <a:rPr lang="en-US" dirty="0" smtClean="0"/>
              <a:t> a barter economy”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7323" y="0"/>
            <a:ext cx="9197518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WHAT ARE THE THEORIES OF THE ORIGIN OF MONEY?</a:t>
            </a:r>
          </a:p>
          <a:p>
            <a:pPr algn="ctr"/>
            <a:r>
              <a:rPr lang="en-US" sz="4000" dirty="0"/>
              <a:t>ECONOMISTS:   ‘Trading origin’ </a:t>
            </a:r>
          </a:p>
        </p:txBody>
      </p:sp>
      <p:pic>
        <p:nvPicPr>
          <p:cNvPr id="8" name="Picture 2" descr="http://ts4.mm.bing.net/th?id=H.4915612710797507&amp;pid=15.1&amp;H=136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174" y="3440623"/>
            <a:ext cx="2807866" cy="2162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2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6909" cy="64226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77218"/>
            <a:ext cx="12192000" cy="578078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Adam Smith, the ‘father of economics’, wrote the book,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WEALTH OF NATIONS, in 1776.    He wrote about the land of barter –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founding myth of economics.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u="sng" dirty="0" smtClean="0"/>
              <a:t>David </a:t>
            </a:r>
            <a:r>
              <a:rPr lang="en-US" sz="2400" u="sng" dirty="0" err="1" smtClean="0"/>
              <a:t>Graeber</a:t>
            </a:r>
            <a:r>
              <a:rPr lang="en-US" sz="2400" u="sng" dirty="0" smtClean="0"/>
              <a:t>, anthropologist</a:t>
            </a:r>
            <a:r>
              <a:rPr lang="en-US" sz="2400" dirty="0" smtClean="0"/>
              <a:t>:    “…we </a:t>
            </a:r>
            <a:r>
              <a:rPr lang="en-US" sz="2400" dirty="0"/>
              <a:t>anthropologists have long known this is a myth simply because if there were places where everyday transactions took the form of: </a:t>
            </a:r>
            <a:r>
              <a:rPr lang="en-US" sz="2400" dirty="0" smtClean="0"/>
              <a:t> “</a:t>
            </a:r>
            <a:r>
              <a:rPr lang="en-US" sz="2400" dirty="0"/>
              <a:t>I’ll give you twenty chickens for that cow,” we’d have found one or two by now</a:t>
            </a:r>
            <a:r>
              <a:rPr lang="en-US" sz="2400" dirty="0" smtClean="0"/>
              <a:t>.  </a:t>
            </a:r>
            <a:r>
              <a:rPr lang="en-US" sz="2400" dirty="0"/>
              <a:t>After </a:t>
            </a:r>
            <a:r>
              <a:rPr lang="en-US" sz="2400" dirty="0" smtClean="0"/>
              <a:t>all, </a:t>
            </a:r>
            <a:r>
              <a:rPr lang="en-US" sz="2400" dirty="0"/>
              <a:t>people have been looking since 1776, when the Wealth of Nations first came out. </a:t>
            </a:r>
            <a:r>
              <a:rPr lang="en-US" sz="2400" dirty="0" smtClean="0"/>
              <a:t>“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27323" y="0"/>
            <a:ext cx="9197518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WHAT ARE THE THEORIES OF THE ORIGIN OF MONEY?</a:t>
            </a:r>
          </a:p>
          <a:p>
            <a:pPr algn="ctr"/>
            <a:r>
              <a:rPr lang="en-US" sz="4000" dirty="0"/>
              <a:t>ECONOMISTS:   ‘Trading origin’ </a:t>
            </a:r>
          </a:p>
        </p:txBody>
      </p:sp>
      <p:pic>
        <p:nvPicPr>
          <p:cNvPr id="8" name="Picture 2" descr="http://ts4.mm.bing.net/th?id=H.4915612710797507&amp;pid=15.1&amp;H=136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521" y="1450616"/>
            <a:ext cx="2645045" cy="239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5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6909" cy="64226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77218"/>
            <a:ext cx="12192000" cy="578078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economics profession is based on theories that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from ‘</a:t>
            </a:r>
            <a:r>
              <a:rPr lang="en-US" sz="2400" b="1" dirty="0" smtClean="0">
                <a:solidFill>
                  <a:srgbClr val="0070C0"/>
                </a:solidFill>
              </a:rPr>
              <a:t>the economy</a:t>
            </a:r>
            <a:r>
              <a:rPr lang="en-US" sz="2400" dirty="0" smtClean="0"/>
              <a:t>.’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They reduce living to a monetary calculation that eliminates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all social obligations to each other.   Supposedly, humans only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want to buy and sell.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But  ‘</a:t>
            </a:r>
            <a:r>
              <a:rPr lang="en-US" sz="2400" b="1" dirty="0">
                <a:solidFill>
                  <a:srgbClr val="0070C0"/>
                </a:solidFill>
              </a:rPr>
              <a:t>the </a:t>
            </a:r>
            <a:r>
              <a:rPr lang="en-US" sz="2400" b="1" dirty="0" smtClean="0">
                <a:solidFill>
                  <a:srgbClr val="0070C0"/>
                </a:solidFill>
              </a:rPr>
              <a:t>economy</a:t>
            </a:r>
            <a:r>
              <a:rPr lang="en-US" sz="2400" dirty="0" smtClean="0"/>
              <a:t>’  is really human activities that are needed for: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u="sng" dirty="0" smtClean="0"/>
              <a:t>Meeting people’s needs</a:t>
            </a:r>
            <a:r>
              <a:rPr lang="en-US" dirty="0" smtClean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u="sng" dirty="0" smtClean="0"/>
              <a:t>Working to create wealth and distributing it fairly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u="sng" dirty="0" smtClean="0"/>
              <a:t>Lifeblood of a society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27323" y="0"/>
            <a:ext cx="9197518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WHAT ARE THE THEORIES OF THE ORIGIN OF MONEY?</a:t>
            </a:r>
          </a:p>
          <a:p>
            <a:pPr algn="ctr"/>
            <a:r>
              <a:rPr lang="en-US" sz="4000" dirty="0"/>
              <a:t>ECONOMISTS:   ‘Trading origin’ </a:t>
            </a:r>
          </a:p>
        </p:txBody>
      </p:sp>
      <p:pic>
        <p:nvPicPr>
          <p:cNvPr id="1026" name="Picture 2" descr="http://ts1.mm.bing.net/th?id=H.4525277532195208&amp;pid=15.1&amp;H=124&amp;W=1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348" y="2094658"/>
            <a:ext cx="1566032" cy="121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4.mm.bing.net/th?id=H.4508681762570623&amp;pid=15.1&amp;H=160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4741" y="2033103"/>
            <a:ext cx="1523960" cy="121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ts1.mm.bing.net/th?id=H.4690534993363728&amp;pid=15.1&amp;H=106&amp;W=1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348" y="4076247"/>
            <a:ext cx="3473130" cy="209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561109" y="1597472"/>
            <a:ext cx="3721952" cy="461665"/>
          </a:xfrm>
          <a:prstGeom prst="rect">
            <a:avLst/>
          </a:prstGeom>
          <a:solidFill>
            <a:srgbClr val="FA82DB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remove </a:t>
            </a:r>
            <a:r>
              <a:rPr lang="en-US" sz="2400" dirty="0" smtClean="0"/>
              <a:t>moral &amp; political life</a:t>
            </a:r>
            <a:endParaRPr lang="en-US" sz="2400" dirty="0"/>
          </a:p>
        </p:txBody>
      </p:sp>
      <p:pic>
        <p:nvPicPr>
          <p:cNvPr id="9" name="Picture 2" descr="http://ts2.mm.bing.net/th?id=H.5033616935552669&amp;pid=15.1&amp;H=160&amp;W=1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846" y="5432613"/>
            <a:ext cx="1347761" cy="1439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1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repeatCount="2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39864"/>
            <a:ext cx="12192000" cy="3239146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PALEOLITHIC MONEY –</a:t>
            </a:r>
            <a:br>
              <a:rPr lang="en-US" dirty="0" smtClean="0"/>
            </a:br>
            <a:r>
              <a:rPr lang="en-US" sz="2800" dirty="0" smtClean="0"/>
              <a:t>A MEANS OF VALUATION</a:t>
            </a:r>
            <a:br>
              <a:rPr lang="en-US" sz="2800" dirty="0" smtClean="0"/>
            </a:br>
            <a:r>
              <a:rPr lang="en-US" sz="2800" dirty="0" smtClean="0"/>
              <a:t>A MEANS OF EXCHANGE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6161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926</Words>
  <Application>Microsoft Office PowerPoint</Application>
  <PresentationFormat>Widescreen</PresentationFormat>
  <Paragraphs>191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CHAPTER 1 </vt:lpstr>
      <vt:lpstr>LET’S REVIEW THE THEMES OF THIS BOOK</vt:lpstr>
      <vt:lpstr># 1  WHAT ARE THE THEORIES OF THE ORIGIN OF MONEY? </vt:lpstr>
      <vt:lpstr># 1 WHAT ARE THE THEORIES OF THE ORIGIN OF MONEY?</vt:lpstr>
      <vt:lpstr>#1</vt:lpstr>
      <vt:lpstr>#1</vt:lpstr>
      <vt:lpstr>#1</vt:lpstr>
      <vt:lpstr>#1</vt:lpstr>
      <vt:lpstr>PALEOLITHIC MONEY – A MEANS OF VALUATION A MEANS OF EXCHANGE</vt:lpstr>
      <vt:lpstr>PALEOLITHIC MONEY</vt:lpstr>
      <vt:lpstr>NEOLITHIC MONEY – A MEANS OF VALUATION A MEANS OF EXCHANGE</vt:lpstr>
      <vt:lpstr>NEOLITHIC MONEY</vt:lpstr>
      <vt:lpstr>NEOLITHIC MONEY</vt:lpstr>
      <vt:lpstr>NEOLITHIC MONEY</vt:lpstr>
      <vt:lpstr>NEOLITHIC MONEY</vt:lpstr>
      <vt:lpstr>NEOLITHIC MONEY</vt:lpstr>
      <vt:lpstr> FIRST CITY CIVILIZATIONS:  THE ANCIENT ORIENTAL MONEY SYSTEM</vt:lpstr>
      <vt:lpstr>   ANCIENT ORIENTAL MONEY SYSTEM</vt:lpstr>
      <vt:lpstr>   ANCIENT ORIENTAL MONEY SYSTEM</vt:lpstr>
      <vt:lpstr>   ANCIENT ORIENTAL MONEY SYSTEM</vt:lpstr>
      <vt:lpstr>   ANCIENT ORIENTAL MONEY SYSTEM</vt:lpstr>
      <vt:lpstr>   ANCIENT ORIENTAL MONEY SYSTEM</vt:lpstr>
      <vt:lpstr>   ANCIENT ORIENTAL MONEY SYSTEM</vt:lpstr>
      <vt:lpstr># 2   ANCIENT ORIENTAL MONEY SYSTEM</vt:lpstr>
      <vt:lpstr># 2   ANCIENT ORIENTAL MONEY SYSTEM</vt:lpstr>
      <vt:lpstr># 2   ANCIENT ORIENTAL MONEY SYSTEM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187</cp:revision>
  <cp:lastPrinted>2013-10-09T18:57:10Z</cp:lastPrinted>
  <dcterms:created xsi:type="dcterms:W3CDTF">2013-10-09T18:48:27Z</dcterms:created>
  <dcterms:modified xsi:type="dcterms:W3CDTF">2013-10-13T15:13:43Z</dcterms:modified>
</cp:coreProperties>
</file>