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1.xml" ContentType="application/vnd.openxmlformats-officedocument.presentationml.tag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315" r:id="rId2"/>
    <p:sldId id="277" r:id="rId3"/>
    <p:sldId id="271" r:id="rId4"/>
    <p:sldId id="272" r:id="rId5"/>
    <p:sldId id="273" r:id="rId6"/>
    <p:sldId id="274" r:id="rId7"/>
    <p:sldId id="316" r:id="rId8"/>
    <p:sldId id="279" r:id="rId9"/>
    <p:sldId id="263" r:id="rId10"/>
    <p:sldId id="265" r:id="rId11"/>
    <p:sldId id="266" r:id="rId12"/>
    <p:sldId id="267" r:id="rId13"/>
    <p:sldId id="268" r:id="rId14"/>
    <p:sldId id="280" r:id="rId15"/>
    <p:sldId id="295" r:id="rId16"/>
    <p:sldId id="317" r:id="rId17"/>
    <p:sldId id="305" r:id="rId18"/>
    <p:sldId id="306" r:id="rId19"/>
    <p:sldId id="318" r:id="rId20"/>
    <p:sldId id="307" r:id="rId21"/>
    <p:sldId id="308" r:id="rId22"/>
    <p:sldId id="309" r:id="rId23"/>
    <p:sldId id="311" r:id="rId24"/>
    <p:sldId id="312" r:id="rId25"/>
    <p:sldId id="313" r:id="rId26"/>
    <p:sldId id="314" r:id="rId27"/>
    <p:sldId id="304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4AAAA"/>
    <a:srgbClr val="F9D1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88324" autoAdjust="0"/>
  </p:normalViewPr>
  <p:slideViewPr>
    <p:cSldViewPr snapToGrid="0">
      <p:cViewPr varScale="1">
        <p:scale>
          <a:sx n="61" d="100"/>
          <a:sy n="61" d="100"/>
        </p:scale>
        <p:origin x="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2F061C-A11D-4DE5-B687-CBEE68EB242F}" type="datetimeFigureOut">
              <a:rPr lang="en-US" smtClean="0"/>
              <a:t>10/17/2013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ADDAC4-DA21-4C60-9895-8BA5F3B498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34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en-US" b="1" baseline="0" dirty="0" smtClean="0"/>
              <a:t>We need to define our terms so we all know what we are talking about.   People have a lot of different ideas of what money is.  This is the way we will define it.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DDAC4-DA21-4C60-9895-8BA5F3B4983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25174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DDAC4-DA21-4C60-9895-8BA5F3B4983A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85895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DDAC4-DA21-4C60-9895-8BA5F3B4983A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44070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endParaRPr lang="en-US" baseline="0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DDAC4-DA21-4C60-9895-8BA5F3B4983A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734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DDAC4-DA21-4C60-9895-8BA5F3B4983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760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DDAC4-DA21-4C60-9895-8BA5F3B4983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5459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endParaRPr lang="en-US" baseline="0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DDAC4-DA21-4C60-9895-8BA5F3B4983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0444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DDAC4-DA21-4C60-9895-8BA5F3B4983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4207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DDAC4-DA21-4C60-9895-8BA5F3B4983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7852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B098B818-EC62-4925-92D3-F4BB1DB5AAFF}" type="slidenum">
              <a:rPr lang="en-US" sz="1400" smtClean="0"/>
              <a:pPr>
                <a:spcBef>
                  <a:spcPct val="0"/>
                </a:spcBef>
              </a:pPr>
              <a:t>14</a:t>
            </a:fld>
            <a:endParaRPr lang="en-US" sz="1400" smtClean="0"/>
          </a:p>
        </p:txBody>
      </p:sp>
      <p:sp>
        <p:nvSpPr>
          <p:cNvPr id="102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533400" y="763588"/>
            <a:ext cx="67056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02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76288" y="4776788"/>
            <a:ext cx="6202362" cy="45100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28689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endParaRPr lang="en-US" baseline="0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DDAC4-DA21-4C60-9895-8BA5F3B4983A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8901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B098B818-EC62-4925-92D3-F4BB1DB5AAFF}" type="slidenum">
              <a:rPr lang="en-US" sz="1400" smtClean="0"/>
              <a:pPr>
                <a:spcBef>
                  <a:spcPct val="0"/>
                </a:spcBef>
              </a:pPr>
              <a:t>18</a:t>
            </a:fld>
            <a:endParaRPr lang="en-US" sz="1400" smtClean="0"/>
          </a:p>
        </p:txBody>
      </p:sp>
      <p:sp>
        <p:nvSpPr>
          <p:cNvPr id="102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533400" y="763588"/>
            <a:ext cx="67056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02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76288" y="4776788"/>
            <a:ext cx="6202362" cy="45100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311992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D4CF2-A572-484E-8E57-8208F12484DD}" type="datetimeFigureOut">
              <a:rPr lang="en-US" smtClean="0"/>
              <a:t>10/17/2013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91679-BDAF-4394-A9ED-F7137B74E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065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D4CF2-A572-484E-8E57-8208F12484DD}" type="datetimeFigureOut">
              <a:rPr lang="en-US" smtClean="0"/>
              <a:t>10/17/2013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91679-BDAF-4394-A9ED-F7137B74E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37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D4CF2-A572-484E-8E57-8208F12484DD}" type="datetimeFigureOut">
              <a:rPr lang="en-US" smtClean="0"/>
              <a:t>10/17/2013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91679-BDAF-4394-A9ED-F7137B74E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186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D4CF2-A572-484E-8E57-8208F12484DD}" type="datetimeFigureOut">
              <a:rPr lang="en-US" smtClean="0"/>
              <a:t>10/17/2013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91679-BDAF-4394-A9ED-F7137B74E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7101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D4CF2-A572-484E-8E57-8208F12484DD}" type="datetimeFigureOut">
              <a:rPr lang="en-US" smtClean="0"/>
              <a:t>10/17/2013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91679-BDAF-4394-A9ED-F7137B74E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03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D4CF2-A572-484E-8E57-8208F12484DD}" type="datetimeFigureOut">
              <a:rPr lang="en-US" smtClean="0"/>
              <a:t>10/17/2013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91679-BDAF-4394-A9ED-F7137B74E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430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D4CF2-A572-484E-8E57-8208F12484DD}" type="datetimeFigureOut">
              <a:rPr lang="en-US" smtClean="0"/>
              <a:t>10/17/2013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91679-BDAF-4394-A9ED-F7137B74E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985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D4CF2-A572-484E-8E57-8208F12484DD}" type="datetimeFigureOut">
              <a:rPr lang="en-US" smtClean="0"/>
              <a:t>10/17/2013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91679-BDAF-4394-A9ED-F7137B74E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399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D4CF2-A572-484E-8E57-8208F12484DD}" type="datetimeFigureOut">
              <a:rPr lang="en-US" smtClean="0"/>
              <a:t>10/17/2013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91679-BDAF-4394-A9ED-F7137B74E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340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D4CF2-A572-484E-8E57-8208F12484DD}" type="datetimeFigureOut">
              <a:rPr lang="en-US" smtClean="0"/>
              <a:t>10/17/2013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91679-BDAF-4394-A9ED-F7137B74E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503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D4CF2-A572-484E-8E57-8208F12484DD}" type="datetimeFigureOut">
              <a:rPr lang="en-US" smtClean="0"/>
              <a:t>10/17/2013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91679-BDAF-4394-A9ED-F7137B74E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895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6D4CF2-A572-484E-8E57-8208F12484DD}" type="datetimeFigureOut">
              <a:rPr lang="en-US" smtClean="0"/>
              <a:t>10/17/2013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591679-BDAF-4394-A9ED-F7137B74E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053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0.jpeg"/><Relationship Id="rId4" Type="http://schemas.openxmlformats.org/officeDocument/2006/relationships/image" Target="../media/image19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jpeg"/><Relationship Id="rId4" Type="http://schemas.openxmlformats.org/officeDocument/2006/relationships/image" Target="../media/image2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jpe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95349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524" y="340238"/>
            <a:ext cx="9143999" cy="5805729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US" sz="6600" dirty="0" smtClean="0">
                <a:solidFill>
                  <a:schemeClr val="accent1">
                    <a:lumMod val="75000"/>
                  </a:schemeClr>
                </a:solidFill>
              </a:rPr>
              <a:t>PRIVATE</a:t>
            </a:r>
            <a:r>
              <a:rPr lang="en-US" sz="4800" dirty="0" smtClean="0"/>
              <a:t> commercial banks</a:t>
            </a:r>
            <a:endParaRPr lang="en-US" sz="4800" u="sng" dirty="0"/>
          </a:p>
          <a:p>
            <a:r>
              <a:rPr lang="en-US" sz="4800" dirty="0" smtClean="0"/>
              <a:t>create </a:t>
            </a:r>
            <a:r>
              <a:rPr lang="en-US" sz="4800" dirty="0" smtClean="0">
                <a:solidFill>
                  <a:schemeClr val="accent1">
                    <a:lumMod val="75000"/>
                  </a:schemeClr>
                </a:solidFill>
              </a:rPr>
              <a:t>bank credit</a:t>
            </a:r>
            <a:r>
              <a:rPr lang="en-US" sz="4800" dirty="0" smtClean="0"/>
              <a:t>…..</a:t>
            </a:r>
          </a:p>
          <a:p>
            <a:endParaRPr lang="en-US" sz="4800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r>
              <a:rPr lang="en-US" sz="4800" dirty="0" smtClean="0"/>
              <a:t>which functions as money</a:t>
            </a:r>
          </a:p>
          <a:p>
            <a:r>
              <a:rPr lang="en-US" sz="4800" u="sng" dirty="0" smtClean="0"/>
              <a:t>but </a:t>
            </a:r>
            <a:r>
              <a:rPr lang="en-US" sz="4800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is DEBT.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2" name="Picture 2" descr="http://ts2.mm.bing.net/th?id=H.4793644081152001&amp;pid=15.1&amp;H=160&amp;W=11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7370" y="3465820"/>
            <a:ext cx="2285585" cy="32476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42915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999"/>
    </mc:Choice>
    <mc:Fallback xmlns="">
      <p:transition spd="slow" advTm="13999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/>
          <p:cNvSpPr txBox="1">
            <a:spLocks/>
          </p:cNvSpPr>
          <p:nvPr/>
        </p:nvSpPr>
        <p:spPr>
          <a:xfrm>
            <a:off x="698500" y="559573"/>
            <a:ext cx="9865226" cy="125128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300" dirty="0" smtClean="0"/>
              <a:t>PRIVATE COMMERCIAL BANKS –</a:t>
            </a:r>
          </a:p>
          <a:p>
            <a:r>
              <a:rPr lang="en-US" sz="2600" dirty="0" smtClean="0"/>
              <a:t>Do </a:t>
            </a:r>
            <a:r>
              <a:rPr lang="en-US" sz="2600" u="sng" dirty="0" smtClean="0"/>
              <a:t>not</a:t>
            </a:r>
            <a:r>
              <a:rPr lang="en-US" sz="2600" dirty="0" smtClean="0"/>
              <a:t> lend your deposits to borrowers</a:t>
            </a:r>
            <a:endParaRPr lang="en-US" sz="2600" dirty="0"/>
          </a:p>
        </p:txBody>
      </p:sp>
      <p:pic>
        <p:nvPicPr>
          <p:cNvPr id="1030" name="Picture 6" descr="http://ts1.mm.bing.net/th?id=H.5003736650877280&amp;pid=15.1&amp;H=160&amp;W=15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8953" y="2955262"/>
            <a:ext cx="2628685" cy="29037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8" descr="http://ts1.mm.bing.net/th?id=H.4895211473797556&amp;pid=15.1&amp;H=107&amp;W=16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2811782"/>
            <a:ext cx="3833810" cy="30472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ight Arrow 3"/>
          <p:cNvSpPr/>
          <p:nvPr/>
        </p:nvSpPr>
        <p:spPr>
          <a:xfrm>
            <a:off x="3365689" y="6141357"/>
            <a:ext cx="4530848" cy="266301"/>
          </a:xfrm>
          <a:prstGeom prst="rightArrow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800" dirty="0"/>
          </a:p>
        </p:txBody>
      </p:sp>
      <p:sp>
        <p:nvSpPr>
          <p:cNvPr id="18" name="TextBox 17"/>
          <p:cNvSpPr txBox="1"/>
          <p:nvPr/>
        </p:nvSpPr>
        <p:spPr>
          <a:xfrm>
            <a:off x="4901491" y="5411450"/>
            <a:ext cx="213702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u="sng" dirty="0" smtClean="0">
                <a:solidFill>
                  <a:srgbClr val="0000FF"/>
                </a:solidFill>
              </a:rPr>
              <a:t>NO</a:t>
            </a:r>
            <a:endParaRPr lang="en-US" sz="8800" b="1" u="sng" dirty="0">
              <a:solidFill>
                <a:srgbClr val="0000FF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9108" y="5859009"/>
            <a:ext cx="2664704" cy="830997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4800" b="1" dirty="0" smtClean="0"/>
              <a:t>DEPOSITS</a:t>
            </a:r>
            <a:endParaRPr lang="en-US" sz="48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8317529" y="5859008"/>
            <a:ext cx="3050651" cy="83099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4800" b="1" dirty="0" smtClean="0"/>
              <a:t>LOANS</a:t>
            </a:r>
            <a:endParaRPr lang="en-US" sz="4800" b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64707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18783"/>
    </mc:Choice>
    <mc:Fallback xmlns="">
      <p:transition advTm="1878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0" y="2758190"/>
            <a:ext cx="12192000" cy="101566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6000" dirty="0" smtClean="0"/>
              <a:t>       IT IS THE EXACT OPPOSITE !!!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2489756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646"/>
    </mc:Choice>
    <mc:Fallback xmlns="">
      <p:transition spd="slow" advTm="2646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Arrow 3"/>
          <p:cNvSpPr/>
          <p:nvPr/>
        </p:nvSpPr>
        <p:spPr>
          <a:xfrm>
            <a:off x="4331042" y="5233737"/>
            <a:ext cx="2378243" cy="146582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800" dirty="0"/>
          </a:p>
        </p:txBody>
      </p:sp>
      <p:sp>
        <p:nvSpPr>
          <p:cNvPr id="12" name="Subtitle 2"/>
          <p:cNvSpPr txBox="1">
            <a:spLocks/>
          </p:cNvSpPr>
          <p:nvPr/>
        </p:nvSpPr>
        <p:spPr>
          <a:xfrm>
            <a:off x="1524000" y="377371"/>
            <a:ext cx="9127956" cy="207809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dirty="0" smtClean="0"/>
              <a:t>A borrower signs a loan contract,</a:t>
            </a:r>
          </a:p>
          <a:p>
            <a:r>
              <a:rPr lang="en-US" sz="4000" dirty="0" smtClean="0"/>
              <a:t>and the </a:t>
            </a:r>
            <a:r>
              <a:rPr lang="en-US" sz="4000" b="1" dirty="0" smtClean="0"/>
              <a:t>BANK CREATES A DEPOSIT </a:t>
            </a:r>
          </a:p>
          <a:p>
            <a:r>
              <a:rPr lang="en-US" sz="4000" dirty="0" smtClean="0"/>
              <a:t>in the borrower’s account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88405" y="5591564"/>
            <a:ext cx="3050651" cy="83099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4800" b="1" dirty="0" smtClean="0"/>
              <a:t>LOANS</a:t>
            </a:r>
            <a:endParaRPr lang="en-US" sz="48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383374" y="5552576"/>
            <a:ext cx="21378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/>
              <a:t>CREATE</a:t>
            </a:r>
            <a:endParaRPr lang="en-US" sz="4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8035384" y="5683897"/>
            <a:ext cx="2664704" cy="830997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4800" b="1" dirty="0" smtClean="0"/>
              <a:t>DEPOSITS</a:t>
            </a:r>
            <a:endParaRPr lang="en-US" sz="4800" b="1" dirty="0"/>
          </a:p>
        </p:txBody>
      </p:sp>
      <p:pic>
        <p:nvPicPr>
          <p:cNvPr id="9" name="Picture 8" descr="http://ts1.mm.bing.net/th?id=H.4895211473797556&amp;pid=15.1&amp;H=107&amp;W=16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1429" y="2636670"/>
            <a:ext cx="3833810" cy="30472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6" descr="http://ts1.mm.bing.net/th?id=H.5003736650877280&amp;pid=15.1&amp;H=160&amp;W=15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405" y="2780150"/>
            <a:ext cx="3050651" cy="29037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8605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2483"/>
    </mc:Choice>
    <mc:Fallback xmlns="">
      <p:transition spd="slow" advTm="32483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96000"/>
              </a:lnSpc>
              <a:spcAft>
                <a:spcPts val="129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56722" algn="l"/>
                <a:tab pos="1313444" algn="l"/>
                <a:tab pos="1970166" algn="l"/>
              </a:tabLst>
              <a:defRPr sz="2903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96000"/>
              </a:lnSpc>
              <a:spcAft>
                <a:spcPts val="1032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56722" algn="l"/>
                <a:tab pos="1313444" algn="l"/>
                <a:tab pos="1970166" algn="l"/>
              </a:tabLst>
              <a:defRPr sz="254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96000"/>
              </a:lnSpc>
              <a:spcAft>
                <a:spcPts val="771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56722" algn="l"/>
                <a:tab pos="1313444" algn="l"/>
                <a:tab pos="1970166" algn="l"/>
              </a:tabLst>
              <a:defRPr sz="2177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96000"/>
              </a:lnSpc>
              <a:spcAft>
                <a:spcPts val="522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56722" algn="l"/>
                <a:tab pos="1313444" algn="l"/>
                <a:tab pos="1970166" algn="l"/>
              </a:tabLst>
              <a:defRPr sz="1814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96000"/>
              </a:lnSpc>
              <a:spcAft>
                <a:spcPts val="261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56722" algn="l"/>
                <a:tab pos="1313444" algn="l"/>
                <a:tab pos="1970166" algn="l"/>
              </a:tabLst>
              <a:defRPr sz="1814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281245" indent="-207386" defTabSz="414772" eaLnBrk="0" fontAlgn="base" hangingPunct="0">
              <a:lnSpc>
                <a:spcPct val="96000"/>
              </a:lnSpc>
              <a:spcBef>
                <a:spcPct val="0"/>
              </a:spcBef>
              <a:spcAft>
                <a:spcPts val="261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56722" algn="l"/>
                <a:tab pos="1313444" algn="l"/>
                <a:tab pos="1970166" algn="l"/>
              </a:tabLst>
              <a:defRPr sz="1814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696017" indent="-207386" defTabSz="414772" eaLnBrk="0" fontAlgn="base" hangingPunct="0">
              <a:lnSpc>
                <a:spcPct val="96000"/>
              </a:lnSpc>
              <a:spcBef>
                <a:spcPct val="0"/>
              </a:spcBef>
              <a:spcAft>
                <a:spcPts val="261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56722" algn="l"/>
                <a:tab pos="1313444" algn="l"/>
                <a:tab pos="1970166" algn="l"/>
              </a:tabLst>
              <a:defRPr sz="1814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110789" indent="-207386" defTabSz="414772" eaLnBrk="0" fontAlgn="base" hangingPunct="0">
              <a:lnSpc>
                <a:spcPct val="96000"/>
              </a:lnSpc>
              <a:spcBef>
                <a:spcPct val="0"/>
              </a:spcBef>
              <a:spcAft>
                <a:spcPts val="261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56722" algn="l"/>
                <a:tab pos="1313444" algn="l"/>
                <a:tab pos="1970166" algn="l"/>
              </a:tabLst>
              <a:defRPr sz="1814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525561" indent="-207386" defTabSz="414772" eaLnBrk="0" fontAlgn="base" hangingPunct="0">
              <a:lnSpc>
                <a:spcPct val="96000"/>
              </a:lnSpc>
              <a:spcBef>
                <a:spcPct val="0"/>
              </a:spcBef>
              <a:spcAft>
                <a:spcPts val="261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56722" algn="l"/>
                <a:tab pos="1313444" algn="l"/>
                <a:tab pos="1970166" algn="l"/>
              </a:tabLst>
              <a:defRPr sz="1814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Aft>
                <a:spcPct val="0"/>
              </a:spcAft>
            </a:pPr>
            <a:fld id="{0209BA7A-0A85-44A9-8F80-C87E2F30BB6B}" type="slidenum">
              <a:rPr lang="en-US" sz="1270">
                <a:latin typeface="Times New Roman" panose="02020603050405020304" pitchFamily="18" charset="0"/>
              </a:rPr>
              <a:pPr>
                <a:spcAft>
                  <a:spcPct val="0"/>
                </a:spcAft>
              </a:pPr>
              <a:t>14</a:t>
            </a:fld>
            <a:endParaRPr lang="en-US" sz="1270">
              <a:latin typeface="Times New Roman" panose="02020603050405020304" pitchFamily="18" charset="0"/>
            </a:endParaRPr>
          </a:p>
        </p:txBody>
      </p:sp>
      <p:pic>
        <p:nvPicPr>
          <p:cNvPr id="9219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044499"/>
            <a:ext cx="2312382" cy="9407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9220" name="Text Box 2"/>
          <p:cNvSpPr txBox="1">
            <a:spLocks noChangeArrowheads="1"/>
          </p:cNvSpPr>
          <p:nvPr/>
        </p:nvSpPr>
        <p:spPr bwMode="auto">
          <a:xfrm>
            <a:off x="3769316" y="-1102"/>
            <a:ext cx="3920753" cy="622145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</p:spPr>
        <p:txBody>
          <a:bodyPr lIns="0" tIns="29393" rIns="0" bIns="0" anchor="ctr"/>
          <a:lstStyle>
            <a:lvl1pPr>
              <a:lnSpc>
                <a:spcPct val="96000"/>
              </a:lnSpc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96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96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96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96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6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6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6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6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>
              <a:lnSpc>
                <a:spcPct val="92000"/>
              </a:lnSpc>
            </a:pPr>
            <a:r>
              <a:rPr lang="en-US" sz="2903" dirty="0" smtClean="0"/>
              <a:t>OUR MONEY SUPPLY</a:t>
            </a:r>
            <a:endParaRPr lang="en-US" sz="2903" dirty="0"/>
          </a:p>
        </p:txBody>
      </p:sp>
      <p:sp>
        <p:nvSpPr>
          <p:cNvPr id="9221" name="Text Box 3"/>
          <p:cNvSpPr txBox="1">
            <a:spLocks noChangeArrowheads="1"/>
          </p:cNvSpPr>
          <p:nvPr/>
        </p:nvSpPr>
        <p:spPr bwMode="auto">
          <a:xfrm>
            <a:off x="23541" y="884271"/>
            <a:ext cx="2667633" cy="3033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</p:spPr>
        <p:txBody>
          <a:bodyPr lIns="81646" tIns="40823" rIns="81646" bIns="40823"/>
          <a:lstStyle>
            <a:lvl1pPr>
              <a:lnSpc>
                <a:spcPct val="96000"/>
              </a:lnSpc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96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96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96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96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6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6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6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6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>
              <a:spcAft>
                <a:spcPct val="0"/>
              </a:spcAft>
            </a:pPr>
            <a:r>
              <a:rPr lang="en-US" sz="2000" dirty="0" smtClean="0"/>
              <a:t>3% COIN AND BILLS</a:t>
            </a:r>
            <a:endParaRPr lang="en-US" sz="2000" dirty="0"/>
          </a:p>
        </p:txBody>
      </p:sp>
      <p:pic>
        <p:nvPicPr>
          <p:cNvPr id="922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5041" y="2378383"/>
            <a:ext cx="7810500" cy="44796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4098" name="Picture 2" descr="http://ts1.explicit.bing.net/th?id=H.4763287331671344&amp;pid=15.1&amp;H=112&amp;W=16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42" y="1959277"/>
            <a:ext cx="1077533" cy="754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3542" y="2714237"/>
            <a:ext cx="4357958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MINTED BY GOVERNMENT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SPENT BY GOVERNMENT 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3541" y="4985284"/>
            <a:ext cx="4357959" cy="120032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PRINTED BY GOVERNMENT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u="sng" dirty="0" smtClean="0"/>
              <a:t>NOT SPENT BY GOVERNMENT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ISSUED BY PRIVATE FEDERAL RESERVE BANKS to member banks</a:t>
            </a:r>
            <a:endParaRPr lang="en-US" dirty="0"/>
          </a:p>
        </p:txBody>
      </p:sp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4405041" y="835572"/>
            <a:ext cx="7786959" cy="154281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 lIns="81646" tIns="40823" rIns="81646" bIns="40823"/>
          <a:lstStyle>
            <a:lvl1pPr>
              <a:lnSpc>
                <a:spcPct val="96000"/>
              </a:lnSpc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96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96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96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96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6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6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6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6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>
              <a:spcAft>
                <a:spcPct val="0"/>
              </a:spcAft>
            </a:pPr>
            <a:r>
              <a:rPr lang="en-US" sz="2000" dirty="0" smtClean="0"/>
              <a:t>97% CHECKING DEPOSITS -- </a:t>
            </a:r>
            <a:r>
              <a:rPr lang="en-US" sz="1800" dirty="0" smtClean="0"/>
              <a:t>BOOKKEEPING ENTRIES ONLY</a:t>
            </a:r>
          </a:p>
          <a:p>
            <a:pPr eaLnBrk="1">
              <a:spcAft>
                <a:spcPct val="0"/>
              </a:spcAft>
            </a:pPr>
            <a:r>
              <a:rPr lang="en-US" sz="1800" dirty="0" smtClean="0"/>
              <a:t>   </a:t>
            </a:r>
          </a:p>
          <a:p>
            <a:pPr marL="342900" indent="-342900" eaLnBrk="1"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1600" dirty="0" smtClean="0"/>
              <a:t>CREATED WHEN A PRIVATE BANK MAKES A LOAN TO A BORROWER</a:t>
            </a:r>
          </a:p>
          <a:p>
            <a:pPr marL="342900" indent="-342900" eaLnBrk="1"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1600" dirty="0" smtClean="0"/>
              <a:t>REPAID WITH INTEREST </a:t>
            </a:r>
          </a:p>
          <a:p>
            <a:pPr marL="342900" indent="-342900" eaLnBrk="1"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1600" smtClean="0"/>
              <a:t>DISAPPEARS </a:t>
            </a:r>
            <a:r>
              <a:rPr lang="en-US" sz="1600" dirty="0" smtClean="0"/>
              <a:t>WHEN THE LOAN </a:t>
            </a:r>
            <a:r>
              <a:rPr lang="en-US" sz="1600" smtClean="0"/>
              <a:t>IS REPAID; THE INTEREST REMAINS WITH THE PRIVATE BANK</a:t>
            </a:r>
            <a:r>
              <a:rPr lang="en-US" sz="2000" smtClean="0"/>
              <a:t>  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11001135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96963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US" sz="2800" b="1" dirty="0" smtClean="0"/>
              <a:t>THIS BANK CREDIT (DEBT-MONEY) SYSTEM</a:t>
            </a:r>
            <a:br>
              <a:rPr lang="en-US" sz="2800" b="1" dirty="0" smtClean="0"/>
            </a:br>
            <a:r>
              <a:rPr lang="en-US" sz="2800" b="1" dirty="0" smtClean="0"/>
              <a:t>WAS IMPLMENTED BY THE 1913 FEDERAL RESERVE LAW</a:t>
            </a:r>
            <a:endParaRPr lang="en-US" sz="2800" b="1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736600" y="1690688"/>
            <a:ext cx="10590784" cy="5027612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NEW YORK FEDERAL RESERVE BANK:</a:t>
            </a:r>
          </a:p>
          <a:p>
            <a:pPr marL="0" indent="0">
              <a:buNone/>
            </a:pPr>
            <a:r>
              <a:rPr lang="en-US" sz="1800" dirty="0" smtClean="0"/>
              <a:t>OWNED BY ITS MEMBER BANKS</a:t>
            </a:r>
            <a:endParaRPr lang="en-US" sz="1800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COMMERCIAL BANKS:</a:t>
            </a:r>
          </a:p>
          <a:p>
            <a:pPr marL="0" indent="0">
              <a:buNone/>
            </a:pPr>
            <a:r>
              <a:rPr lang="en-US" sz="1600" dirty="0" smtClean="0"/>
              <a:t>OWNERS OF NY FED BANK</a:t>
            </a:r>
            <a:endParaRPr lang="en-US" sz="1600" dirty="0"/>
          </a:p>
        </p:txBody>
      </p:sp>
      <p:sp>
        <p:nvSpPr>
          <p:cNvPr id="7" name="Rectangle 6"/>
          <p:cNvSpPr/>
          <p:nvPr/>
        </p:nvSpPr>
        <p:spPr>
          <a:xfrm>
            <a:off x="3853434" y="2626518"/>
            <a:ext cx="4000500" cy="10183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NEW YORK FEDERAL RESERVE BANK</a:t>
            </a:r>
            <a:endParaRPr lang="en-US" dirty="0"/>
          </a:p>
        </p:txBody>
      </p:sp>
      <p:sp>
        <p:nvSpPr>
          <p:cNvPr id="8" name="Down Arrow 7"/>
          <p:cNvSpPr/>
          <p:nvPr/>
        </p:nvSpPr>
        <p:spPr>
          <a:xfrm>
            <a:off x="5611368" y="3467100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3075685" y="4673600"/>
            <a:ext cx="18669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BANK OF</a:t>
            </a:r>
          </a:p>
          <a:p>
            <a:pPr algn="ctr"/>
            <a:r>
              <a:rPr lang="en-US" dirty="0" smtClean="0"/>
              <a:t>AMERICA</a:t>
            </a:r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5334760" y="4660900"/>
            <a:ext cx="1748409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CITIGROUP</a:t>
            </a:r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7783574" y="4673600"/>
            <a:ext cx="2077469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J.P.MORGAN</a:t>
            </a:r>
          </a:p>
          <a:p>
            <a:pPr algn="ctr"/>
            <a:r>
              <a:rPr lang="en-US" dirty="0" smtClean="0"/>
              <a:t>CHASE</a:t>
            </a:r>
            <a:endParaRPr lang="en-US" dirty="0"/>
          </a:p>
        </p:txBody>
      </p:sp>
      <p:sp>
        <p:nvSpPr>
          <p:cNvPr id="12" name="Oval 11"/>
          <p:cNvSpPr/>
          <p:nvPr/>
        </p:nvSpPr>
        <p:spPr>
          <a:xfrm>
            <a:off x="1270635" y="5588000"/>
            <a:ext cx="1891665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DEUTSCHE BANK</a:t>
            </a:r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927100" y="4660900"/>
            <a:ext cx="17780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GOLDMAN SACHS</a:t>
            </a:r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3530600" y="5654135"/>
            <a:ext cx="1495424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HSBC</a:t>
            </a:r>
            <a:endParaRPr lang="en-US" dirty="0"/>
          </a:p>
        </p:txBody>
      </p:sp>
      <p:sp>
        <p:nvSpPr>
          <p:cNvPr id="15" name="Oval 14"/>
          <p:cNvSpPr/>
          <p:nvPr/>
        </p:nvSpPr>
        <p:spPr>
          <a:xfrm>
            <a:off x="6317233" y="5575300"/>
            <a:ext cx="154978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UBS</a:t>
            </a:r>
            <a:endParaRPr lang="en-US" dirty="0"/>
          </a:p>
        </p:txBody>
      </p:sp>
      <p:sp>
        <p:nvSpPr>
          <p:cNvPr id="16" name="Oval 15"/>
          <p:cNvSpPr/>
          <p:nvPr/>
        </p:nvSpPr>
        <p:spPr>
          <a:xfrm>
            <a:off x="9017000" y="5588000"/>
            <a:ext cx="1577213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ETC.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2215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47666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3600" y="393700"/>
            <a:ext cx="10528300" cy="889001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TOPICS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44700" y="1714500"/>
            <a:ext cx="9144000" cy="4229100"/>
          </a:xfrm>
          <a:solidFill>
            <a:srgbClr val="FFFF00"/>
          </a:solidFill>
        </p:spPr>
        <p:txBody>
          <a:bodyPr>
            <a:normAutofit/>
          </a:bodyPr>
          <a:lstStyle/>
          <a:p>
            <a:endParaRPr lang="en-US" sz="2800" b="1" dirty="0" smtClean="0"/>
          </a:p>
          <a:p>
            <a:endParaRPr lang="en-US" sz="2800" b="1" dirty="0"/>
          </a:p>
          <a:p>
            <a:endParaRPr lang="en-US" sz="2800" b="1" dirty="0" smtClean="0"/>
          </a:p>
          <a:p>
            <a:pPr marL="742950" indent="-742950" algn="l">
              <a:buAutoNum type="arabicPeriod" startAt="3"/>
            </a:pPr>
            <a:r>
              <a:rPr lang="en-US" sz="4000" b="1" dirty="0" smtClean="0"/>
              <a:t>WHAT </a:t>
            </a:r>
            <a:r>
              <a:rPr lang="en-US" sz="4000" b="1" dirty="0"/>
              <a:t>ARE THE EFFECTS OF </a:t>
            </a:r>
            <a:r>
              <a:rPr lang="en-US" sz="4000" b="1" dirty="0" smtClean="0"/>
              <a:t>THE</a:t>
            </a:r>
          </a:p>
          <a:p>
            <a:pPr algn="l"/>
            <a:r>
              <a:rPr lang="en-US" sz="4000" b="1" dirty="0" smtClean="0"/>
              <a:t>       </a:t>
            </a:r>
            <a:r>
              <a:rPr lang="en-US" sz="4000" b="1" dirty="0"/>
              <a:t>CURRENT MONETARY SYSTEM</a:t>
            </a:r>
            <a:r>
              <a:rPr lang="en-US" sz="4000" b="1" dirty="0" smtClean="0"/>
              <a:t>?</a:t>
            </a:r>
          </a:p>
          <a:p>
            <a:pPr algn="l"/>
            <a:endParaRPr lang="en-US" sz="4000" b="1" dirty="0"/>
          </a:p>
          <a:p>
            <a:pPr marL="457200" indent="-457200" algn="l">
              <a:buAutoNum type="arabicPlain" startAt="2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955181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96000"/>
              </a:lnSpc>
              <a:spcAft>
                <a:spcPts val="129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56722" algn="l"/>
                <a:tab pos="1313444" algn="l"/>
                <a:tab pos="1970166" algn="l"/>
              </a:tabLst>
              <a:defRPr sz="2903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96000"/>
              </a:lnSpc>
              <a:spcAft>
                <a:spcPts val="1032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56722" algn="l"/>
                <a:tab pos="1313444" algn="l"/>
                <a:tab pos="1970166" algn="l"/>
              </a:tabLst>
              <a:defRPr sz="254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96000"/>
              </a:lnSpc>
              <a:spcAft>
                <a:spcPts val="771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56722" algn="l"/>
                <a:tab pos="1313444" algn="l"/>
                <a:tab pos="1970166" algn="l"/>
              </a:tabLst>
              <a:defRPr sz="2177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96000"/>
              </a:lnSpc>
              <a:spcAft>
                <a:spcPts val="522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56722" algn="l"/>
                <a:tab pos="1313444" algn="l"/>
                <a:tab pos="1970166" algn="l"/>
              </a:tabLst>
              <a:defRPr sz="1814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96000"/>
              </a:lnSpc>
              <a:spcAft>
                <a:spcPts val="261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56722" algn="l"/>
                <a:tab pos="1313444" algn="l"/>
                <a:tab pos="1970166" algn="l"/>
              </a:tabLst>
              <a:defRPr sz="1814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281245" indent="-207386" defTabSz="414772" eaLnBrk="0" fontAlgn="base" hangingPunct="0">
              <a:lnSpc>
                <a:spcPct val="96000"/>
              </a:lnSpc>
              <a:spcBef>
                <a:spcPct val="0"/>
              </a:spcBef>
              <a:spcAft>
                <a:spcPts val="261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56722" algn="l"/>
                <a:tab pos="1313444" algn="l"/>
                <a:tab pos="1970166" algn="l"/>
              </a:tabLst>
              <a:defRPr sz="1814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696017" indent="-207386" defTabSz="414772" eaLnBrk="0" fontAlgn="base" hangingPunct="0">
              <a:lnSpc>
                <a:spcPct val="96000"/>
              </a:lnSpc>
              <a:spcBef>
                <a:spcPct val="0"/>
              </a:spcBef>
              <a:spcAft>
                <a:spcPts val="261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56722" algn="l"/>
                <a:tab pos="1313444" algn="l"/>
                <a:tab pos="1970166" algn="l"/>
              </a:tabLst>
              <a:defRPr sz="1814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110789" indent="-207386" defTabSz="414772" eaLnBrk="0" fontAlgn="base" hangingPunct="0">
              <a:lnSpc>
                <a:spcPct val="96000"/>
              </a:lnSpc>
              <a:spcBef>
                <a:spcPct val="0"/>
              </a:spcBef>
              <a:spcAft>
                <a:spcPts val="261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56722" algn="l"/>
                <a:tab pos="1313444" algn="l"/>
                <a:tab pos="1970166" algn="l"/>
              </a:tabLst>
              <a:defRPr sz="1814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525561" indent="-207386" defTabSz="414772" eaLnBrk="0" fontAlgn="base" hangingPunct="0">
              <a:lnSpc>
                <a:spcPct val="96000"/>
              </a:lnSpc>
              <a:spcBef>
                <a:spcPct val="0"/>
              </a:spcBef>
              <a:spcAft>
                <a:spcPts val="261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56722" algn="l"/>
                <a:tab pos="1313444" algn="l"/>
                <a:tab pos="1970166" algn="l"/>
              </a:tabLst>
              <a:defRPr sz="1814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Aft>
                <a:spcPct val="0"/>
              </a:spcAft>
            </a:pPr>
            <a:fld id="{0209BA7A-0A85-44A9-8F80-C87E2F30BB6B}" type="slidenum">
              <a:rPr lang="en-US" sz="1270">
                <a:latin typeface="Times New Roman" panose="02020603050405020304" pitchFamily="18" charset="0"/>
              </a:rPr>
              <a:pPr>
                <a:spcAft>
                  <a:spcPct val="0"/>
                </a:spcAft>
              </a:pPr>
              <a:t>18</a:t>
            </a:fld>
            <a:endParaRPr lang="en-US" sz="1270">
              <a:latin typeface="Times New Roman" panose="02020603050405020304" pitchFamily="18" charset="0"/>
            </a:endParaRPr>
          </a:p>
        </p:txBody>
      </p:sp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190498" y="1154519"/>
            <a:ext cx="6959601" cy="550043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 lIns="81646" tIns="40823" rIns="81646" bIns="40823"/>
          <a:lstStyle>
            <a:lvl1pPr>
              <a:lnSpc>
                <a:spcPct val="96000"/>
              </a:lnSpc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96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96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96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96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6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6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6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6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>
              <a:spcAft>
                <a:spcPct val="0"/>
              </a:spcAft>
            </a:pPr>
            <a:endParaRPr lang="en-US" sz="2000" dirty="0"/>
          </a:p>
          <a:p>
            <a:pPr eaLnBrk="1">
              <a:spcAft>
                <a:spcPct val="0"/>
              </a:spcAft>
            </a:pPr>
            <a:r>
              <a:rPr lang="en-US" sz="2000" dirty="0" smtClean="0"/>
              <a:t>WHEN BANKS MAKE A LOT OF LOANS  -</a:t>
            </a:r>
          </a:p>
          <a:p>
            <a:pPr eaLnBrk="1">
              <a:spcAft>
                <a:spcPct val="0"/>
              </a:spcAft>
            </a:pPr>
            <a:r>
              <a:rPr lang="en-US" sz="2000" dirty="0"/>
              <a:t>	</a:t>
            </a:r>
            <a:r>
              <a:rPr lang="en-US" sz="2000" dirty="0" smtClean="0"/>
              <a:t>	“THE MORTGAGE BUBBLE”</a:t>
            </a:r>
          </a:p>
          <a:p>
            <a:pPr eaLnBrk="1">
              <a:spcAft>
                <a:spcPct val="0"/>
              </a:spcAft>
            </a:pPr>
            <a:r>
              <a:rPr lang="en-US" sz="2000" dirty="0"/>
              <a:t> </a:t>
            </a:r>
            <a:r>
              <a:rPr lang="en-US" sz="2000" dirty="0" smtClean="0"/>
              <a:t>      “THE STOCK MARKET BUBBLE”</a:t>
            </a:r>
          </a:p>
          <a:p>
            <a:pPr eaLnBrk="1">
              <a:spcAft>
                <a:spcPct val="0"/>
              </a:spcAft>
            </a:pPr>
            <a:endParaRPr lang="en-US" sz="2000" dirty="0"/>
          </a:p>
          <a:p>
            <a:pPr eaLnBrk="1">
              <a:spcAft>
                <a:spcPct val="0"/>
              </a:spcAft>
            </a:pPr>
            <a:r>
              <a:rPr lang="en-US" sz="2000" dirty="0" smtClean="0"/>
              <a:t>      asset prices rise…..</a:t>
            </a:r>
          </a:p>
          <a:p>
            <a:pPr eaLnBrk="1">
              <a:spcAft>
                <a:spcPct val="0"/>
              </a:spcAft>
            </a:pPr>
            <a:r>
              <a:rPr lang="en-US" sz="2000" dirty="0" smtClean="0"/>
              <a:t>		people go into debt easily…..</a:t>
            </a:r>
            <a:endParaRPr lang="en-US" sz="2000" dirty="0"/>
          </a:p>
          <a:p>
            <a:pPr eaLnBrk="1">
              <a:spcAft>
                <a:spcPct val="0"/>
              </a:spcAft>
            </a:pPr>
            <a:endParaRPr lang="en-US" sz="2000" dirty="0" smtClean="0"/>
          </a:p>
          <a:p>
            <a:pPr eaLnBrk="1">
              <a:spcAft>
                <a:spcPct val="0"/>
              </a:spcAft>
            </a:pPr>
            <a:endParaRPr lang="en-US" sz="2000" dirty="0"/>
          </a:p>
          <a:p>
            <a:pPr eaLnBrk="1">
              <a:spcAft>
                <a:spcPct val="0"/>
              </a:spcAft>
            </a:pPr>
            <a:r>
              <a:rPr lang="en-US" sz="2000" dirty="0" smtClean="0"/>
              <a:t>WHEN BANKS STOP GIVING LOANS –</a:t>
            </a:r>
          </a:p>
          <a:p>
            <a:pPr eaLnBrk="1">
              <a:spcAft>
                <a:spcPct val="0"/>
              </a:spcAft>
            </a:pPr>
            <a:r>
              <a:rPr lang="en-US" sz="2000" dirty="0"/>
              <a:t>	</a:t>
            </a:r>
            <a:r>
              <a:rPr lang="en-US" sz="2000" dirty="0" smtClean="0"/>
              <a:t>	“THE RECESSION”</a:t>
            </a:r>
          </a:p>
          <a:p>
            <a:pPr eaLnBrk="1">
              <a:spcAft>
                <a:spcPct val="0"/>
              </a:spcAft>
            </a:pPr>
            <a:r>
              <a:rPr lang="en-US" sz="2000" dirty="0"/>
              <a:t>	</a:t>
            </a:r>
            <a:r>
              <a:rPr lang="en-US" sz="2000" dirty="0" smtClean="0"/>
              <a:t>	“THE DEPRESSION”</a:t>
            </a:r>
          </a:p>
          <a:p>
            <a:pPr eaLnBrk="1">
              <a:spcAft>
                <a:spcPct val="0"/>
              </a:spcAft>
            </a:pPr>
            <a:endParaRPr lang="en-US" sz="2000" dirty="0"/>
          </a:p>
          <a:p>
            <a:pPr eaLnBrk="1">
              <a:spcAft>
                <a:spcPct val="0"/>
              </a:spcAft>
            </a:pPr>
            <a:r>
              <a:rPr lang="en-US" sz="2000" b="1" dirty="0" smtClean="0"/>
              <a:t>		</a:t>
            </a:r>
            <a:r>
              <a:rPr lang="en-US" sz="2000" dirty="0" smtClean="0"/>
              <a:t>unemployment….</a:t>
            </a:r>
          </a:p>
          <a:p>
            <a:pPr eaLnBrk="1">
              <a:spcAft>
                <a:spcPct val="0"/>
              </a:spcAft>
            </a:pPr>
            <a:r>
              <a:rPr lang="en-US" sz="2000" b="1" dirty="0"/>
              <a:t> </a:t>
            </a:r>
            <a:r>
              <a:rPr lang="en-US" sz="2000" b="1" dirty="0" smtClean="0"/>
              <a:t>     </a:t>
            </a:r>
            <a:r>
              <a:rPr lang="en-US" sz="2000" dirty="0" smtClean="0"/>
              <a:t>poverty…</a:t>
            </a:r>
          </a:p>
          <a:p>
            <a:pPr eaLnBrk="1">
              <a:spcAft>
                <a:spcPct val="0"/>
              </a:spcAft>
            </a:pPr>
            <a:r>
              <a:rPr lang="en-US" sz="2000" b="1" dirty="0"/>
              <a:t>	</a:t>
            </a:r>
            <a:r>
              <a:rPr lang="en-US" sz="2000" b="1" dirty="0" smtClean="0"/>
              <a:t>	</a:t>
            </a:r>
            <a:r>
              <a:rPr lang="en-US" sz="2000" dirty="0" smtClean="0"/>
              <a:t>foreclosure</a:t>
            </a:r>
          </a:p>
          <a:p>
            <a:pPr eaLnBrk="1">
              <a:spcAft>
                <a:spcPct val="0"/>
              </a:spcAft>
            </a:pPr>
            <a:r>
              <a:rPr lang="en-US" sz="2000" b="1" dirty="0"/>
              <a:t>	</a:t>
            </a:r>
            <a:r>
              <a:rPr lang="en-US" sz="2000" b="1" dirty="0" smtClean="0"/>
              <a:t>	</a:t>
            </a:r>
            <a:r>
              <a:rPr lang="en-US" sz="2000" dirty="0" smtClean="0"/>
              <a:t>bankruptcies</a:t>
            </a:r>
          </a:p>
          <a:p>
            <a:pPr eaLnBrk="1">
              <a:spcAft>
                <a:spcPct val="0"/>
              </a:spcAft>
            </a:pPr>
            <a:r>
              <a:rPr lang="en-US" sz="2000" b="1" dirty="0"/>
              <a:t> </a:t>
            </a:r>
            <a:r>
              <a:rPr lang="en-US" sz="2000" b="1" dirty="0" smtClean="0"/>
              <a:t>     </a:t>
            </a:r>
            <a:r>
              <a:rPr lang="en-US" sz="2000" dirty="0" smtClean="0"/>
              <a:t>banks acquire assets</a:t>
            </a:r>
            <a:endParaRPr lang="en-US" sz="2000" b="1" dirty="0"/>
          </a:p>
        </p:txBody>
      </p:sp>
      <p:sp>
        <p:nvSpPr>
          <p:cNvPr id="12" name="Text Box 2"/>
          <p:cNvSpPr txBox="1">
            <a:spLocks noChangeArrowheads="1"/>
          </p:cNvSpPr>
          <p:nvPr/>
        </p:nvSpPr>
        <p:spPr bwMode="auto">
          <a:xfrm>
            <a:off x="6947625" y="106768"/>
            <a:ext cx="4947895" cy="743023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</p:spPr>
        <p:txBody>
          <a:bodyPr lIns="0" tIns="29393" rIns="0" bIns="0" anchor="ctr"/>
          <a:lstStyle>
            <a:lvl1pPr>
              <a:lnSpc>
                <a:spcPct val="96000"/>
              </a:lnSpc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96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96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96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96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6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6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6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6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>
              <a:lnSpc>
                <a:spcPct val="92000"/>
              </a:lnSpc>
            </a:pPr>
            <a:r>
              <a:rPr lang="en-US" sz="1600" dirty="0" smtClean="0"/>
              <a:t>  </a:t>
            </a:r>
            <a:r>
              <a:rPr lang="en-US" sz="1800" b="1" dirty="0" smtClean="0"/>
              <a:t>OUR MONEY SUPPLY:  97% BANK CREDIT</a:t>
            </a:r>
            <a:endParaRPr lang="en-US" sz="16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1066800" y="106768"/>
            <a:ext cx="5872505" cy="769441"/>
          </a:xfrm>
          <a:prstGeom prst="rect">
            <a:avLst/>
          </a:prstGeom>
          <a:solidFill>
            <a:srgbClr val="FF0000"/>
          </a:solidFill>
        </p:spPr>
        <p:txBody>
          <a:bodyPr wrap="none" rtlCol="0">
            <a:spAutoFit/>
          </a:bodyPr>
          <a:lstStyle/>
          <a:p>
            <a:r>
              <a:rPr lang="en-US" sz="4400" dirty="0" smtClean="0"/>
              <a:t>LET’S THINK ABOUT THIS</a:t>
            </a:r>
            <a:endParaRPr lang="en-US" sz="4400" dirty="0"/>
          </a:p>
        </p:txBody>
      </p:sp>
      <p:pic>
        <p:nvPicPr>
          <p:cNvPr id="3" name="Picture 2" descr="http://ts3.mm.bing.net/th?id=H.5027835816052050&amp;pid=15.1&amp;H=157&amp;W=16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844"/>
            <a:ext cx="1066800" cy="1047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ts4.mm.bing.net/th?id=H.4725921115734643&amp;pid=15.1&amp;H=106&amp;W=16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540" y="1153470"/>
            <a:ext cx="3360135" cy="2226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6" descr="http://ts1.mm.bing.net/th?id=H.5059343719334676&amp;pid=15.1&amp;H=110&amp;W=16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540" y="4010536"/>
            <a:ext cx="3677634" cy="2528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638611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4514" y="302792"/>
            <a:ext cx="10628586" cy="1715923"/>
          </a:xfrm>
          <a:solidFill>
            <a:srgbClr val="F3CDF3"/>
          </a:solidFill>
        </p:spPr>
        <p:txBody>
          <a:bodyPr>
            <a:normAutofit/>
          </a:bodyPr>
          <a:lstStyle/>
          <a:p>
            <a:r>
              <a:rPr lang="en-US" sz="4000" dirty="0" smtClean="0"/>
              <a:t>     BOOM &amp; BUST CYCLE CONCENTRATES WEALTH</a:t>
            </a:r>
            <a:endParaRPr lang="en-US" sz="4000" dirty="0"/>
          </a:p>
        </p:txBody>
      </p:sp>
      <p:pic>
        <p:nvPicPr>
          <p:cNvPr id="2050" name="Picture 2" descr="http://ts1.mm.bing.net/th?id=H.4524478509878140&amp;pid=15.1&amp;H=160&amp;W=1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5069" y="2318195"/>
            <a:ext cx="2333469" cy="25061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http://ts1.mm.bing.net/th?id=H.4997942779841176&amp;pid=15.1&amp;H=106&amp;W=16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3306" y="2318195"/>
            <a:ext cx="3111716" cy="25061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://ts3.mm.bing.net/th?id=H.4910810788332014&amp;pid=15.1&amp;H=124&amp;W=16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840300">
            <a:off x="2412430" y="4295274"/>
            <a:ext cx="2642228" cy="2046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66526" y="2447888"/>
            <a:ext cx="462437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              “THE BUST”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HOMELESSNESS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UNEMPLOYMENT</a:t>
            </a:r>
          </a:p>
          <a:p>
            <a:pPr marL="457200" lvl="2" indent="-457200">
              <a:buFont typeface="Arial" panose="020B0604020202020204" pitchFamily="34" charset="0"/>
              <a:buChar char="•"/>
            </a:pPr>
            <a:r>
              <a:rPr lang="en-US" sz="2800" dirty="0"/>
              <a:t>BUSINESS </a:t>
            </a:r>
            <a:r>
              <a:rPr lang="en-US" sz="2800" dirty="0" smtClean="0"/>
              <a:t>BANKRUPTCIES</a:t>
            </a:r>
          </a:p>
          <a:p>
            <a:pPr marL="457200" lvl="2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FORECLOSURES</a:t>
            </a:r>
            <a:endParaRPr lang="en-US" sz="2800" dirty="0"/>
          </a:p>
        </p:txBody>
      </p:sp>
      <p:pic>
        <p:nvPicPr>
          <p:cNvPr id="1026" name="Picture 2" descr="http://ts3.mm.bing.net/th?id=H.5023983229142826&amp;pid=15.1&amp;H=97&amp;W=16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9813" y="4824349"/>
            <a:ext cx="3261497" cy="19772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48447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2"/>
    </mc:Choice>
    <mc:Fallback>
      <p:transition spd="slow" advTm="15002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3600" y="393700"/>
            <a:ext cx="10528300" cy="889001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TOPICS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44700" y="1714500"/>
            <a:ext cx="9144000" cy="4229100"/>
          </a:xfrm>
          <a:solidFill>
            <a:srgbClr val="FFFF00"/>
          </a:solidFill>
        </p:spPr>
        <p:txBody>
          <a:bodyPr>
            <a:normAutofit/>
          </a:bodyPr>
          <a:lstStyle/>
          <a:p>
            <a:endParaRPr lang="en-US" sz="2800" b="1" dirty="0" smtClean="0"/>
          </a:p>
          <a:p>
            <a:endParaRPr lang="en-US" sz="2800" b="1" dirty="0"/>
          </a:p>
          <a:p>
            <a:endParaRPr lang="en-US" sz="2800" b="1" dirty="0" smtClean="0"/>
          </a:p>
          <a:p>
            <a:r>
              <a:rPr lang="en-US" sz="4000" b="1" dirty="0" smtClean="0"/>
              <a:t>I     WHAT IS MONEY?</a:t>
            </a:r>
            <a:endParaRPr lang="en-US" sz="3600" dirty="0" smtClean="0"/>
          </a:p>
          <a:p>
            <a:pPr marL="457200" indent="-457200" algn="l">
              <a:buAutoNum type="arabicPlain" startAt="2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283278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89575"/>
          </a:xfrm>
        </p:spPr>
        <p:txBody>
          <a:bodyPr/>
          <a:lstStyle/>
          <a:p>
            <a:pPr algn="ctr"/>
            <a:r>
              <a:rPr lang="en-US" b="1" u="sng" dirty="0" smtClean="0">
                <a:solidFill>
                  <a:srgbClr val="0033CC"/>
                </a:solidFill>
              </a:rPr>
              <a:t>THERE IS NO STABILITY</a:t>
            </a:r>
            <a:br>
              <a:rPr lang="en-US" b="1" u="sng" dirty="0" smtClean="0">
                <a:solidFill>
                  <a:srgbClr val="0033CC"/>
                </a:solidFill>
              </a:rPr>
            </a:br>
            <a:r>
              <a:rPr lang="en-US" b="1" u="sng" dirty="0" smtClean="0">
                <a:solidFill>
                  <a:srgbClr val="0033CC"/>
                </a:solidFill>
              </a:rPr>
              <a:t>TO OUR ECONOMY</a:t>
            </a:r>
            <a:br>
              <a:rPr lang="en-US" b="1" u="sng" dirty="0" smtClean="0">
                <a:solidFill>
                  <a:srgbClr val="0033CC"/>
                </a:solidFill>
              </a:rPr>
            </a:br>
            <a:r>
              <a:rPr lang="en-US" b="1" u="sng" dirty="0">
                <a:solidFill>
                  <a:srgbClr val="0033CC"/>
                </a:solidFill>
              </a:rPr>
              <a:t/>
            </a:r>
            <a:br>
              <a:rPr lang="en-US" b="1" u="sng" dirty="0">
                <a:solidFill>
                  <a:srgbClr val="0033CC"/>
                </a:solidFill>
              </a:rPr>
            </a:br>
            <a:r>
              <a:rPr lang="en-US" b="1" u="sng" dirty="0" smtClean="0">
                <a:solidFill>
                  <a:srgbClr val="0033CC"/>
                </a:solidFill>
              </a:rPr>
              <a:t>CAUSES GRIEF, FEAR, POVERTY, DEATH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500315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89575"/>
          </a:xfrm>
        </p:spPr>
        <p:txBody>
          <a:bodyPr/>
          <a:lstStyle/>
          <a:p>
            <a:pPr algn="ctr"/>
            <a:r>
              <a:rPr lang="en-US" b="1" u="sng" dirty="0" smtClean="0">
                <a:solidFill>
                  <a:srgbClr val="0033CC"/>
                </a:solidFill>
              </a:rPr>
              <a:t>INTEREST concentrates wealth. </a:t>
            </a:r>
            <a:br>
              <a:rPr lang="en-US" b="1" u="sng" dirty="0" smtClean="0">
                <a:solidFill>
                  <a:srgbClr val="0033CC"/>
                </a:solidFill>
              </a:rPr>
            </a:br>
            <a:r>
              <a:rPr lang="en-US" b="1" u="sng" dirty="0">
                <a:solidFill>
                  <a:srgbClr val="0033CC"/>
                </a:solidFill>
              </a:rPr>
              <a:t/>
            </a:r>
            <a:br>
              <a:rPr lang="en-US" b="1" u="sng" dirty="0">
                <a:solidFill>
                  <a:srgbClr val="0033CC"/>
                </a:solidFill>
              </a:rPr>
            </a:br>
            <a:r>
              <a:rPr lang="en-US" b="1" u="sng" dirty="0" smtClean="0">
                <a:solidFill>
                  <a:srgbClr val="0033CC"/>
                </a:solidFill>
              </a:rPr>
              <a:t>Has done so since the first civilization in the Near East.</a:t>
            </a:r>
            <a:br>
              <a:rPr lang="en-US" b="1" u="sng" dirty="0" smtClean="0">
                <a:solidFill>
                  <a:srgbClr val="0033CC"/>
                </a:solidFill>
              </a:rPr>
            </a:br>
            <a:r>
              <a:rPr lang="en-US" b="1" u="sng" dirty="0">
                <a:solidFill>
                  <a:srgbClr val="0033CC"/>
                </a:solidFill>
              </a:rPr>
              <a:t/>
            </a:r>
            <a:br>
              <a:rPr lang="en-US" b="1" u="sng" dirty="0">
                <a:solidFill>
                  <a:srgbClr val="0033CC"/>
                </a:solidFill>
              </a:rPr>
            </a:br>
            <a:r>
              <a:rPr lang="en-US" b="1" u="sng" dirty="0" smtClean="0">
                <a:solidFill>
                  <a:srgbClr val="0033CC"/>
                </a:solidFill>
              </a:rPr>
              <a:t>Interest creates debt slaves.</a:t>
            </a:r>
            <a:br>
              <a:rPr lang="en-US" b="1" u="sng" dirty="0" smtClean="0">
                <a:solidFill>
                  <a:srgbClr val="0033CC"/>
                </a:solidFill>
              </a:rPr>
            </a:br>
            <a:r>
              <a:rPr lang="en-US" b="1" u="sng" dirty="0">
                <a:solidFill>
                  <a:srgbClr val="0033CC"/>
                </a:solidFill>
              </a:rPr>
              <a:t/>
            </a:r>
            <a:br>
              <a:rPr lang="en-US" b="1" u="sng" dirty="0">
                <a:solidFill>
                  <a:srgbClr val="0033CC"/>
                </a:solidFill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68045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36525"/>
            <a:ext cx="12192000" cy="1717675"/>
          </a:xfrm>
          <a:solidFill>
            <a:srgbClr val="F3CDF3"/>
          </a:solidFill>
        </p:spPr>
        <p:txBody>
          <a:bodyPr>
            <a:normAutofit/>
          </a:bodyPr>
          <a:lstStyle/>
          <a:p>
            <a:pPr algn="ctr"/>
            <a:r>
              <a:rPr lang="en-US" sz="4000" dirty="0" smtClean="0"/>
              <a:t>Why does our government borrow money,</a:t>
            </a:r>
            <a:br>
              <a:rPr lang="en-US" sz="4000" dirty="0" smtClean="0"/>
            </a:br>
            <a:r>
              <a:rPr lang="en-US" sz="4000" dirty="0" smtClean="0"/>
              <a:t>when it can create it constitutionally?</a:t>
            </a:r>
            <a:endParaRPr lang="en-US" sz="3200" u="sng" dirty="0"/>
          </a:p>
        </p:txBody>
      </p:sp>
      <p:pic>
        <p:nvPicPr>
          <p:cNvPr id="2050" name="Picture 2" descr="http://ts3.mm.bing.net/th?id=H.4531328995887178&amp;pid=15.1&amp;H=160&amp;W=15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836520"/>
            <a:ext cx="3184525" cy="3226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0" y="6030160"/>
            <a:ext cx="43984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/>
              <a:t>16.7 TRILLION  $ DEBT</a:t>
            </a:r>
            <a:endParaRPr lang="en-US" sz="36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358069" y="2815346"/>
            <a:ext cx="4679423" cy="31085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u="sng" dirty="0" smtClean="0">
                <a:solidFill>
                  <a:srgbClr val="FF0000"/>
                </a:solidFill>
              </a:rPr>
              <a:t>INTEREST </a:t>
            </a:r>
            <a:r>
              <a:rPr lang="en-US" sz="2800" b="1" dirty="0" smtClean="0">
                <a:solidFill>
                  <a:srgbClr val="FF0000"/>
                </a:solidFill>
              </a:rPr>
              <a:t>PAID </a:t>
            </a:r>
            <a:r>
              <a:rPr lang="en-US" sz="2800" b="1" dirty="0" smtClean="0">
                <a:solidFill>
                  <a:srgbClr val="FF0000"/>
                </a:solidFill>
              </a:rPr>
              <a:t>ON DEBT</a:t>
            </a:r>
          </a:p>
          <a:p>
            <a:r>
              <a:rPr lang="en-US" sz="2800" b="1" dirty="0" smtClean="0">
                <a:solidFill>
                  <a:srgbClr val="FF0000"/>
                </a:solidFill>
              </a:rPr>
              <a:t>(hundreds of billions per year)</a:t>
            </a:r>
          </a:p>
          <a:p>
            <a:endParaRPr lang="en-US" sz="2800" b="1" dirty="0">
              <a:solidFill>
                <a:srgbClr val="FF0000"/>
              </a:solidFill>
            </a:endParaRPr>
          </a:p>
          <a:p>
            <a:r>
              <a:rPr lang="en-US" sz="2800" b="1" dirty="0" smtClean="0">
                <a:solidFill>
                  <a:srgbClr val="FF0000"/>
                </a:solidFill>
              </a:rPr>
              <a:t>The major owners of the debt</a:t>
            </a:r>
          </a:p>
          <a:p>
            <a:r>
              <a:rPr lang="en-US" sz="2800" b="1" dirty="0" smtClean="0">
                <a:solidFill>
                  <a:srgbClr val="FF0000"/>
                </a:solidFill>
              </a:rPr>
              <a:t>are the Federal Reserve Banks</a:t>
            </a:r>
          </a:p>
          <a:p>
            <a:r>
              <a:rPr lang="en-US" sz="2800" b="1" dirty="0" smtClean="0">
                <a:solidFill>
                  <a:srgbClr val="FF0000"/>
                </a:solidFill>
              </a:rPr>
              <a:t>and their</a:t>
            </a:r>
            <a:r>
              <a:rPr lang="en-US" sz="2800" b="1" dirty="0" smtClean="0">
                <a:solidFill>
                  <a:srgbClr val="FF0000"/>
                </a:solidFill>
              </a:rPr>
              <a:t> private owners, the</a:t>
            </a:r>
          </a:p>
          <a:p>
            <a:r>
              <a:rPr lang="en-US" sz="2800" b="1" dirty="0" smtClean="0">
                <a:solidFill>
                  <a:srgbClr val="FF0000"/>
                </a:solidFill>
              </a:rPr>
              <a:t>c</a:t>
            </a:r>
            <a:r>
              <a:rPr lang="en-US" sz="2800" b="1" dirty="0" smtClean="0">
                <a:solidFill>
                  <a:srgbClr val="FF0000"/>
                </a:solidFill>
              </a:rPr>
              <a:t>ommercial banks.</a:t>
            </a:r>
            <a:endParaRPr lang="en-US" sz="2800" b="1" dirty="0">
              <a:solidFill>
                <a:srgbClr val="FF0000"/>
              </a:solidFill>
            </a:endParaRPr>
          </a:p>
        </p:txBody>
      </p:sp>
      <p:pic>
        <p:nvPicPr>
          <p:cNvPr id="2054" name="Picture 6" descr="http://ts1.mm.bing.net/th?id=H.5008736027673132&amp;pid=15.1&amp;H=158&amp;W=16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79004" y="2928516"/>
            <a:ext cx="3312996" cy="32831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Left Arrow 9"/>
          <p:cNvSpPr/>
          <p:nvPr/>
        </p:nvSpPr>
        <p:spPr>
          <a:xfrm rot="10800000">
            <a:off x="4452173" y="2401415"/>
            <a:ext cx="1755581" cy="362095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9563100" y="2501900"/>
            <a:ext cx="21973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BANKERS, 1%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7715009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2"/>
    </mc:Choice>
    <mc:Fallback>
      <p:transition spd="slow" advTm="15002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ight Arrow 31"/>
          <p:cNvSpPr/>
          <p:nvPr/>
        </p:nvSpPr>
        <p:spPr>
          <a:xfrm rot="12364698">
            <a:off x="7353190" y="4674619"/>
            <a:ext cx="2149321" cy="484632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ight Arrow 30"/>
          <p:cNvSpPr/>
          <p:nvPr/>
        </p:nvSpPr>
        <p:spPr>
          <a:xfrm rot="19882102">
            <a:off x="2193168" y="4733028"/>
            <a:ext cx="2519593" cy="484632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ight Arrow 29"/>
          <p:cNvSpPr/>
          <p:nvPr/>
        </p:nvSpPr>
        <p:spPr>
          <a:xfrm rot="8910236">
            <a:off x="7253085" y="2858858"/>
            <a:ext cx="2564604" cy="484632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ight Arrow 19"/>
          <p:cNvSpPr/>
          <p:nvPr/>
        </p:nvSpPr>
        <p:spPr>
          <a:xfrm rot="996258">
            <a:off x="2406769" y="3131808"/>
            <a:ext cx="2050356" cy="472337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0800000" flipH="1" flipV="1">
            <a:off x="4434297" y="3070214"/>
            <a:ext cx="2899271" cy="1749971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PRIVATE</a:t>
            </a:r>
          </a:p>
          <a:p>
            <a:pPr algn="ctr"/>
            <a:r>
              <a:rPr lang="en-US" sz="2800" dirty="0" smtClean="0"/>
              <a:t>BANKS</a:t>
            </a:r>
            <a:endParaRPr lang="en-US" sz="2800" dirty="0"/>
          </a:p>
        </p:txBody>
      </p:sp>
      <p:sp>
        <p:nvSpPr>
          <p:cNvPr id="11" name="Flowchart: Process 10"/>
          <p:cNvSpPr/>
          <p:nvPr/>
        </p:nvSpPr>
        <p:spPr>
          <a:xfrm>
            <a:off x="9805868" y="4824543"/>
            <a:ext cx="1536953" cy="99712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PRODUCTION</a:t>
            </a:r>
          </a:p>
          <a:p>
            <a:pPr algn="ctr"/>
            <a:r>
              <a:rPr lang="en-US" dirty="0" smtClean="0"/>
              <a:t>DISTRIBUTION</a:t>
            </a:r>
            <a:endParaRPr lang="en-US" dirty="0"/>
          </a:p>
        </p:txBody>
      </p:sp>
      <p:sp>
        <p:nvSpPr>
          <p:cNvPr id="7" name="Flowchart: Process 6"/>
          <p:cNvSpPr/>
          <p:nvPr/>
        </p:nvSpPr>
        <p:spPr>
          <a:xfrm>
            <a:off x="780361" y="2041799"/>
            <a:ext cx="1497724" cy="1020543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HOUSEHOLDS</a:t>
            </a:r>
            <a:endParaRPr lang="en-US" dirty="0"/>
          </a:p>
        </p:txBody>
      </p:sp>
      <p:sp>
        <p:nvSpPr>
          <p:cNvPr id="10" name="Flowchart: Process 9"/>
          <p:cNvSpPr/>
          <p:nvPr/>
        </p:nvSpPr>
        <p:spPr>
          <a:xfrm>
            <a:off x="689405" y="4801120"/>
            <a:ext cx="1387366" cy="1020543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LABOR</a:t>
            </a:r>
            <a:endParaRPr lang="en-US" dirty="0"/>
          </a:p>
        </p:txBody>
      </p:sp>
      <p:sp>
        <p:nvSpPr>
          <p:cNvPr id="12" name="Flowchart: Process 11"/>
          <p:cNvSpPr/>
          <p:nvPr/>
        </p:nvSpPr>
        <p:spPr>
          <a:xfrm>
            <a:off x="9813704" y="2038253"/>
            <a:ext cx="1536951" cy="1020543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RETAILERS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 rot="959204">
            <a:off x="2477960" y="2288018"/>
            <a:ext cx="1833662" cy="954107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MORTGAGE, CC, STUDENT, ETC. </a:t>
            </a:r>
            <a:r>
              <a:rPr lang="en-US" sz="2400" dirty="0" smtClean="0"/>
              <a:t>INTEREST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 rot="19684889">
            <a:off x="7376949" y="2246820"/>
            <a:ext cx="2175068" cy="707886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SMALL BUSINESS LOAN </a:t>
            </a:r>
            <a:r>
              <a:rPr lang="en-US" sz="2400" dirty="0" smtClean="0"/>
              <a:t>INTEREST</a:t>
            </a:r>
            <a:endParaRPr lang="en-US" sz="2400" dirty="0"/>
          </a:p>
        </p:txBody>
      </p:sp>
      <p:sp>
        <p:nvSpPr>
          <p:cNvPr id="16" name="TextBox 15"/>
          <p:cNvSpPr txBox="1"/>
          <p:nvPr/>
        </p:nvSpPr>
        <p:spPr>
          <a:xfrm rot="1616501">
            <a:off x="7909698" y="4145313"/>
            <a:ext cx="1964421" cy="800219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CORPORATE LOAN </a:t>
            </a:r>
            <a:r>
              <a:rPr lang="en-US" sz="2800" dirty="0" smtClean="0"/>
              <a:t>INTEREST</a:t>
            </a:r>
            <a:endParaRPr lang="en-US" sz="2800" dirty="0"/>
          </a:p>
        </p:txBody>
      </p:sp>
      <p:sp>
        <p:nvSpPr>
          <p:cNvPr id="23" name="TextBox 22"/>
          <p:cNvSpPr txBox="1"/>
          <p:nvPr/>
        </p:nvSpPr>
        <p:spPr>
          <a:xfrm rot="19889971">
            <a:off x="2233287" y="4212246"/>
            <a:ext cx="1605952" cy="800219"/>
          </a:xfrm>
          <a:prstGeom prst="rect">
            <a:avLst/>
          </a:prstGeom>
          <a:solidFill>
            <a:srgbClr val="FFFFCC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FEDERAL  DEBT</a:t>
            </a:r>
          </a:p>
          <a:p>
            <a:r>
              <a:rPr lang="en-US" sz="2800" dirty="0" smtClean="0"/>
              <a:t>INTEREST</a:t>
            </a:r>
            <a:endParaRPr lang="en-US" sz="2800" dirty="0"/>
          </a:p>
        </p:txBody>
      </p:sp>
      <p:sp>
        <p:nvSpPr>
          <p:cNvPr id="33" name="Title 1"/>
          <p:cNvSpPr txBox="1">
            <a:spLocks/>
          </p:cNvSpPr>
          <p:nvPr/>
        </p:nvSpPr>
        <p:spPr>
          <a:xfrm>
            <a:off x="827221" y="152859"/>
            <a:ext cx="10515600" cy="1140191"/>
          </a:xfrm>
          <a:prstGeom prst="rect">
            <a:avLst/>
          </a:prstGeom>
          <a:solidFill>
            <a:srgbClr val="F3CDF3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b="1" u="sng" dirty="0" smtClean="0"/>
              <a:t>INTEREST CONCENTRATES WEALTH………..</a:t>
            </a:r>
          </a:p>
        </p:txBody>
      </p:sp>
    </p:spTree>
    <p:extLst>
      <p:ext uri="{BB962C8B-B14F-4D97-AF65-F5344CB8AC3E}">
        <p14:creationId xmlns:p14="http://schemas.microsoft.com/office/powerpoint/2010/main" val="1903979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1068"/>
    </mc:Choice>
    <mc:Fallback>
      <p:transition spd="slow" advTm="2106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1" grpId="0" animBg="1"/>
      <p:bldP spid="30" grpId="0" animBg="1"/>
      <p:bldP spid="20" grpId="0" animBg="1"/>
      <p:bldP spid="9" grpId="0" animBg="1"/>
      <p:bldP spid="5" grpId="0" animBg="1"/>
      <p:bldP spid="13" grpId="0" animBg="1"/>
      <p:bldP spid="16" grpId="0" animBg="1"/>
      <p:bldP spid="23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ight Arrow 31"/>
          <p:cNvSpPr/>
          <p:nvPr/>
        </p:nvSpPr>
        <p:spPr>
          <a:xfrm rot="10800000" flipH="1" flipV="1">
            <a:off x="2861626" y="3156657"/>
            <a:ext cx="2360079" cy="1092428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smtClean="0"/>
              <a:t>LOANS</a:t>
            </a:r>
            <a:endParaRPr lang="en-US" sz="4800" dirty="0"/>
          </a:p>
        </p:txBody>
      </p:sp>
      <p:sp>
        <p:nvSpPr>
          <p:cNvPr id="9" name="Oval 8"/>
          <p:cNvSpPr/>
          <p:nvPr/>
        </p:nvSpPr>
        <p:spPr>
          <a:xfrm rot="10800000" flipH="1" flipV="1">
            <a:off x="564752" y="2793826"/>
            <a:ext cx="2296874" cy="200519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GOLDMAN, CITIBANK, MORGAN CHASE, BOA, ETC.</a:t>
            </a:r>
            <a:endParaRPr lang="en-US" sz="2000" dirty="0"/>
          </a:p>
        </p:txBody>
      </p:sp>
      <p:sp>
        <p:nvSpPr>
          <p:cNvPr id="40" name="Oval 39"/>
          <p:cNvSpPr/>
          <p:nvPr/>
        </p:nvSpPr>
        <p:spPr>
          <a:xfrm>
            <a:off x="6116777" y="2522199"/>
            <a:ext cx="2222304" cy="1739753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HEDGE FUNDS</a:t>
            </a:r>
            <a:endParaRPr lang="en-US" sz="2800" dirty="0"/>
          </a:p>
        </p:txBody>
      </p:sp>
      <p:sp>
        <p:nvSpPr>
          <p:cNvPr id="42" name="Oval 41"/>
          <p:cNvSpPr/>
          <p:nvPr/>
        </p:nvSpPr>
        <p:spPr>
          <a:xfrm>
            <a:off x="8755572" y="2086532"/>
            <a:ext cx="2865585" cy="1709893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DERIVATIVES</a:t>
            </a:r>
          </a:p>
          <a:p>
            <a:pPr algn="ctr"/>
            <a:r>
              <a:rPr lang="en-US" sz="2800" dirty="0" smtClean="0"/>
              <a:t>TRADERS</a:t>
            </a:r>
          </a:p>
        </p:txBody>
      </p:sp>
      <p:sp>
        <p:nvSpPr>
          <p:cNvPr id="43" name="Oval 42"/>
          <p:cNvSpPr/>
          <p:nvPr/>
        </p:nvSpPr>
        <p:spPr>
          <a:xfrm>
            <a:off x="5146185" y="4657662"/>
            <a:ext cx="3045530" cy="161427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CURRENCY</a:t>
            </a:r>
          </a:p>
          <a:p>
            <a:pPr algn="ctr"/>
            <a:r>
              <a:rPr lang="en-US" sz="2800" dirty="0" smtClean="0"/>
              <a:t>TRADERS</a:t>
            </a:r>
            <a:endParaRPr lang="en-US" sz="2800" dirty="0"/>
          </a:p>
        </p:txBody>
      </p:sp>
      <p:sp>
        <p:nvSpPr>
          <p:cNvPr id="44" name="Oval 43"/>
          <p:cNvSpPr/>
          <p:nvPr/>
        </p:nvSpPr>
        <p:spPr>
          <a:xfrm>
            <a:off x="8755572" y="4249085"/>
            <a:ext cx="2594223" cy="175801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BOND MARKET</a:t>
            </a:r>
            <a:endParaRPr lang="en-US" sz="2800" dirty="0"/>
          </a:p>
        </p:txBody>
      </p:sp>
      <p:sp>
        <p:nvSpPr>
          <p:cNvPr id="24" name="Title 1"/>
          <p:cNvSpPr txBox="1">
            <a:spLocks/>
          </p:cNvSpPr>
          <p:nvPr/>
        </p:nvSpPr>
        <p:spPr>
          <a:xfrm>
            <a:off x="564752" y="124355"/>
            <a:ext cx="10515600" cy="1447676"/>
          </a:xfrm>
          <a:prstGeom prst="rect">
            <a:avLst/>
          </a:prstGeom>
          <a:solidFill>
            <a:srgbClr val="F3CDF3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 BANKS’ </a:t>
            </a:r>
            <a:r>
              <a:rPr lang="en-US" sz="4000" b="1" dirty="0" smtClean="0">
                <a:solidFill>
                  <a:srgbClr val="0000FF"/>
                </a:solidFill>
              </a:rPr>
              <a:t>DECIDE WHO GETS MONEY (LOANS)</a:t>
            </a:r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…..</a:t>
            </a:r>
          </a:p>
          <a:p>
            <a:pPr algn="ctr"/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CONCENTRATES POWER</a:t>
            </a:r>
          </a:p>
        </p:txBody>
      </p:sp>
    </p:spTree>
    <p:extLst>
      <p:ext uri="{BB962C8B-B14F-4D97-AF65-F5344CB8AC3E}">
        <p14:creationId xmlns:p14="http://schemas.microsoft.com/office/powerpoint/2010/main" val="33725509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9" grpId="0" animBg="1"/>
      <p:bldP spid="40" grpId="0" animBg="1"/>
      <p:bldP spid="42" grpId="0" animBg="1"/>
      <p:bldP spid="43" grpId="0" animBg="1"/>
      <p:bldP spid="44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ight Arrow 30"/>
          <p:cNvSpPr/>
          <p:nvPr/>
        </p:nvSpPr>
        <p:spPr>
          <a:xfrm rot="582327">
            <a:off x="2951793" y="2467375"/>
            <a:ext cx="3385142" cy="2507617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GIVE LOANS TO </a:t>
            </a:r>
            <a:endParaRPr lang="en-US" sz="2800" dirty="0"/>
          </a:p>
        </p:txBody>
      </p:sp>
      <p:sp>
        <p:nvSpPr>
          <p:cNvPr id="9" name="Oval 8"/>
          <p:cNvSpPr/>
          <p:nvPr/>
        </p:nvSpPr>
        <p:spPr>
          <a:xfrm rot="10800000" flipH="1" flipV="1">
            <a:off x="15553" y="2209504"/>
            <a:ext cx="3000680" cy="200519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TOO BIG</a:t>
            </a:r>
          </a:p>
          <a:p>
            <a:pPr algn="ctr"/>
            <a:r>
              <a:rPr lang="en-US" sz="2400" dirty="0" smtClean="0"/>
              <a:t>TO FAIL BANKS</a:t>
            </a:r>
            <a:endParaRPr lang="en-US" sz="2400" dirty="0"/>
          </a:p>
        </p:txBody>
      </p:sp>
      <p:sp>
        <p:nvSpPr>
          <p:cNvPr id="8" name="Oval 7"/>
          <p:cNvSpPr/>
          <p:nvPr/>
        </p:nvSpPr>
        <p:spPr>
          <a:xfrm>
            <a:off x="7695927" y="4904436"/>
            <a:ext cx="2222304" cy="97450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WRITING LAWS</a:t>
            </a:r>
            <a:endParaRPr lang="en-US" sz="2400" dirty="0"/>
          </a:p>
        </p:txBody>
      </p:sp>
      <p:sp>
        <p:nvSpPr>
          <p:cNvPr id="48" name="Oval 47"/>
          <p:cNvSpPr/>
          <p:nvPr/>
        </p:nvSpPr>
        <p:spPr>
          <a:xfrm>
            <a:off x="4800504" y="5128404"/>
            <a:ext cx="2222304" cy="97450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PACS</a:t>
            </a:r>
            <a:endParaRPr lang="en-US" sz="3600" dirty="0"/>
          </a:p>
        </p:txBody>
      </p:sp>
      <p:sp>
        <p:nvSpPr>
          <p:cNvPr id="24" name="Title 1"/>
          <p:cNvSpPr txBox="1">
            <a:spLocks/>
          </p:cNvSpPr>
          <p:nvPr/>
        </p:nvSpPr>
        <p:spPr>
          <a:xfrm>
            <a:off x="596900" y="0"/>
            <a:ext cx="11193588" cy="1430508"/>
          </a:xfrm>
          <a:prstGeom prst="rect">
            <a:avLst/>
          </a:prstGeom>
          <a:solidFill>
            <a:srgbClr val="F3CDF3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CONCENTRATION OF WEALTH…..</a:t>
            </a:r>
          </a:p>
          <a:p>
            <a:pPr algn="ctr"/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LEADS TO CONCENTRATION OF POWER</a:t>
            </a:r>
          </a:p>
        </p:txBody>
      </p:sp>
      <p:sp>
        <p:nvSpPr>
          <p:cNvPr id="19" name="Oval 18"/>
          <p:cNvSpPr/>
          <p:nvPr/>
        </p:nvSpPr>
        <p:spPr>
          <a:xfrm>
            <a:off x="6857728" y="3183388"/>
            <a:ext cx="3805744" cy="97450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MEDIA</a:t>
            </a:r>
          </a:p>
          <a:p>
            <a:pPr algn="ctr"/>
            <a:r>
              <a:rPr lang="en-US" sz="2400" dirty="0" smtClean="0"/>
              <a:t>CONCENTRATION</a:t>
            </a:r>
            <a:endParaRPr lang="en-US" sz="2400" dirty="0"/>
          </a:p>
        </p:txBody>
      </p:sp>
      <p:sp>
        <p:nvSpPr>
          <p:cNvPr id="13" name="Oval 12"/>
          <p:cNvSpPr/>
          <p:nvPr/>
        </p:nvSpPr>
        <p:spPr>
          <a:xfrm>
            <a:off x="3776548" y="5699998"/>
            <a:ext cx="2222304" cy="97450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LOBBYISTS</a:t>
            </a:r>
            <a:endParaRPr lang="en-US" sz="2400" dirty="0"/>
          </a:p>
        </p:txBody>
      </p:sp>
      <p:sp>
        <p:nvSpPr>
          <p:cNvPr id="14" name="Oval 13"/>
          <p:cNvSpPr/>
          <p:nvPr/>
        </p:nvSpPr>
        <p:spPr>
          <a:xfrm>
            <a:off x="5911656" y="1638773"/>
            <a:ext cx="2516085" cy="97450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ECONOMICS</a:t>
            </a:r>
          </a:p>
          <a:p>
            <a:pPr algn="ctr"/>
            <a:r>
              <a:rPr lang="en-US" sz="2400" dirty="0" smtClean="0"/>
              <a:t>TEACHING</a:t>
            </a:r>
            <a:endParaRPr lang="en-US" sz="2400" dirty="0"/>
          </a:p>
        </p:txBody>
      </p:sp>
      <p:sp>
        <p:nvSpPr>
          <p:cNvPr id="15" name="Oval 14"/>
          <p:cNvSpPr/>
          <p:nvPr/>
        </p:nvSpPr>
        <p:spPr>
          <a:xfrm>
            <a:off x="5473623" y="5699998"/>
            <a:ext cx="2222304" cy="97450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ELECTIONS</a:t>
            </a:r>
            <a:endParaRPr lang="en-US" sz="2400" dirty="0"/>
          </a:p>
        </p:txBody>
      </p:sp>
      <p:sp>
        <p:nvSpPr>
          <p:cNvPr id="11" name="Oval 10"/>
          <p:cNvSpPr/>
          <p:nvPr/>
        </p:nvSpPr>
        <p:spPr>
          <a:xfrm>
            <a:off x="8673357" y="1638773"/>
            <a:ext cx="2516085" cy="97450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HISTORY</a:t>
            </a:r>
          </a:p>
          <a:p>
            <a:pPr algn="ctr"/>
            <a:r>
              <a:rPr lang="en-US" sz="2400" dirty="0" smtClean="0"/>
              <a:t>TEACHING</a:t>
            </a:r>
            <a:endParaRPr lang="en-US" sz="2400" dirty="0"/>
          </a:p>
        </p:txBody>
      </p:sp>
      <p:sp>
        <p:nvSpPr>
          <p:cNvPr id="12" name="Oval 11"/>
          <p:cNvSpPr/>
          <p:nvPr/>
        </p:nvSpPr>
        <p:spPr>
          <a:xfrm>
            <a:off x="8166100" y="5620495"/>
            <a:ext cx="3818072" cy="97450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COURTS</a:t>
            </a:r>
          </a:p>
          <a:p>
            <a:pPr algn="ctr"/>
            <a:r>
              <a:rPr lang="en-US" sz="2400" dirty="0" smtClean="0"/>
              <a:t>(CITIZENS’ UNITED)</a:t>
            </a:r>
            <a:endParaRPr lang="en-US" sz="2400" dirty="0"/>
          </a:p>
        </p:txBody>
      </p:sp>
      <p:sp>
        <p:nvSpPr>
          <p:cNvPr id="16" name="Oval 15"/>
          <p:cNvSpPr/>
          <p:nvPr/>
        </p:nvSpPr>
        <p:spPr>
          <a:xfrm>
            <a:off x="15553" y="4755133"/>
            <a:ext cx="2222304" cy="97450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BIG</a:t>
            </a:r>
          </a:p>
          <a:p>
            <a:pPr algn="ctr"/>
            <a:r>
              <a:rPr lang="en-US" sz="2400" dirty="0" smtClean="0"/>
              <a:t>PHARMA</a:t>
            </a:r>
            <a:endParaRPr lang="en-US" sz="2400" dirty="0"/>
          </a:p>
        </p:txBody>
      </p:sp>
      <p:sp>
        <p:nvSpPr>
          <p:cNvPr id="17" name="Oval 16"/>
          <p:cNvSpPr/>
          <p:nvPr/>
        </p:nvSpPr>
        <p:spPr>
          <a:xfrm>
            <a:off x="449120" y="5592360"/>
            <a:ext cx="2461856" cy="97450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MONSANTO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026176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500"/>
                            </p:stCondLst>
                            <p:childTnLst>
                              <p:par>
                                <p:cTn id="4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000"/>
                            </p:stCondLst>
                            <p:childTnLst>
                              <p:par>
                                <p:cTn id="4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4500"/>
                            </p:stCondLst>
                            <p:childTnLst>
                              <p:par>
                                <p:cTn id="5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0"/>
                            </p:stCondLst>
                            <p:childTnLst>
                              <p:par>
                                <p:cTn id="5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9" grpId="0" animBg="1"/>
      <p:bldP spid="8" grpId="0" animBg="1"/>
      <p:bldP spid="48" grpId="0" animBg="1"/>
      <p:bldP spid="19" grpId="0" animBg="1"/>
      <p:bldP spid="13" grpId="0" animBg="1"/>
      <p:bldP spid="14" grpId="0" animBg="1"/>
      <p:bldP spid="15" grpId="0" animBg="1"/>
      <p:bldP spid="11" grpId="0" animBg="1"/>
      <p:bldP spid="12" grpId="0" animBg="1"/>
      <p:bldP spid="16" grpId="0" animBg="1"/>
      <p:bldP spid="17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117600" y="105611"/>
            <a:ext cx="10131257" cy="1839911"/>
          </a:xfrm>
          <a:solidFill>
            <a:srgbClr val="F3CDF3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sz="2700" b="1" dirty="0" smtClean="0"/>
              <a:t>     </a:t>
            </a:r>
            <a:br>
              <a:rPr lang="en-US" sz="2700" b="1" dirty="0" smtClean="0"/>
            </a:br>
            <a:r>
              <a:rPr lang="en-US" sz="2700" b="1" dirty="0" smtClean="0"/>
              <a:t> </a:t>
            </a:r>
            <a:r>
              <a:rPr lang="en-US" sz="3200" b="1" dirty="0" smtClean="0"/>
              <a:t>PRIVATELY-ISSUED</a:t>
            </a:r>
            <a:br>
              <a:rPr lang="en-US" sz="3200" b="1" dirty="0" smtClean="0"/>
            </a:br>
            <a:r>
              <a:rPr lang="en-US" sz="3200" b="1" dirty="0" smtClean="0"/>
              <a:t>DEBT-</a:t>
            </a:r>
            <a:r>
              <a:rPr lang="en-US" sz="3200" b="1" dirty="0" smtClean="0"/>
              <a:t>MONEY</a:t>
            </a:r>
            <a:br>
              <a:rPr lang="en-US" sz="3200" b="1" dirty="0" smtClean="0"/>
            </a:br>
            <a:r>
              <a:rPr lang="en-US" sz="3200" b="1" dirty="0" smtClean="0"/>
              <a:t> </a:t>
            </a:r>
            <a:r>
              <a:rPr lang="en-US" sz="4000" b="1" dirty="0" smtClean="0">
                <a:solidFill>
                  <a:srgbClr val="0000FF"/>
                </a:solidFill>
              </a:rPr>
              <a:t>KEEPS EVERYONE IN DEBT</a:t>
            </a:r>
            <a:endParaRPr lang="en-US" sz="3200" b="1" u="sng" dirty="0">
              <a:solidFill>
                <a:srgbClr val="0000FF"/>
              </a:solidFill>
            </a:endParaRPr>
          </a:p>
        </p:txBody>
      </p:sp>
      <p:pic>
        <p:nvPicPr>
          <p:cNvPr id="2" name="Picture 2" descr="http://i.huffpost.com/gen/1080005/thumbs/s-STUDENT-DEBT-FEDERAL-RESERVE-large3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77" y="2246311"/>
            <a:ext cx="3201244" cy="1952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7" name="Table 16"/>
          <p:cNvGraphicFramePr>
            <a:graphicFrameLocks noGrp="1"/>
          </p:cNvGraphicFramePr>
          <p:nvPr>
            <p:extLst/>
          </p:nvPr>
        </p:nvGraphicFramePr>
        <p:xfrm>
          <a:off x="3970422" y="2246311"/>
          <a:ext cx="6434888" cy="37607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7134"/>
                <a:gridCol w="2827754"/>
              </a:tblGrid>
              <a:tr h="482152"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STUDENT</a:t>
                      </a:r>
                      <a:r>
                        <a:rPr lang="en-US" sz="24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 </a:t>
                      </a:r>
                      <a:r>
                        <a:rPr lang="en-US" sz="2400" b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DEBT</a:t>
                      </a:r>
                      <a:endParaRPr lang="en-US" sz="24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$   1.0  TRILLION</a:t>
                      </a:r>
                      <a:endParaRPr lang="en-US" sz="24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82152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CREDIT CARD DEBT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$     .8  TRILLION</a:t>
                      </a:r>
                      <a:endParaRPr lang="en-US" sz="2400" dirty="0"/>
                    </a:p>
                  </a:txBody>
                  <a:tcPr/>
                </a:tc>
              </a:tr>
              <a:tr h="482152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MORTGAGE DEBT</a:t>
                      </a:r>
                      <a:endParaRPr lang="en-US" sz="24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$ 13.0  TRILLION</a:t>
                      </a:r>
                      <a:endParaRPr lang="en-US" sz="24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82152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CORPORATE DEBT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$  </a:t>
                      </a:r>
                      <a:r>
                        <a:rPr lang="en-US" sz="2400" baseline="0" dirty="0" smtClean="0"/>
                        <a:t> 8.7  TRILLION</a:t>
                      </a:r>
                      <a:endParaRPr lang="en-US" sz="2400" dirty="0"/>
                    </a:p>
                  </a:txBody>
                  <a:tcPr/>
                </a:tc>
              </a:tr>
              <a:tr h="482152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STATE, LOCAL GOVT DEBT</a:t>
                      </a:r>
                      <a:endParaRPr lang="en-US" sz="24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$   3.0  TRILLION</a:t>
                      </a:r>
                      <a:endParaRPr lang="en-US" sz="24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82152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FEDERAL GOVT DEBT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$ 16.4 TRILLION</a:t>
                      </a:r>
                      <a:endParaRPr lang="en-US" sz="2400" dirty="0"/>
                    </a:p>
                  </a:txBody>
                  <a:tcPr/>
                </a:tc>
              </a:tr>
              <a:tr h="867874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          TOTAL PRIVATE, CORP,</a:t>
                      </a:r>
                    </a:p>
                    <a:p>
                      <a:r>
                        <a:rPr lang="en-US" sz="2400" dirty="0" smtClean="0"/>
                        <a:t>          GOVERNMENT DEBT</a:t>
                      </a:r>
                      <a:endParaRPr lang="en-US" sz="24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$ 42.9  TRILLION</a:t>
                      </a:r>
                      <a:endParaRPr lang="en-US" sz="24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87625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3600" y="393700"/>
            <a:ext cx="10528300" cy="889001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TOPICS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3600" y="1714500"/>
            <a:ext cx="10756900" cy="4229100"/>
          </a:xfrm>
          <a:solidFill>
            <a:srgbClr val="FFFF00"/>
          </a:solidFill>
        </p:spPr>
        <p:txBody>
          <a:bodyPr>
            <a:normAutofit/>
          </a:bodyPr>
          <a:lstStyle/>
          <a:p>
            <a:endParaRPr lang="en-US" sz="2800" b="1" dirty="0" smtClean="0"/>
          </a:p>
          <a:p>
            <a:endParaRPr lang="en-US" sz="2800" b="1" dirty="0" smtClean="0"/>
          </a:p>
          <a:p>
            <a:endParaRPr lang="en-US" sz="2800" b="1" dirty="0"/>
          </a:p>
          <a:p>
            <a:r>
              <a:rPr lang="en-US" sz="4400" b="1" dirty="0" smtClean="0"/>
              <a:t>Q &amp; A</a:t>
            </a:r>
          </a:p>
        </p:txBody>
      </p:sp>
    </p:spTree>
    <p:extLst>
      <p:ext uri="{BB962C8B-B14F-4D97-AF65-F5344CB8AC3E}">
        <p14:creationId xmlns:p14="http://schemas.microsoft.com/office/powerpoint/2010/main" val="9815620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ts4.mm.bing.net/th?id=H.4817940811351415&amp;pid=15.1&amp;H=120&amp;W=16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97172"/>
            <a:ext cx="2668816" cy="1997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584200" y="292101"/>
            <a:ext cx="10236200" cy="1270000"/>
          </a:xfrm>
          <a:solidFill>
            <a:srgbClr val="D3FEA0"/>
          </a:solidFill>
        </p:spPr>
        <p:txBody>
          <a:bodyPr>
            <a:normAutofit/>
          </a:bodyPr>
          <a:lstStyle/>
          <a:p>
            <a:pPr algn="ctr"/>
            <a:r>
              <a:rPr lang="en-US" sz="4000" dirty="0" smtClean="0"/>
              <a:t>MONEY IS UNIQUE –</a:t>
            </a:r>
            <a:br>
              <a:rPr lang="en-US" sz="4000" dirty="0" smtClean="0"/>
            </a:br>
            <a:r>
              <a:rPr lang="en-US" sz="2800" dirty="0" smtClean="0"/>
              <a:t>It has the power of life and death over each and every person</a:t>
            </a:r>
            <a:endParaRPr lang="en-US" sz="4000" dirty="0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5494" y="3292161"/>
            <a:ext cx="6930190" cy="2527299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D3FEA0"/>
                </a:solidFill>
              </a14:hiddenFill>
            </a:ext>
          </a:extLst>
        </p:spPr>
        <p:txBody>
          <a:bodyPr>
            <a:normAutofit/>
          </a:bodyPr>
          <a:lstStyle/>
          <a:p>
            <a:pPr>
              <a:spcBef>
                <a:spcPct val="0"/>
              </a:spcBef>
              <a:buFontTx/>
              <a:buNone/>
            </a:pPr>
            <a:endParaRPr lang="en-US" sz="1800" dirty="0" smtClean="0"/>
          </a:p>
          <a:p>
            <a:pPr>
              <a:spcBef>
                <a:spcPct val="0"/>
              </a:spcBef>
            </a:pPr>
            <a:r>
              <a:rPr lang="en-US" sz="2400" b="1" u="sng" dirty="0" smtClean="0"/>
              <a:t>ESSENTIAL</a:t>
            </a:r>
            <a:r>
              <a:rPr lang="en-US" sz="2400" b="1" dirty="0" smtClean="0"/>
              <a:t>  </a:t>
            </a:r>
            <a:r>
              <a:rPr lang="en-US" sz="2400" dirty="0" smtClean="0"/>
              <a:t>FOR SOCIETY TO EXIST AND FUNCTION</a:t>
            </a:r>
            <a:endParaRPr lang="en-US" sz="1800" dirty="0"/>
          </a:p>
          <a:p>
            <a:pPr>
              <a:spcBef>
                <a:spcPct val="0"/>
              </a:spcBef>
            </a:pPr>
            <a:endParaRPr lang="en-US" sz="1800" dirty="0" smtClean="0"/>
          </a:p>
          <a:p>
            <a:pPr>
              <a:spcBef>
                <a:spcPct val="0"/>
              </a:spcBef>
            </a:pPr>
            <a:r>
              <a:rPr lang="en-US" sz="2400" b="1" u="sng" dirty="0" smtClean="0"/>
              <a:t>A HUMAN INVENTION</a:t>
            </a:r>
          </a:p>
          <a:p>
            <a:pPr marL="0" indent="0">
              <a:spcBef>
                <a:spcPct val="0"/>
              </a:spcBef>
              <a:buNone/>
            </a:pPr>
            <a:endParaRPr lang="en-US" sz="2400" b="1" u="sng" dirty="0" smtClean="0"/>
          </a:p>
          <a:p>
            <a:pPr>
              <a:spcBef>
                <a:spcPct val="0"/>
              </a:spcBef>
            </a:pPr>
            <a:r>
              <a:rPr lang="en-US" sz="2400" b="1" u="sng" dirty="0" smtClean="0"/>
              <a:t>EXISTS IN LAW</a:t>
            </a:r>
            <a:endParaRPr lang="en-US" sz="1800" dirty="0"/>
          </a:p>
        </p:txBody>
      </p:sp>
      <p:pic>
        <p:nvPicPr>
          <p:cNvPr id="44042" name="Picture 10" descr="Classroom_training : The audience listens to the acting in a conference hall. Focus is under the man on the frontgroun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1325" y="1625598"/>
            <a:ext cx="2860675" cy="18441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ttp://ts2.mm.bing.net/th?id=H.4961259544315853&amp;pid=15.1&amp;H=102&amp;W=16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363438"/>
            <a:ext cx="2685370" cy="171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ts3.mm.bing.net/th?id=H.4617567715985102&amp;pid=15.1&amp;H=120&amp;W=16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1324" y="4310657"/>
            <a:ext cx="2860675" cy="21406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798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7912100" cy="638175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en-US" sz="3600" b="1" u="sng" dirty="0" smtClean="0"/>
              <a:t>MONEY CAN BE DEFINED BY ITS FUNCTIONS</a:t>
            </a:r>
            <a:endParaRPr lang="en-US" sz="36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7983" y="1181101"/>
            <a:ext cx="7570076" cy="5251230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>
              <a:spcBef>
                <a:spcPct val="0"/>
              </a:spcBef>
              <a:buFontTx/>
              <a:buNone/>
            </a:pPr>
            <a:endParaRPr lang="en-US" dirty="0" smtClean="0"/>
          </a:p>
          <a:p>
            <a:pPr>
              <a:spcBef>
                <a:spcPct val="0"/>
              </a:spcBef>
              <a:buFontTx/>
              <a:buNone/>
            </a:pPr>
            <a:r>
              <a:rPr lang="en-US" dirty="0" smtClean="0"/>
              <a:t>#1 </a:t>
            </a:r>
            <a:r>
              <a:rPr lang="en-US" b="1" dirty="0" smtClean="0"/>
              <a:t>Means of exchange – </a:t>
            </a:r>
            <a:r>
              <a:rPr lang="en-US" u="sng" dirty="0" smtClean="0"/>
              <a:t>a ticket</a:t>
            </a:r>
            <a:r>
              <a:rPr lang="en-US" dirty="0" smtClean="0"/>
              <a:t>.  </a:t>
            </a:r>
            <a:r>
              <a:rPr lang="en-US" u="sng" dirty="0" smtClean="0"/>
              <a:t>Not wealth</a:t>
            </a:r>
            <a:r>
              <a:rPr lang="en-US" dirty="0" smtClean="0"/>
              <a:t>. 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dirty="0" smtClean="0"/>
          </a:p>
          <a:p>
            <a:pPr>
              <a:spcBef>
                <a:spcPct val="0"/>
              </a:spcBef>
              <a:buFontTx/>
              <a:buNone/>
            </a:pPr>
            <a:endParaRPr lang="en-US" dirty="0" smtClean="0"/>
          </a:p>
          <a:p>
            <a:pPr>
              <a:spcBef>
                <a:spcPct val="0"/>
              </a:spcBef>
              <a:buFontTx/>
              <a:buNone/>
            </a:pPr>
            <a:r>
              <a:rPr lang="en-US" dirty="0" smtClean="0"/>
              <a:t>#2 </a:t>
            </a:r>
            <a:r>
              <a:rPr lang="en-US" b="1" dirty="0" smtClean="0"/>
              <a:t>Unit of value –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dirty="0"/>
              <a:t> </a:t>
            </a:r>
            <a:r>
              <a:rPr lang="en-US" dirty="0" smtClean="0"/>
              <a:t>             </a:t>
            </a:r>
            <a:r>
              <a:rPr lang="en-US" sz="2400" dirty="0" smtClean="0"/>
              <a:t>RULE: QUANTITY MUST BE CONTROLLED.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en-US" sz="2400" dirty="0"/>
              <a:t>#</a:t>
            </a:r>
            <a:r>
              <a:rPr lang="en-US" sz="2400" b="1" dirty="0" smtClean="0"/>
              <a:t>3  </a:t>
            </a:r>
            <a:r>
              <a:rPr lang="en-US" b="1" dirty="0" smtClean="0"/>
              <a:t>Store of value –</a:t>
            </a:r>
          </a:p>
          <a:p>
            <a:pPr>
              <a:spcBef>
                <a:spcPct val="0"/>
              </a:spcBef>
            </a:pPr>
            <a:r>
              <a:rPr lang="en-US" sz="2400" dirty="0"/>
              <a:t>denominated by law &amp; stamped by sovereign authority</a:t>
            </a:r>
            <a:br>
              <a:rPr lang="en-US" sz="2400" dirty="0"/>
            </a:br>
            <a:endParaRPr lang="en-US" sz="2400" dirty="0"/>
          </a:p>
          <a:p>
            <a:pPr>
              <a:spcBef>
                <a:spcPct val="0"/>
              </a:spcBef>
              <a:buFontTx/>
              <a:buNone/>
            </a:pPr>
            <a:endParaRPr lang="en-US" sz="2400" dirty="0" smtClean="0"/>
          </a:p>
          <a:p>
            <a:pPr>
              <a:spcBef>
                <a:spcPct val="0"/>
              </a:spcBef>
              <a:buFontTx/>
              <a:buNone/>
            </a:pPr>
            <a:endParaRPr lang="en-US" sz="2400" dirty="0" smtClean="0"/>
          </a:p>
          <a:p>
            <a:pPr>
              <a:spcBef>
                <a:spcPct val="0"/>
              </a:spcBef>
              <a:buFontTx/>
              <a:buNone/>
            </a:pPr>
            <a:r>
              <a:rPr lang="en-US" dirty="0" smtClean="0"/>
              <a:t>#4  A means of payment –</a:t>
            </a:r>
          </a:p>
          <a:p>
            <a:pPr>
              <a:spcBef>
                <a:spcPct val="0"/>
              </a:spcBef>
            </a:pPr>
            <a:r>
              <a:rPr lang="en-US" sz="2400" dirty="0"/>
              <a:t> </a:t>
            </a:r>
            <a:r>
              <a:rPr lang="en-US" sz="2400" dirty="0" smtClean="0"/>
              <a:t> legal power to pay debts -- public and private</a:t>
            </a:r>
          </a:p>
        </p:txBody>
      </p:sp>
      <p:pic>
        <p:nvPicPr>
          <p:cNvPr id="4" name="Picture 23" descr="k1153065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7111" y="365125"/>
            <a:ext cx="2476500" cy="1816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://ts2.mm.bing.net/th?id=H.4803329306460265&amp;pid=15.1&amp;H=68&amp;W=16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9287" y="3783724"/>
            <a:ext cx="3292147" cy="12898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ttp://ts2.mm.bing.net/th?id=H.4624731763247301&amp;pid=15.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9595" y="2355377"/>
            <a:ext cx="1747893" cy="12541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ts4.mm.bing.net/th?id=H.4509089775944063&amp;pid=15.1&amp;H=120&amp;W=16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5185" y="5384580"/>
            <a:ext cx="1400175" cy="1047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ts4.mm.bing.net/th?id=H.4662338476116163&amp;pid=15.1&amp;H=160&amp;W=16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96588" y="5073582"/>
            <a:ext cx="1720743" cy="17207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49145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787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b="1" u="sng" dirty="0" smtClean="0"/>
              <a:t>WHAT MONEY IS </a:t>
            </a:r>
            <a:r>
              <a:rPr lang="en-US" sz="5400" b="1" u="sng" dirty="0" smtClean="0"/>
              <a:t>NOT</a:t>
            </a:r>
            <a:endParaRPr lang="en-US" sz="54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6100" y="1927807"/>
            <a:ext cx="10515600" cy="441425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en-US" b="1" dirty="0" smtClean="0">
              <a:solidFill>
                <a:srgbClr val="FF3300"/>
              </a:solidFill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rgbClr val="FF3300"/>
                </a:solidFill>
              </a:rPr>
              <a:t>MONEY </a:t>
            </a:r>
            <a:r>
              <a:rPr lang="en-US" b="1" dirty="0">
                <a:solidFill>
                  <a:srgbClr val="FF3300"/>
                </a:solidFill>
              </a:rPr>
              <a:t>IS </a:t>
            </a:r>
            <a:r>
              <a:rPr lang="en-US" sz="3500" b="1" dirty="0">
                <a:solidFill>
                  <a:srgbClr val="FF3300"/>
                </a:solidFill>
              </a:rPr>
              <a:t>NOT</a:t>
            </a:r>
            <a:r>
              <a:rPr lang="en-US" b="1" dirty="0">
                <a:solidFill>
                  <a:srgbClr val="FF3300"/>
                </a:solidFill>
              </a:rPr>
              <a:t> </a:t>
            </a:r>
            <a:r>
              <a:rPr lang="en-US" b="1" dirty="0" smtClean="0">
                <a:solidFill>
                  <a:srgbClr val="FF3300"/>
                </a:solidFill>
              </a:rPr>
              <a:t>WEALTH -- </a:t>
            </a:r>
            <a:r>
              <a:rPr lang="en-US" sz="3500" b="1" dirty="0" smtClean="0">
                <a:solidFill>
                  <a:srgbClr val="FF3300"/>
                </a:solidFill>
              </a:rPr>
              <a:t>NOT</a:t>
            </a:r>
            <a:r>
              <a:rPr lang="en-US" b="1" dirty="0" smtClean="0">
                <a:solidFill>
                  <a:srgbClr val="FF3300"/>
                </a:solidFill>
              </a:rPr>
              <a:t> A COMMODITY.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3300"/>
                </a:solidFill>
              </a:rPr>
              <a:t> </a:t>
            </a:r>
            <a:r>
              <a:rPr lang="en-US" b="1" dirty="0" smtClean="0">
                <a:solidFill>
                  <a:srgbClr val="FF3300"/>
                </a:solidFill>
              </a:rPr>
              <a:t>    </a:t>
            </a:r>
            <a:endParaRPr lang="en-US" b="1" dirty="0">
              <a:solidFill>
                <a:srgbClr val="FF3300"/>
              </a:solidFill>
            </a:endParaRPr>
          </a:p>
          <a:p>
            <a:pPr marL="0" indent="0">
              <a:buNone/>
            </a:pPr>
            <a:endParaRPr lang="en-US" b="1" dirty="0" smtClean="0">
              <a:solidFill>
                <a:srgbClr val="FF3300"/>
              </a:solidFill>
            </a:endParaRPr>
          </a:p>
          <a:p>
            <a:pPr marL="0" indent="0">
              <a:buNone/>
            </a:pPr>
            <a:endParaRPr lang="en-US" b="1" dirty="0">
              <a:solidFill>
                <a:srgbClr val="FF3300"/>
              </a:solidFill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FF3300"/>
                </a:solidFill>
              </a:rPr>
              <a:t>MONEY </a:t>
            </a:r>
            <a:r>
              <a:rPr lang="en-US" b="1" dirty="0" smtClean="0">
                <a:solidFill>
                  <a:srgbClr val="FF3300"/>
                </a:solidFill>
              </a:rPr>
              <a:t>IS </a:t>
            </a:r>
            <a:r>
              <a:rPr lang="en-US" sz="3500" b="1" dirty="0" smtClean="0">
                <a:solidFill>
                  <a:srgbClr val="FF3300"/>
                </a:solidFill>
              </a:rPr>
              <a:t>NOT</a:t>
            </a:r>
            <a:r>
              <a:rPr lang="en-US" b="1" dirty="0" smtClean="0">
                <a:solidFill>
                  <a:srgbClr val="FF3300"/>
                </a:solidFill>
              </a:rPr>
              <a:t> BANK CREDIT:</a:t>
            </a:r>
          </a:p>
          <a:p>
            <a:pPr marL="0" indent="0">
              <a:buNone/>
            </a:pPr>
            <a:endParaRPr lang="en-US" b="1" dirty="0" smtClean="0">
              <a:solidFill>
                <a:srgbClr val="FF3300"/>
              </a:solidFill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rgbClr val="FF3300"/>
                </a:solidFill>
              </a:rPr>
              <a:t>         WE PAY OUR DEBTS WITH MONEY.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3300"/>
                </a:solidFill>
              </a:rPr>
              <a:t> </a:t>
            </a:r>
            <a:r>
              <a:rPr lang="en-US" b="1" dirty="0" smtClean="0">
                <a:solidFill>
                  <a:srgbClr val="FF3300"/>
                </a:solidFill>
              </a:rPr>
              <a:t>        </a:t>
            </a:r>
            <a:r>
              <a:rPr lang="en-US" b="1" u="sng" dirty="0" smtClean="0">
                <a:solidFill>
                  <a:srgbClr val="FF3300"/>
                </a:solidFill>
              </a:rPr>
              <a:t>DEBT IS NOT MONEY.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3300"/>
                </a:solidFill>
              </a:rPr>
              <a:t> </a:t>
            </a:r>
            <a:r>
              <a:rPr lang="en-US" b="1" dirty="0" smtClean="0">
                <a:solidFill>
                  <a:srgbClr val="FF3300"/>
                </a:solidFill>
              </a:rPr>
              <a:t>        </a:t>
            </a:r>
            <a:r>
              <a:rPr lang="en-US" b="1" u="sng" dirty="0" smtClean="0">
                <a:solidFill>
                  <a:srgbClr val="FF3300"/>
                </a:solidFill>
              </a:rPr>
              <a:t>DEBT IS DESTRUCTIBLE; MONEY IS NOT.</a:t>
            </a:r>
          </a:p>
          <a:p>
            <a:pPr marL="0" indent="0">
              <a:buNone/>
            </a:pPr>
            <a:endParaRPr lang="en-US" b="1" dirty="0">
              <a:solidFill>
                <a:srgbClr val="FF3300"/>
              </a:solidFill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FF3300"/>
                </a:solidFill>
              </a:rPr>
              <a:t/>
            </a:r>
            <a:br>
              <a:rPr lang="en-US" b="1" dirty="0">
                <a:solidFill>
                  <a:srgbClr val="FF3300"/>
                </a:solidFill>
              </a:rPr>
            </a:br>
            <a:endParaRPr lang="en-US" dirty="0"/>
          </a:p>
        </p:txBody>
      </p:sp>
      <p:pic>
        <p:nvPicPr>
          <p:cNvPr id="4" name="Picture 13" descr="Gold_bullion : 3d gold bricks pile isolated on whit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2548" y="1723231"/>
            <a:ext cx="2057400" cy="1981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http://i.huffpost.com/gen/1027079/thumbs/s-BANKS-DEBT-COLLECTORS-large30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5899" y="4096834"/>
            <a:ext cx="3539797" cy="24498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226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</a:t>
            </a:r>
            <a:r>
              <a:rPr lang="en-US" b="1" u="sng" dirty="0" smtClean="0"/>
              <a:t>A SOCIETY DEFINES ITS MONEY IN THE LAW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73301"/>
            <a:ext cx="10765221" cy="38608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Tx/>
              <a:buNone/>
            </a:pPr>
            <a:endParaRPr lang="en-US" b="1" dirty="0" smtClean="0">
              <a:solidFill>
                <a:srgbClr val="0000FF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b="1" dirty="0" smtClean="0">
                <a:solidFill>
                  <a:srgbClr val="0000FF"/>
                </a:solidFill>
              </a:rPr>
              <a:t>        </a:t>
            </a:r>
            <a:r>
              <a:rPr lang="en-US" dirty="0" smtClean="0"/>
              <a:t> </a:t>
            </a:r>
            <a:endParaRPr lang="en-US" b="1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b="1" dirty="0" smtClean="0"/>
              <a:t>Edward Kellogg, 1861, </a:t>
            </a:r>
            <a:r>
              <a:rPr lang="en-US" b="1" u="sng" dirty="0" smtClean="0"/>
              <a:t>A New Monetary System</a:t>
            </a:r>
            <a:r>
              <a:rPr lang="en-US" b="1" dirty="0" smtClean="0"/>
              <a:t>: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b="1" dirty="0" smtClean="0"/>
          </a:p>
          <a:p>
            <a:pPr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b="1" dirty="0" smtClean="0"/>
              <a:t>   </a:t>
            </a:r>
            <a:r>
              <a:rPr lang="en-US" dirty="0" smtClean="0"/>
              <a:t>“</a:t>
            </a:r>
            <a:r>
              <a:rPr lang="en-US" b="1" u="sng" dirty="0" smtClean="0">
                <a:solidFill>
                  <a:srgbClr val="0000FF"/>
                </a:solidFill>
              </a:rPr>
              <a:t>The most important fundamental law in any nation</a:t>
            </a:r>
            <a:r>
              <a:rPr lang="en-US" dirty="0" smtClean="0"/>
              <a:t> is that which institutes money; for money governs the distribution of property, and thus affects in a thousand ways the relations of man to man.”</a:t>
            </a:r>
          </a:p>
          <a:p>
            <a:pPr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77189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99912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3600" y="393700"/>
            <a:ext cx="10528300" cy="889001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TOPICS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44700" y="1714500"/>
            <a:ext cx="9144000" cy="4229100"/>
          </a:xfrm>
          <a:solidFill>
            <a:srgbClr val="FFFF00"/>
          </a:solidFill>
        </p:spPr>
        <p:txBody>
          <a:bodyPr>
            <a:normAutofit/>
          </a:bodyPr>
          <a:lstStyle/>
          <a:p>
            <a:pPr marL="457200" indent="-457200" algn="l">
              <a:buAutoNum type="arabicPlain" startAt="2"/>
            </a:pPr>
            <a:endParaRPr lang="en-US" sz="4000" b="1" dirty="0" smtClean="0"/>
          </a:p>
          <a:p>
            <a:pPr marL="457200" indent="-457200" algn="l">
              <a:buAutoNum type="arabicPlain" startAt="2"/>
            </a:pPr>
            <a:endParaRPr lang="en-US" sz="4000" b="1" dirty="0"/>
          </a:p>
          <a:p>
            <a:pPr marL="457200" indent="-457200" algn="l">
              <a:buAutoNum type="arabicPlain" startAt="2"/>
            </a:pPr>
            <a:endParaRPr lang="en-US" sz="4000" b="1" dirty="0" smtClean="0"/>
          </a:p>
          <a:p>
            <a:pPr marL="457200" indent="-457200" algn="l">
              <a:buAutoNum type="arabicPlain" startAt="2"/>
            </a:pPr>
            <a:r>
              <a:rPr lang="en-US" sz="4000" b="1" dirty="0" smtClean="0"/>
              <a:t>   WHAT DO WE USE FOR MONEY?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578344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5573" y="914401"/>
            <a:ext cx="10012900" cy="3838074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sz="4800" dirty="0" smtClean="0"/>
              <a:t>WE HAVE</a:t>
            </a:r>
            <a:br>
              <a:rPr lang="en-US" sz="4800" dirty="0" smtClean="0"/>
            </a:br>
            <a:r>
              <a:rPr lang="en-US" sz="4800" dirty="0" smtClean="0"/>
              <a:t/>
            </a:r>
            <a:br>
              <a:rPr lang="en-US" sz="4800" dirty="0" smtClean="0"/>
            </a:br>
            <a:r>
              <a:rPr lang="en-US" b="1" dirty="0" smtClean="0"/>
              <a:t>PRIVATELY ISSUED </a:t>
            </a:r>
            <a:r>
              <a:rPr lang="en-US" sz="5400" dirty="0" smtClean="0"/>
              <a:t>BANK CREDIT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492347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326"/>
    </mc:Choice>
    <mc:Fallback xmlns="">
      <p:transition spd="slow" advTm="12326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8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881</TotalTime>
  <Words>656</Words>
  <Application>Microsoft Office PowerPoint</Application>
  <PresentationFormat>Widescreen</PresentationFormat>
  <Paragraphs>225</Paragraphs>
  <Slides>27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2" baseType="lpstr">
      <vt:lpstr>Arial</vt:lpstr>
      <vt:lpstr>Calibri</vt:lpstr>
      <vt:lpstr>Calibri Light</vt:lpstr>
      <vt:lpstr>Times New Roman</vt:lpstr>
      <vt:lpstr>Office Theme</vt:lpstr>
      <vt:lpstr>1</vt:lpstr>
      <vt:lpstr>  TOPICS</vt:lpstr>
      <vt:lpstr>MONEY IS UNIQUE – It has the power of life and death over each and every person</vt:lpstr>
      <vt:lpstr>MONEY CAN BE DEFINED BY ITS FUNCTIONS</vt:lpstr>
      <vt:lpstr>WHAT MONEY IS NOT</vt:lpstr>
      <vt:lpstr>  A SOCIETY DEFINES ITS MONEY IN THE LAW</vt:lpstr>
      <vt:lpstr>2</vt:lpstr>
      <vt:lpstr>  TOPICS</vt:lpstr>
      <vt:lpstr>WE HAVE  PRIVATELY ISSUED BANK CREDIT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THIS BANK CREDIT (DEBT-MONEY) SYSTEM WAS IMPLMENTED BY THE 1913 FEDERAL RESERVE LAW</vt:lpstr>
      <vt:lpstr>3</vt:lpstr>
      <vt:lpstr>  TOPICS</vt:lpstr>
      <vt:lpstr>PowerPoint Presentation</vt:lpstr>
      <vt:lpstr>     BOOM &amp; BUST CYCLE CONCENTRATES WEALTH</vt:lpstr>
      <vt:lpstr>THERE IS NO STABILITY TO OUR ECONOMY  CAUSES GRIEF, FEAR, POVERTY, DEATH</vt:lpstr>
      <vt:lpstr>INTEREST concentrates wealth.   Has done so since the first civilization in the Near East.  Interest creates debt slaves.  </vt:lpstr>
      <vt:lpstr>Why does our government borrow money, when it can create it constitutionally?</vt:lpstr>
      <vt:lpstr>PowerPoint Presentation</vt:lpstr>
      <vt:lpstr>PowerPoint Presentation</vt:lpstr>
      <vt:lpstr>PowerPoint Presentation</vt:lpstr>
      <vt:lpstr>       PRIVATELY-ISSUED DEBT-MONEY  KEEPS EVERYONE IN DEBT</vt:lpstr>
      <vt:lpstr>  TOPICS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Sue Peters</dc:creator>
  <cp:lastModifiedBy>Sue Peters</cp:lastModifiedBy>
  <cp:revision>216</cp:revision>
  <dcterms:created xsi:type="dcterms:W3CDTF">2013-08-07T22:12:29Z</dcterms:created>
  <dcterms:modified xsi:type="dcterms:W3CDTF">2013-10-17T13:44:03Z</dcterms:modified>
</cp:coreProperties>
</file>