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64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77" d="100"/>
          <a:sy n="77" d="100"/>
        </p:scale>
        <p:origin x="-8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3C85E-3AB4-44BA-9FDD-3499617AFB7F}" type="datetimeFigureOut">
              <a:rPr lang="en-US" smtClean="0"/>
              <a:t>1/5/14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D15C-6586-4E3E-87BE-A92F82D3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5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D15C-6586-4E3E-87BE-A92F82D390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08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5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8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9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8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4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6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8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2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8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5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9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19DB7-6FDA-4CCF-92CB-F16D1B37CAE7}" type="datetimeFigureOut">
              <a:rPr lang="en-US" smtClean="0"/>
              <a:t>1/5/14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9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OF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any study simpler than economic? A child could grasp it.</a:t>
            </a:r>
          </a:p>
          <a:p>
            <a:endParaRPr lang="en-US" dirty="0"/>
          </a:p>
          <a:p>
            <a:r>
              <a:rPr lang="en-US" b="1" dirty="0" smtClean="0"/>
              <a:t>Leon </a:t>
            </a:r>
            <a:r>
              <a:rPr lang="en-US" b="1" dirty="0" err="1"/>
              <a:t>MacLaren</a:t>
            </a:r>
            <a:r>
              <a:rPr lang="en-US" b="1" dirty="0"/>
              <a:t> (1910–1994)</a:t>
            </a:r>
            <a:endParaRPr lang="en-US" dirty="0" smtClean="0"/>
          </a:p>
        </p:txBody>
      </p:sp>
      <p:pic>
        <p:nvPicPr>
          <p:cNvPr id="1026" name="Picture 2" descr="http://ts2.mm.bing.net/th?id=H.4964321939098125&amp;pid=15.1&amp;H=160&amp;W=1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65778" cy="3496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65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484" y="1663700"/>
            <a:ext cx="10515600" cy="4351338"/>
          </a:xfrm>
        </p:spPr>
        <p:txBody>
          <a:bodyPr>
            <a:normAutofit/>
          </a:bodyPr>
          <a:lstStyle/>
          <a:p>
            <a:endParaRPr lang="en-US" sz="5400" baseline="30000" dirty="0" smtClean="0"/>
          </a:p>
          <a:p>
            <a:endParaRPr lang="en-US" sz="5400" baseline="30000" dirty="0"/>
          </a:p>
          <a:p>
            <a:r>
              <a:rPr lang="en-US" sz="5400" baseline="30000" dirty="0" smtClean="0"/>
              <a:t>When </a:t>
            </a:r>
            <a:r>
              <a:rPr lang="en-US" sz="5400" baseline="30000" dirty="0"/>
              <a:t>land is </a:t>
            </a:r>
            <a:r>
              <a:rPr lang="en-US" sz="5400" baseline="30000" dirty="0" smtClean="0"/>
              <a:t>enclosed, </a:t>
            </a:r>
            <a:r>
              <a:rPr lang="en-US" sz="5400" baseline="30000" dirty="0"/>
              <a:t>poverty </a:t>
            </a:r>
            <a:r>
              <a:rPr lang="en-US" sz="5400" baseline="30000" dirty="0" smtClean="0"/>
              <a:t>follows.</a:t>
            </a:r>
          </a:p>
          <a:p>
            <a:endParaRPr lang="en-US" sz="5400" baseline="30000" dirty="0" smtClean="0"/>
          </a:p>
          <a:p>
            <a:pPr marL="3200400" lvl="7" indent="0">
              <a:buNone/>
            </a:pPr>
            <a:r>
              <a:rPr lang="en-US" sz="4400" dirty="0" smtClean="0"/>
              <a:t>AND</a:t>
            </a:r>
          </a:p>
          <a:p>
            <a:pPr marL="3200400" lvl="7" indent="0">
              <a:buNone/>
            </a:pPr>
            <a:endParaRPr lang="en-US" sz="4400" dirty="0" smtClean="0"/>
          </a:p>
          <a:p>
            <a:r>
              <a:rPr lang="en-US" sz="4800" baseline="30000" dirty="0" smtClean="0"/>
              <a:t>the joy of giving will be overwhelmed by the fear of losing</a:t>
            </a:r>
          </a:p>
          <a:p>
            <a:endParaRPr lang="en-US" sz="4800" baseline="30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38138"/>
            <a:ext cx="10515600" cy="132556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3296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THE LANDLESS MUST DEPEND</a:t>
            </a:r>
            <a:br>
              <a:rPr lang="en-US" dirty="0" smtClean="0"/>
            </a:br>
            <a:r>
              <a:rPr lang="en-US" dirty="0" smtClean="0"/>
              <a:t>ON THE LANDED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4099"/>
            <a:ext cx="10515600" cy="4351338"/>
          </a:xfrm>
        </p:spPr>
        <p:txBody>
          <a:bodyPr>
            <a:normAutofit lnSpcReduction="10000"/>
          </a:bodyPr>
          <a:lstStyle/>
          <a:p>
            <a:endParaRPr lang="en-US" sz="4000" baseline="30000" dirty="0" smtClean="0"/>
          </a:p>
          <a:p>
            <a:r>
              <a:rPr lang="en-US" sz="4800" baseline="30000" dirty="0" smtClean="0"/>
              <a:t>This </a:t>
            </a:r>
            <a:r>
              <a:rPr lang="en-US" sz="4800" baseline="30000" dirty="0"/>
              <a:t>forced </a:t>
            </a:r>
            <a:r>
              <a:rPr lang="en-US" sz="4800" baseline="30000" dirty="0" smtClean="0"/>
              <a:t>dependency produces </a:t>
            </a:r>
            <a:r>
              <a:rPr lang="en-US" sz="4800" baseline="30000" dirty="0" smtClean="0"/>
              <a:t>a </a:t>
            </a:r>
            <a:r>
              <a:rPr lang="en-US" sz="4800" baseline="30000" dirty="0"/>
              <a:t>secondary dependency. </a:t>
            </a:r>
            <a:endParaRPr lang="en-US" sz="4800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sz="4800" baseline="30000" dirty="0" smtClean="0"/>
              <a:t>When </a:t>
            </a:r>
            <a:r>
              <a:rPr lang="en-US" sz="4800" baseline="30000" dirty="0"/>
              <a:t>men are left so little of the </a:t>
            </a:r>
            <a:r>
              <a:rPr lang="en-US" sz="4800" baseline="30000" dirty="0" smtClean="0"/>
              <a:t>riches</a:t>
            </a:r>
            <a:r>
              <a:rPr lang="en-US" sz="4800" dirty="0" smtClean="0"/>
              <a:t> </a:t>
            </a:r>
            <a:r>
              <a:rPr lang="en-US" sz="4800" baseline="30000" dirty="0" smtClean="0"/>
              <a:t>they make, </a:t>
            </a:r>
            <a:r>
              <a:rPr lang="en-US" sz="4800" baseline="30000" dirty="0" smtClean="0"/>
              <a:t>they have difficulty fulfilling </a:t>
            </a:r>
            <a:r>
              <a:rPr lang="en-US" sz="4800" baseline="30000" dirty="0"/>
              <a:t>their primary </a:t>
            </a:r>
            <a:r>
              <a:rPr lang="en-US" sz="4800" baseline="30000" dirty="0" smtClean="0"/>
              <a:t>needs. They must borrow</a:t>
            </a:r>
            <a:r>
              <a:rPr lang="en-US" sz="4800" baseline="30000" dirty="0"/>
              <a:t>. </a:t>
            </a:r>
            <a:endParaRPr lang="en-US" sz="4800" baseline="30000" dirty="0" smtClean="0"/>
          </a:p>
          <a:p>
            <a:endParaRPr lang="en-US" sz="4800" baseline="30000" dirty="0" smtClean="0"/>
          </a:p>
          <a:p>
            <a:r>
              <a:rPr lang="en-US" sz="4800" baseline="30000" dirty="0" smtClean="0"/>
              <a:t>They </a:t>
            </a:r>
            <a:r>
              <a:rPr lang="en-US" sz="4800" baseline="30000" dirty="0"/>
              <a:t>pay tribute to the lender and new palaces are built that out rival </a:t>
            </a:r>
            <a:r>
              <a:rPr lang="en-US" sz="4800" baseline="30000" dirty="0" smtClean="0"/>
              <a:t>governments, banks, </a:t>
            </a:r>
            <a:r>
              <a:rPr lang="en-US" sz="4800" baseline="30000" dirty="0"/>
              <a:t>financial </a:t>
            </a:r>
            <a:r>
              <a:rPr lang="en-US" sz="4800" baseline="30000" dirty="0" smtClean="0"/>
              <a:t>markets.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25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b="1" baseline="30000" dirty="0"/>
              <a:t>But not everyone can borrow or secure a </a:t>
            </a:r>
            <a:r>
              <a:rPr lang="en-US" b="1" baseline="30000" dirty="0" smtClean="0"/>
              <a:t>loan….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aseline="30000" dirty="0" smtClean="0"/>
          </a:p>
          <a:p>
            <a:pPr indent="0">
              <a:lnSpc>
                <a:spcPct val="100000"/>
              </a:lnSpc>
              <a:spcBef>
                <a:spcPts val="0"/>
              </a:spcBef>
            </a:pPr>
            <a:endParaRPr lang="en-US" sz="4400" baseline="30000" dirty="0" smtClean="0"/>
          </a:p>
          <a:p>
            <a:pPr indent="0">
              <a:lnSpc>
                <a:spcPct val="100000"/>
              </a:lnSpc>
              <a:spcBef>
                <a:spcPts val="0"/>
              </a:spcBef>
            </a:pPr>
            <a:endParaRPr lang="en-US" sz="4400" baseline="30000" dirty="0"/>
          </a:p>
          <a:p>
            <a:pPr indent="0">
              <a:lnSpc>
                <a:spcPct val="100000"/>
              </a:lnSpc>
              <a:spcBef>
                <a:spcPts val="0"/>
              </a:spcBef>
            </a:pPr>
            <a:r>
              <a:rPr lang="en-US" sz="4400" baseline="30000" dirty="0" smtClean="0"/>
              <a:t>Those who can loan become the employers and thus grows a new dependency –</a:t>
            </a:r>
            <a:r>
              <a:rPr lang="en-US" sz="4400" dirty="0" smtClean="0"/>
              <a:t> the employee on the employer for the tools of employment.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500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59641" y="247137"/>
            <a:ext cx="10515600" cy="132556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baseline="30000" smtClean="0"/>
              <a:t>But not everyone can borrow or secure a loan….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199" y="1825625"/>
            <a:ext cx="10261180" cy="455813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4400" baseline="30000" dirty="0"/>
          </a:p>
          <a:p>
            <a:pPr marL="0">
              <a:spcBef>
                <a:spcPts val="0"/>
              </a:spcBef>
            </a:pPr>
            <a:r>
              <a:rPr lang="en-US" sz="4400" baseline="30000" dirty="0" smtClean="0"/>
              <a:t>The </a:t>
            </a:r>
            <a:r>
              <a:rPr lang="en-US" sz="4400" baseline="30000" dirty="0"/>
              <a:t>new class of employers ousts the small tenants, who is sent looking for employment and in the end our best </a:t>
            </a:r>
            <a:r>
              <a:rPr lang="en-US" sz="4400" baseline="30000" dirty="0" smtClean="0"/>
              <a:t>engineers</a:t>
            </a:r>
            <a:r>
              <a:rPr lang="en-US" sz="4400" baseline="30000" dirty="0"/>
              <a:t>, scientists, designers and professors become servants. The direction of work </a:t>
            </a:r>
            <a:r>
              <a:rPr lang="en-US" sz="4400" baseline="30000" dirty="0" smtClean="0"/>
              <a:t>passes </a:t>
            </a:r>
            <a:r>
              <a:rPr lang="en-US" sz="4400" baseline="30000" dirty="0"/>
              <a:t>out of the hands of those who do it and even education </a:t>
            </a:r>
            <a:r>
              <a:rPr lang="en-US" sz="4400" baseline="30000" dirty="0" smtClean="0"/>
              <a:t>becomes </a:t>
            </a:r>
            <a:r>
              <a:rPr lang="en-US" sz="4400" baseline="30000" dirty="0"/>
              <a:t>the servant to the new masters. </a:t>
            </a:r>
            <a:endParaRPr lang="en-US" sz="4400" baseline="30000" dirty="0" smtClean="0"/>
          </a:p>
          <a:p>
            <a:pPr marL="0">
              <a:spcBef>
                <a:spcPts val="0"/>
              </a:spcBef>
            </a:pPr>
            <a:endParaRPr lang="en-US" sz="4400" baseline="30000" dirty="0"/>
          </a:p>
          <a:p>
            <a:pPr marL="0" indent="0">
              <a:spcBef>
                <a:spcPts val="0"/>
              </a:spcBef>
              <a:buNone/>
            </a:pPr>
            <a:endParaRPr lang="en-US" sz="4400" dirty="0"/>
          </a:p>
          <a:p>
            <a:r>
              <a:rPr lang="en-US" sz="4400" b="1" baseline="30000" dirty="0">
                <a:solidFill>
                  <a:srgbClr val="0070C0"/>
                </a:solidFill>
              </a:rPr>
              <a:t>This completes the results caused by the enclosure of land. 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86526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aseline="30000" dirty="0" smtClean="0"/>
          </a:p>
          <a:p>
            <a:endParaRPr lang="en-US" sz="4000" baseline="30000" dirty="0" smtClean="0"/>
          </a:p>
          <a:p>
            <a:r>
              <a:rPr lang="en-US" sz="4000" baseline="30000" dirty="0" smtClean="0"/>
              <a:t>Thus </a:t>
            </a:r>
            <a:r>
              <a:rPr lang="en-US" sz="4000" baseline="30000" dirty="0"/>
              <a:t>the </a:t>
            </a:r>
            <a:r>
              <a:rPr lang="en-US" sz="4000" baseline="30000" dirty="0" smtClean="0"/>
              <a:t>law </a:t>
            </a:r>
            <a:r>
              <a:rPr lang="en-US" sz="4000" baseline="30000" dirty="0"/>
              <a:t>of property in land is one the most important economic institutions of </a:t>
            </a:r>
            <a:r>
              <a:rPr lang="en-US" sz="4000" baseline="30000" dirty="0" smtClean="0"/>
              <a:t>any </a:t>
            </a:r>
            <a:r>
              <a:rPr lang="en-US" sz="4000" baseline="30000" dirty="0" smtClean="0"/>
              <a:t>society.   </a:t>
            </a:r>
            <a:r>
              <a:rPr lang="en-US" sz="4000" baseline="30000" dirty="0"/>
              <a:t>If this is </a:t>
            </a:r>
            <a:r>
              <a:rPr lang="en-US" sz="4000" baseline="30000" dirty="0" smtClean="0"/>
              <a:t>wrong, </a:t>
            </a:r>
            <a:r>
              <a:rPr lang="en-US" sz="4000" baseline="30000" dirty="0"/>
              <a:t>little else will follow that is just. </a:t>
            </a:r>
            <a:endParaRPr lang="en-US" sz="4000" dirty="0"/>
          </a:p>
          <a:p>
            <a:endParaRPr lang="en-US" dirty="0"/>
          </a:p>
          <a:p>
            <a:r>
              <a:rPr lang="en-US" sz="4400" b="1" baseline="30000" dirty="0" smtClean="0">
                <a:solidFill>
                  <a:srgbClr val="0070C0"/>
                </a:solidFill>
              </a:rPr>
              <a:t>The </a:t>
            </a:r>
            <a:r>
              <a:rPr lang="en-US" sz="4400" b="1" baseline="30000" dirty="0">
                <a:solidFill>
                  <a:srgbClr val="0070C0"/>
                </a:solidFill>
              </a:rPr>
              <a:t>function of economics is to point the way </a:t>
            </a:r>
            <a:r>
              <a:rPr lang="en-US" sz="4400" b="1" baseline="30000" dirty="0" smtClean="0">
                <a:solidFill>
                  <a:srgbClr val="0070C0"/>
                </a:solidFill>
              </a:rPr>
              <a:t>to</a:t>
            </a:r>
          </a:p>
          <a:p>
            <a:pPr marL="0" indent="0">
              <a:buNone/>
            </a:pPr>
            <a:r>
              <a:rPr lang="en-US" sz="4400" b="1" baseline="30000" dirty="0" smtClean="0">
                <a:solidFill>
                  <a:srgbClr val="0070C0"/>
                </a:solidFill>
              </a:rPr>
              <a:t>   A MORE  JUST SOCIETY</a:t>
            </a:r>
            <a:r>
              <a:rPr lang="en-US" b="1" baseline="30000" dirty="0">
                <a:solidFill>
                  <a:srgbClr val="0070C0"/>
                </a:solidFill>
              </a:rPr>
              <a:t> 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aseline="30000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0862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 smtClean="0"/>
              <a:t>WHAT IS JUSTICE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Justice </a:t>
            </a:r>
            <a:r>
              <a:rPr lang="en-US" dirty="0"/>
              <a:t>is restraint </a:t>
            </a:r>
            <a:r>
              <a:rPr lang="en-US" dirty="0" smtClean="0"/>
              <a:t>as </a:t>
            </a:r>
            <a:r>
              <a:rPr lang="en-US" dirty="0"/>
              <a:t>Confucius </a:t>
            </a:r>
            <a:r>
              <a:rPr lang="en-US" dirty="0" smtClean="0"/>
              <a:t>said: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“</a:t>
            </a:r>
            <a:r>
              <a:rPr lang="en-US" dirty="0" smtClean="0"/>
              <a:t>do </a:t>
            </a:r>
            <a:r>
              <a:rPr lang="en-US" dirty="0"/>
              <a:t>not use </a:t>
            </a:r>
            <a:r>
              <a:rPr lang="en-US" dirty="0" smtClean="0"/>
              <a:t>your </a:t>
            </a:r>
            <a:r>
              <a:rPr lang="en-US" dirty="0"/>
              <a:t>eyes and </a:t>
            </a:r>
            <a:r>
              <a:rPr lang="en-US" dirty="0" smtClean="0"/>
              <a:t>ears, </a:t>
            </a:r>
            <a:r>
              <a:rPr lang="en-US" dirty="0"/>
              <a:t>your power of speech or faculty </a:t>
            </a:r>
            <a:r>
              <a:rPr lang="en-US" dirty="0" smtClean="0"/>
              <a:t>	of </a:t>
            </a:r>
            <a:r>
              <a:rPr lang="en-US" dirty="0"/>
              <a:t>movement without obeying the inner law of self control: </a:t>
            </a:r>
            <a:r>
              <a:rPr lang="en-US" dirty="0" smtClean="0"/>
              <a:t> act </a:t>
            </a:r>
            <a:r>
              <a:rPr lang="en-US" dirty="0" smtClean="0"/>
              <a:t>	as </a:t>
            </a:r>
            <a:r>
              <a:rPr lang="en-US" dirty="0"/>
              <a:t>if you were watching over an </a:t>
            </a:r>
            <a:r>
              <a:rPr lang="en-US" dirty="0" smtClean="0"/>
              <a:t>infant</a:t>
            </a:r>
            <a:r>
              <a:rPr lang="en-US" dirty="0" smtClean="0"/>
              <a:t>.”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50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OF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any study simpler than economic? A child could grasp it.</a:t>
            </a:r>
          </a:p>
          <a:p>
            <a:endParaRPr lang="en-US" dirty="0"/>
          </a:p>
          <a:p>
            <a:r>
              <a:rPr lang="en-US" b="1" dirty="0" smtClean="0"/>
              <a:t>Leon </a:t>
            </a:r>
            <a:r>
              <a:rPr lang="en-US" b="1" dirty="0" err="1"/>
              <a:t>MacLaren</a:t>
            </a:r>
            <a:r>
              <a:rPr lang="en-US" b="1" dirty="0"/>
              <a:t> (1910–1994)</a:t>
            </a:r>
            <a:endParaRPr lang="en-US" dirty="0" smtClean="0"/>
          </a:p>
        </p:txBody>
      </p:sp>
      <p:pic>
        <p:nvPicPr>
          <p:cNvPr id="1026" name="Picture 2" descr="http://ts2.mm.bing.net/th?id=H.4964321939098125&amp;pid=15.1&amp;H=160&amp;W=1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4774" cy="261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25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803" y="0"/>
            <a:ext cx="10515600" cy="160880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FUNCTION </a:t>
            </a:r>
            <a:r>
              <a:rPr lang="en-US" b="1" dirty="0"/>
              <a:t>OF </a:t>
            </a:r>
            <a:r>
              <a:rPr lang="en-US" b="1" dirty="0" smtClean="0"/>
              <a:t>ECONOMICS</a:t>
            </a:r>
            <a:br>
              <a:rPr lang="en-US" b="1" dirty="0" smtClean="0"/>
            </a:br>
            <a:r>
              <a:rPr lang="en-US" sz="3600" b="1" dirty="0" smtClean="0"/>
              <a:t>Leon </a:t>
            </a:r>
            <a:r>
              <a:rPr lang="en-US" sz="3600" b="1" dirty="0" err="1" smtClean="0"/>
              <a:t>MacLaren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471" y="2400812"/>
            <a:ext cx="10515600" cy="4351338"/>
          </a:xfrm>
        </p:spPr>
        <p:txBody>
          <a:bodyPr/>
          <a:lstStyle/>
          <a:p>
            <a:r>
              <a:rPr lang="en-US" dirty="0" smtClean="0"/>
              <a:t>If economics were not </a:t>
            </a:r>
            <a:r>
              <a:rPr lang="en-US" dirty="0" smtClean="0"/>
              <a:t>easy, </a:t>
            </a:r>
            <a:r>
              <a:rPr lang="en-US" dirty="0" smtClean="0"/>
              <a:t>we could despair of human progress.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knowledge of economics is essential to good government.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the knowledge necessary to good government were only known by a </a:t>
            </a:r>
            <a:r>
              <a:rPr lang="en-US" dirty="0" smtClean="0"/>
              <a:t>few, there </a:t>
            </a:r>
            <a:r>
              <a:rPr lang="en-US" dirty="0" smtClean="0"/>
              <a:t>would be no end to injustice and confusion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1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474" y="210380"/>
            <a:ext cx="10515600" cy="1325563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 smtClean="0"/>
              <a:t>MacLaren</a:t>
            </a:r>
            <a:r>
              <a:rPr lang="en-US" sz="3200" b="1" dirty="0" smtClean="0"/>
              <a:t> </a:t>
            </a:r>
            <a:r>
              <a:rPr lang="en-US" sz="3200" b="1" dirty="0"/>
              <a:t>(1910–1994)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The knowledge of economics lies open before us to read not in libraries but in in our daily </a:t>
            </a:r>
            <a:r>
              <a:rPr lang="en-US" dirty="0" smtClean="0"/>
              <a:t>lives, </a:t>
            </a:r>
            <a:r>
              <a:rPr lang="en-US" dirty="0"/>
              <a:t>in our relationship to each </a:t>
            </a:r>
            <a:r>
              <a:rPr lang="en-US" dirty="0" smtClean="0"/>
              <a:t>other, </a:t>
            </a:r>
            <a:r>
              <a:rPr lang="en-US" dirty="0"/>
              <a:t>and our relationship with  </a:t>
            </a:r>
            <a:r>
              <a:rPr lang="en-US" dirty="0" smtClean="0"/>
              <a:t>nature.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sz="4000" dirty="0">
                <a:solidFill>
                  <a:srgbClr val="0070C0"/>
                </a:solidFill>
              </a:rPr>
              <a:t>The first lesson of economics is that the human </a:t>
            </a:r>
            <a:r>
              <a:rPr lang="en-US" sz="4000" dirty="0" smtClean="0">
                <a:solidFill>
                  <a:srgbClr val="0070C0"/>
                </a:solidFill>
              </a:rPr>
              <a:t>being lives </a:t>
            </a:r>
            <a:r>
              <a:rPr lang="en-US" sz="4000" dirty="0">
                <a:solidFill>
                  <a:srgbClr val="0070C0"/>
                </a:solidFill>
              </a:rPr>
              <a:t>and </a:t>
            </a:r>
            <a:r>
              <a:rPr lang="en-US" sz="4000" dirty="0" smtClean="0">
                <a:solidFill>
                  <a:srgbClr val="0070C0"/>
                </a:solidFill>
              </a:rPr>
              <a:t>depends for </a:t>
            </a:r>
            <a:r>
              <a:rPr lang="en-US" sz="4000" dirty="0">
                <a:solidFill>
                  <a:srgbClr val="0070C0"/>
                </a:solidFill>
              </a:rPr>
              <a:t>nourishment upon the rest of creation.</a:t>
            </a:r>
          </a:p>
        </p:txBody>
      </p:sp>
    </p:spTree>
    <p:extLst>
      <p:ext uri="{BB962C8B-B14F-4D97-AF65-F5344CB8AC3E}">
        <p14:creationId xmlns:p14="http://schemas.microsoft.com/office/powerpoint/2010/main" val="1506021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57947"/>
            <a:ext cx="10515600" cy="3419015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This human necessity makes land of the utmost importance to the human race and to the individual.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The </a:t>
            </a:r>
            <a:r>
              <a:rPr lang="en-US" sz="4000" dirty="0">
                <a:solidFill>
                  <a:srgbClr val="0070C0"/>
                </a:solidFill>
              </a:rPr>
              <a:t>second lesson in economics is that none of </a:t>
            </a:r>
            <a:r>
              <a:rPr lang="en-US" sz="4000" dirty="0" smtClean="0">
                <a:solidFill>
                  <a:srgbClr val="0070C0"/>
                </a:solidFill>
              </a:rPr>
              <a:t>earth’s </a:t>
            </a:r>
            <a:r>
              <a:rPr lang="en-US" sz="4000" dirty="0">
                <a:solidFill>
                  <a:srgbClr val="0070C0"/>
                </a:solidFill>
              </a:rPr>
              <a:t>creatures can deny us land except our fellow men. We have only </a:t>
            </a:r>
            <a:r>
              <a:rPr lang="en-US" sz="4000" dirty="0" smtClean="0">
                <a:solidFill>
                  <a:srgbClr val="0070C0"/>
                </a:solidFill>
              </a:rPr>
              <a:t>ourselves </a:t>
            </a:r>
            <a:r>
              <a:rPr lang="en-US" sz="4000" dirty="0">
                <a:solidFill>
                  <a:srgbClr val="0070C0"/>
                </a:solidFill>
              </a:rPr>
              <a:t>to fear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60474" y="210380"/>
            <a:ext cx="10515600" cy="132556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/>
              <a:t>FUNCTION OF ECONOMICS</a:t>
            </a:r>
            <a:br>
              <a:rPr lang="en-US" b="1" smtClean="0"/>
            </a:br>
            <a:r>
              <a:rPr lang="en-US" sz="3200" b="1" smtClean="0"/>
              <a:t>Leon MacLaren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2298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9889"/>
            <a:ext cx="10515600" cy="203136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We need the knowledge of economics to live and work together. We are </a:t>
            </a:r>
            <a:r>
              <a:rPr lang="en-US" sz="3600" dirty="0" smtClean="0">
                <a:solidFill>
                  <a:srgbClr val="FF0000"/>
                </a:solidFill>
              </a:rPr>
              <a:t>interdependent. We must rely </a:t>
            </a:r>
            <a:r>
              <a:rPr lang="en-US" sz="3600" dirty="0">
                <a:solidFill>
                  <a:srgbClr val="FF0000"/>
                </a:solidFill>
              </a:rPr>
              <a:t>on others </a:t>
            </a:r>
            <a:r>
              <a:rPr lang="en-US" sz="3600" dirty="0" smtClean="0">
                <a:solidFill>
                  <a:srgbClr val="FF0000"/>
                </a:solidFill>
              </a:rPr>
              <a:t>and therefore </a:t>
            </a:r>
            <a:r>
              <a:rPr lang="en-US" sz="3600" dirty="0">
                <a:solidFill>
                  <a:srgbClr val="FF0000"/>
                </a:solidFill>
              </a:rPr>
              <a:t>we live in families </a:t>
            </a:r>
            <a:r>
              <a:rPr lang="en-US" sz="3600" dirty="0" smtClean="0">
                <a:solidFill>
                  <a:srgbClr val="FF0000"/>
                </a:solidFill>
              </a:rPr>
              <a:t>and communities.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34811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best of life is in giving and by giving we live.</a:t>
            </a:r>
          </a:p>
          <a:p>
            <a:endParaRPr lang="en-US" dirty="0"/>
          </a:p>
          <a:p>
            <a:r>
              <a:rPr lang="en-US" dirty="0" smtClean="0"/>
              <a:t>People </a:t>
            </a:r>
            <a:r>
              <a:rPr lang="en-US" dirty="0" smtClean="0"/>
              <a:t>live </a:t>
            </a:r>
            <a:r>
              <a:rPr lang="en-US" dirty="0" smtClean="0"/>
              <a:t>not only by giving but by receiving. </a:t>
            </a:r>
            <a:r>
              <a:rPr lang="en-US" dirty="0" smtClean="0"/>
              <a:t> Just </a:t>
            </a:r>
            <a:r>
              <a:rPr lang="en-US" dirty="0" smtClean="0"/>
              <a:t>to give is to die of starvation </a:t>
            </a:r>
            <a:r>
              <a:rPr lang="en-US" dirty="0" smtClean="0"/>
              <a:t>- just </a:t>
            </a:r>
            <a:r>
              <a:rPr lang="en-US" dirty="0" smtClean="0"/>
              <a:t>to receive is to die of senility.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374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729" y="206855"/>
            <a:ext cx="10515600" cy="1325563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Balance in </a:t>
            </a:r>
            <a:r>
              <a:rPr lang="en-US" dirty="0" smtClean="0">
                <a:solidFill>
                  <a:srgbClr val="FF0000"/>
                </a:solidFill>
              </a:rPr>
              <a:t>Society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3832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 smtClean="0"/>
              <a:t>A proper balance between giving and receiving is essential to human health.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dirty="0" smtClean="0"/>
              <a:t>Everything in nature tends to an </a:t>
            </a:r>
            <a:r>
              <a:rPr lang="en-US" dirty="0" smtClean="0"/>
              <a:t>equilibrium.  </a:t>
            </a:r>
            <a:r>
              <a:rPr lang="en-US" dirty="0" smtClean="0"/>
              <a:t>If</a:t>
            </a:r>
            <a:r>
              <a:rPr lang="en-US" dirty="0" smtClean="0"/>
              <a:t> </a:t>
            </a:r>
            <a:r>
              <a:rPr lang="en-US" dirty="0" smtClean="0"/>
              <a:t>anything disturbs the natural </a:t>
            </a:r>
            <a:r>
              <a:rPr lang="en-US" dirty="0" smtClean="0"/>
              <a:t>order, forces </a:t>
            </a:r>
            <a:r>
              <a:rPr lang="en-US" dirty="0" smtClean="0"/>
              <a:t>come into play that restore it.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So it is in society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16771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Task of the economist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444"/>
            <a:ext cx="10515600" cy="4850519"/>
          </a:xfrm>
        </p:spPr>
        <p:txBody>
          <a:bodyPr>
            <a:normAutofit fontScale="40000" lnSpcReduction="20000"/>
          </a:bodyPr>
          <a:lstStyle/>
          <a:p>
            <a:endParaRPr lang="en-US" sz="6500" dirty="0" smtClean="0"/>
          </a:p>
          <a:p>
            <a:r>
              <a:rPr lang="en-US" sz="6500" dirty="0" smtClean="0"/>
              <a:t>Severe social imbalances are corrected by war , revolution , or decay </a:t>
            </a:r>
          </a:p>
          <a:p>
            <a:endParaRPr lang="en-US" sz="6500" dirty="0"/>
          </a:p>
          <a:p>
            <a:r>
              <a:rPr lang="en-US" sz="6500" dirty="0">
                <a:solidFill>
                  <a:srgbClr val="FF0000"/>
                </a:solidFill>
              </a:rPr>
              <a:t>The task of the economist is to know what can disturb the balance and to prevent it</a:t>
            </a:r>
            <a:r>
              <a:rPr lang="en-US" sz="6500" dirty="0" smtClean="0">
                <a:solidFill>
                  <a:srgbClr val="FF0000"/>
                </a:solidFill>
              </a:rPr>
              <a:t>.</a:t>
            </a:r>
          </a:p>
          <a:p>
            <a:endParaRPr lang="en-US" sz="6500" dirty="0">
              <a:solidFill>
                <a:srgbClr val="FF0000"/>
              </a:solidFill>
            </a:endParaRPr>
          </a:p>
          <a:p>
            <a:r>
              <a:rPr lang="en-US" sz="6500" dirty="0"/>
              <a:t>The  balance between </a:t>
            </a:r>
            <a:r>
              <a:rPr lang="en-US" sz="6500" dirty="0" smtClean="0"/>
              <a:t>what we </a:t>
            </a:r>
            <a:r>
              <a:rPr lang="en-US" sz="6500" dirty="0"/>
              <a:t>give and what we receive is disturbed when one takes without giving. </a:t>
            </a:r>
            <a:endParaRPr lang="en-US" sz="6500" dirty="0" smtClean="0"/>
          </a:p>
          <a:p>
            <a:pPr marL="0" indent="0">
              <a:buNone/>
            </a:pPr>
            <a:endParaRPr lang="en-US" sz="6500" dirty="0"/>
          </a:p>
          <a:p>
            <a:r>
              <a:rPr lang="en-US" sz="9000" baseline="30000" dirty="0"/>
              <a:t>All who </a:t>
            </a:r>
            <a:r>
              <a:rPr lang="en-US" sz="9000" baseline="30000" dirty="0" smtClean="0"/>
              <a:t>steal,</a:t>
            </a:r>
            <a:r>
              <a:rPr lang="en-US" sz="9000" dirty="0" smtClean="0"/>
              <a:t> </a:t>
            </a:r>
            <a:r>
              <a:rPr lang="en-US" sz="9000" baseline="30000" dirty="0" smtClean="0"/>
              <a:t>disturb </a:t>
            </a:r>
            <a:r>
              <a:rPr lang="en-US" sz="9000" baseline="30000" dirty="0"/>
              <a:t>the balance. All who levy tribute from their fellow </a:t>
            </a:r>
            <a:r>
              <a:rPr lang="en-US" sz="9000" baseline="30000" dirty="0" smtClean="0"/>
              <a:t>men, </a:t>
            </a:r>
            <a:r>
              <a:rPr lang="en-US" sz="9000" baseline="30000" dirty="0"/>
              <a:t>disturb the balance</a:t>
            </a:r>
            <a:r>
              <a:rPr lang="en-US" sz="7600" baseline="30000" dirty="0"/>
              <a:t>.</a:t>
            </a:r>
            <a:endParaRPr lang="en-US" sz="7600" dirty="0" smtClean="0"/>
          </a:p>
        </p:txBody>
      </p:sp>
    </p:spTree>
    <p:extLst>
      <p:ext uri="{BB962C8B-B14F-4D97-AF65-F5344CB8AC3E}">
        <p14:creationId xmlns:p14="http://schemas.microsoft.com/office/powerpoint/2010/main" val="397857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baseline="30000" dirty="0" smtClean="0"/>
          </a:p>
          <a:p>
            <a:endParaRPr lang="en-US" sz="4400" baseline="30000" dirty="0" smtClean="0"/>
          </a:p>
          <a:p>
            <a:endParaRPr lang="en-US" sz="4400" baseline="30000" dirty="0"/>
          </a:p>
          <a:p>
            <a:r>
              <a:rPr lang="en-US" sz="4400" baseline="30000" dirty="0" smtClean="0"/>
              <a:t>What </a:t>
            </a:r>
            <a:r>
              <a:rPr lang="en-US" sz="4400" baseline="30000" dirty="0"/>
              <a:t>upsets the </a:t>
            </a:r>
            <a:r>
              <a:rPr lang="en-US" sz="4400" baseline="30000" dirty="0" smtClean="0"/>
              <a:t>balance </a:t>
            </a:r>
            <a:r>
              <a:rPr lang="en-US" sz="4400" baseline="30000" dirty="0"/>
              <a:t>and debases </a:t>
            </a:r>
            <a:r>
              <a:rPr lang="en-US" sz="4400" baseline="30000" dirty="0" smtClean="0"/>
              <a:t>men.</a:t>
            </a:r>
          </a:p>
          <a:p>
            <a:pPr lvl="1"/>
            <a:r>
              <a:rPr lang="en-US" sz="4000" baseline="30000" dirty="0"/>
              <a:t>Brute force</a:t>
            </a:r>
            <a:r>
              <a:rPr lang="en-US" sz="4000" baseline="30000" dirty="0" smtClean="0"/>
              <a:t>.</a:t>
            </a:r>
          </a:p>
          <a:p>
            <a:pPr lvl="1"/>
            <a:r>
              <a:rPr lang="en-US" sz="4000" baseline="30000" dirty="0"/>
              <a:t>Deprivation of the essentials of </a:t>
            </a:r>
            <a:r>
              <a:rPr lang="en-US" sz="4000" baseline="30000" dirty="0" smtClean="0"/>
              <a:t>life</a:t>
            </a:r>
          </a:p>
          <a:p>
            <a:pPr lvl="1"/>
            <a:endParaRPr lang="en-US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60474" y="210380"/>
            <a:ext cx="10515600" cy="132556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/>
              <a:t>FUNCTION OF ECONOMICS</a:t>
            </a:r>
            <a:br>
              <a:rPr lang="en-US" b="1" smtClean="0"/>
            </a:br>
            <a:r>
              <a:rPr lang="en-US" sz="3200" b="1" smtClean="0"/>
              <a:t>Leon MacLaren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5117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7200" baseline="30000" dirty="0" smtClean="0"/>
          </a:p>
          <a:p>
            <a:endParaRPr lang="en-US" sz="7200" baseline="30000" dirty="0"/>
          </a:p>
          <a:p>
            <a:r>
              <a:rPr lang="en-US" sz="7200" baseline="30000" dirty="0" smtClean="0"/>
              <a:t>What </a:t>
            </a:r>
            <a:r>
              <a:rPr lang="en-US" sz="7200" baseline="30000" dirty="0"/>
              <a:t>is more essential than land?</a:t>
            </a:r>
            <a:endParaRPr lang="en-US" sz="7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0916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670</Words>
  <Application>Microsoft Macintosh PowerPoint</Application>
  <PresentationFormat>Custom</PresentationFormat>
  <Paragraphs>97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FUNCTION OF ECONOMICS</vt:lpstr>
      <vt:lpstr>FUNCTION OF ECONOMICS Leon MacLaren</vt:lpstr>
      <vt:lpstr>FUNCTION OF ECONOMICS Leon MacLaren (1910–1994)</vt:lpstr>
      <vt:lpstr>PowerPoint Presentation</vt:lpstr>
      <vt:lpstr>We need the knowledge of economics to live and work together. We are interdependent. We must rely on others and therefore we live in families and communities.</vt:lpstr>
      <vt:lpstr>Balance in Society</vt:lpstr>
      <vt:lpstr>  Task of the economist</vt:lpstr>
      <vt:lpstr>PowerPoint Presentation</vt:lpstr>
      <vt:lpstr>FUNCTION OF ECONOMICS Leon MacLaren (1910–1994)</vt:lpstr>
      <vt:lpstr>FUNCTION OF ECONOMICS Leon MacLaren (1910–1994)</vt:lpstr>
      <vt:lpstr>THE LANDLESS MUST DEPEND ON THE LANDED</vt:lpstr>
      <vt:lpstr>But not everyone can borrow or secure a loan….</vt:lpstr>
      <vt:lpstr>PowerPoint Presentation</vt:lpstr>
      <vt:lpstr>FUNCTION OF ECONOMICS Leon MacLaren (1910–1994)</vt:lpstr>
      <vt:lpstr>WHAT IS JUSTICE</vt:lpstr>
      <vt:lpstr>FUNCTION OF ECONOMICS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chillpilltt4</dc:creator>
  <cp:lastModifiedBy>Anthony Persaud</cp:lastModifiedBy>
  <cp:revision>57</cp:revision>
  <dcterms:created xsi:type="dcterms:W3CDTF">2013-12-04T04:57:17Z</dcterms:created>
  <dcterms:modified xsi:type="dcterms:W3CDTF">2014-01-06T01:52:12Z</dcterms:modified>
</cp:coreProperties>
</file>